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22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3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4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22" Type="http://schemas.openxmlformats.org/officeDocument/2006/relationships/slide" Target="slides/slide18.xml"/><Relationship Id="rId21" Type="http://schemas.openxmlformats.org/officeDocument/2006/relationships/slide" Target="slides/slide17.xml"/><Relationship Id="rId24" Type="http://schemas.openxmlformats.org/officeDocument/2006/relationships/slide" Target="slides/slide20.xml"/><Relationship Id="rId23" Type="http://schemas.openxmlformats.org/officeDocument/2006/relationships/slide" Target="slides/slide19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26" Type="http://schemas.openxmlformats.org/officeDocument/2006/relationships/slide" Target="slides/slide22.xml"/><Relationship Id="rId25" Type="http://schemas.openxmlformats.org/officeDocument/2006/relationships/slide" Target="slides/slide21.xml"/><Relationship Id="rId27" Type="http://schemas.openxmlformats.org/officeDocument/2006/relationships/slide" Target="slides/slide23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19" Type="http://schemas.openxmlformats.org/officeDocument/2006/relationships/slide" Target="slides/slide15.xml"/><Relationship Id="rId18" Type="http://schemas.openxmlformats.org/officeDocument/2006/relationships/slide" Target="slides/slide1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" name="Google Shape;19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p1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1" name="Google Shape;101;p1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p1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5" name="Google Shape;115;p1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p1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9" name="Google Shape;129;p1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2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p2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" name="Google Shape;25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p2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p2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2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6" name="Google Shape;166;p2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" name="Google Shape;32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7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" name="Google Shape;51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9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matchingName="Title and body" type="tx">
  <p:cSld name="TITLE_AND_BODY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1447800" y="533400"/>
            <a:ext cx="50292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lvl="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88900" lvl="1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sz="4400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body"/>
          </p:nvPr>
        </p:nvSpPr>
        <p:spPr>
          <a:xfrm>
            <a:off x="1295400" y="1752600"/>
            <a:ext cx="4953000" cy="25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rtl="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rtl="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rtl="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5" name="Google Shape;15;p2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FF99CC"/>
            </a:gs>
          </a:gsLst>
          <a:lin ang="5400000" scaled="0"/>
        </a:gra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8890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8890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8890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8890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8890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8890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8890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8890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3175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1pPr>
            <a:lvl2pPr indent="-3175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2pPr>
            <a:lvl3pPr indent="-3175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  <a:defRPr b="0" i="0" sz="1800" u="none" cap="none" strike="noStrike"/>
            </a:lvl3pPr>
            <a:lvl4pPr indent="-3175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800" u="none" cap="none" strike="noStrike"/>
            </a:lvl4pPr>
            <a:lvl5pPr indent="-3175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  <a:defRPr b="0" i="0" sz="1800" u="none" cap="none" strike="noStrike"/>
            </a:lvl5pPr>
            <a:lvl6pPr indent="-3175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0" type="dt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9" name="Google Shape;9;p1"/>
          <p:cNvSpPr txBox="1"/>
          <p:nvPr>
            <p:ph idx="11" type="ftr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/>
          <a:lstStyle>
            <a:lvl1pPr indent="-88900" lvl="0" marL="0" marR="0" rtl="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 b="0" i="0" sz="1400" u="none" cap="none" strike="noStrik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r">
              <a:buNone/>
              <a:defRPr b="0" i="0" sz="1400" u="none" cap="none" strike="noStrike"/>
            </a:lvl1pPr>
            <a:lvl2pPr indent="0" lvl="1" marL="0" marR="0" rtl="0" algn="r">
              <a:buNone/>
              <a:defRPr b="0" i="0" sz="1400" u="none" cap="none" strike="noStrike"/>
            </a:lvl2pPr>
            <a:lvl3pPr indent="0" lvl="2" marL="0" marR="0" rtl="0" algn="r">
              <a:buNone/>
              <a:defRPr b="0" i="0" sz="1400" u="none" cap="none" strike="noStrike"/>
            </a:lvl3pPr>
            <a:lvl4pPr indent="0" lvl="3" marL="0" marR="0" rtl="0" algn="r">
              <a:buNone/>
              <a:defRPr b="0" i="0" sz="1400" u="none" cap="none" strike="noStrike"/>
            </a:lvl4pPr>
            <a:lvl5pPr indent="0" lvl="4" marL="0" marR="0" rtl="0" algn="r">
              <a:buNone/>
              <a:defRPr b="0" i="0" sz="1400" u="none" cap="none" strike="noStrike"/>
            </a:lvl5pPr>
            <a:lvl6pPr indent="0" lvl="5" marL="0" marR="0" rtl="0" algn="r">
              <a:buNone/>
              <a:defRPr b="0" i="0" sz="1400" u="none" cap="none" strike="noStrike"/>
            </a:lvl6pPr>
            <a:lvl7pPr indent="0" lvl="6" marL="0" marR="0" rtl="0" algn="r">
              <a:buNone/>
              <a:defRPr b="0" i="0" sz="1400" u="none" cap="none" strike="noStrike"/>
            </a:lvl7pPr>
            <a:lvl8pPr indent="0" lvl="7" marL="0" marR="0" rtl="0" algn="r">
              <a:buNone/>
              <a:defRPr b="0" i="0" sz="1400" u="none" cap="none" strike="noStrike"/>
            </a:lvl8pPr>
            <a:lvl9pPr indent="0" lvl="8" marL="0" marR="0" rtl="0" algn="r">
              <a:buNone/>
              <a:defRPr b="0" i="0" sz="1400" u="none" cap="none" strike="noStrike"/>
            </a:lvl9pPr>
          </a:lstStyle>
          <a:p>
            <a:pPr indent="-88900" lvl="0" marL="0" rtl="0" algn="r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1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2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3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4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5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  <a:p>
            <a:pPr indent="-88900" lvl="6" marL="0" rtl="0" algn="l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t/>
            </a:r>
            <a:endParaRPr/>
          </a:p>
          <a:p>
            <a:pPr indent="-88900" lvl="7" marL="0" rtl="0" algn="l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t/>
            </a:r>
            <a:endParaRPr/>
          </a:p>
          <a:p>
            <a:pPr indent="-88900" lvl="8" marL="0" rtl="0" algn="l">
              <a:spcBef>
                <a:spcPts val="0"/>
              </a:spcBef>
              <a:spcAft>
                <a:spcPts val="0"/>
              </a:spcAft>
              <a:buSzPts val="1400"/>
              <a:buChar char="■"/>
            </a:pPr>
            <a:r>
              <a:t/>
            </a:r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jp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4.jp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1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jp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.jp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6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6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8.jp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7.jpg"/><Relationship Id="rId4" Type="http://schemas.openxmlformats.org/officeDocument/2006/relationships/image" Target="../media/image22.jp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0.jp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3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Relationship Id="rId4" Type="http://schemas.openxmlformats.org/officeDocument/2006/relationships/image" Target="../media/image19.jpg"/><Relationship Id="rId5" Type="http://schemas.openxmlformats.org/officeDocument/2006/relationships/image" Target="../media/image12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0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3"/>
          <p:cNvSpPr txBox="1"/>
          <p:nvPr>
            <p:ph type="title"/>
          </p:nvPr>
        </p:nvSpPr>
        <p:spPr>
          <a:xfrm>
            <a:off x="1447800" y="533400"/>
            <a:ext cx="5029200" cy="792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5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PELAJARAN 7</a:t>
            </a:r>
            <a:endParaRPr b="0" i="0" sz="1800" u="none" cap="none" strike="noStrike"/>
          </a:p>
        </p:txBody>
      </p:sp>
      <p:sp>
        <p:nvSpPr>
          <p:cNvPr id="22" name="Google Shape;22;p3"/>
          <p:cNvSpPr txBox="1"/>
          <p:nvPr>
            <p:ph idx="1" type="body"/>
          </p:nvPr>
        </p:nvSpPr>
        <p:spPr>
          <a:xfrm>
            <a:off x="1295400" y="1752600"/>
            <a:ext cx="4953000" cy="259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SEGERA 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BERTAUBAT 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DAN 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80000"/>
              </a:lnSpc>
              <a:spcBef>
                <a:spcPts val="80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BERISTIGHFAR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FF99CC"/>
            </a:gs>
          </a:gsLst>
          <a:lin ang="5400000" scaled="0"/>
        </a:gradFill>
      </p:bgPr>
    </p:bg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2"/>
          <p:cNvSpPr txBox="1"/>
          <p:nvPr>
            <p:ph type="title"/>
          </p:nvPr>
        </p:nvSpPr>
        <p:spPr>
          <a:xfrm>
            <a:off x="457200" y="533400"/>
            <a:ext cx="8229600" cy="12954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CARA BAGI </a:t>
            </a:r>
            <a:b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MENGHILANGKAN KEMARAHAN</a:t>
            </a:r>
            <a:endParaRPr b="0" i="0" sz="1800" u="none" cap="none" strike="noStrike"/>
          </a:p>
        </p:txBody>
      </p:sp>
      <p:sp>
        <p:nvSpPr>
          <p:cNvPr id="83" name="Google Shape;83;p12"/>
          <p:cNvSpPr txBox="1"/>
          <p:nvPr>
            <p:ph idx="1" type="body"/>
          </p:nvPr>
        </p:nvSpPr>
        <p:spPr>
          <a:xfrm>
            <a:off x="304800" y="2133600"/>
            <a:ext cx="5181600" cy="3992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 Mengambil wuduk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 Membaca istiazah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 Duduk jika sedang berdiri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 Berbaring jika sedang duduk</a:t>
            </a:r>
            <a:endParaRPr b="0" i="0" sz="1800" u="none" cap="none" strike="noStrike"/>
          </a:p>
        </p:txBody>
      </p:sp>
      <p:pic>
        <p:nvPicPr>
          <p:cNvPr id="84" name="Google Shape;84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607050" y="2133600"/>
            <a:ext cx="3146425" cy="403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FF99CC"/>
            </a:gs>
          </a:gsLst>
          <a:lin ang="5400000" scaled="0"/>
        </a:gra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/>
          <p:nvPr>
            <p:ph type="title"/>
          </p:nvPr>
        </p:nvSpPr>
        <p:spPr>
          <a:xfrm>
            <a:off x="457200" y="274637"/>
            <a:ext cx="8229600" cy="944562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KATEGORI ORANG MARAH</a:t>
            </a:r>
            <a:endParaRPr b="0" i="0" sz="1800" u="none" cap="none" strike="noStrike"/>
          </a:p>
        </p:txBody>
      </p:sp>
      <p:sp>
        <p:nvSpPr>
          <p:cNvPr id="90" name="Google Shape;90;p13"/>
          <p:cNvSpPr txBox="1"/>
          <p:nvPr>
            <p:ph idx="1" type="body"/>
          </p:nvPr>
        </p:nvSpPr>
        <p:spPr>
          <a:xfrm>
            <a:off x="457200" y="1600200"/>
            <a:ext cx="48768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 Lambat marah , cepat hilang  kemarahan.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 Cepat marah , cepat hilang kemarahan.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 Lambat marah , lambat hilang  kemarahan.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 Cepat marah , lambat hilang kemarahan.</a:t>
            </a:r>
            <a:endParaRPr b="0" i="0" sz="1800" u="none" cap="none" strike="noStrike"/>
          </a:p>
        </p:txBody>
      </p:sp>
      <p:pic>
        <p:nvPicPr>
          <p:cNvPr id="91" name="Google Shape;91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43525" y="1676400"/>
            <a:ext cx="3295650" cy="4495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FF99CC"/>
            </a:gs>
          </a:gsLst>
          <a:lin ang="5400000" scaled="0"/>
        </a:gra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/>
          <p:nvPr>
            <p:ph type="title"/>
          </p:nvPr>
        </p:nvSpPr>
        <p:spPr>
          <a:xfrm>
            <a:off x="457200" y="685800"/>
            <a:ext cx="8229600" cy="1295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3-MEMAAFKAN KESILAPAN ORANG LAIN</a:t>
            </a:r>
            <a:endParaRPr b="0" i="0" sz="1800" u="none" cap="none" strike="noStrike"/>
          </a:p>
        </p:txBody>
      </p:sp>
      <p:sp>
        <p:nvSpPr>
          <p:cNvPr id="97" name="Google Shape;97;p14"/>
          <p:cNvSpPr txBox="1"/>
          <p:nvPr>
            <p:ph idx="1" type="body"/>
          </p:nvPr>
        </p:nvSpPr>
        <p:spPr>
          <a:xfrm>
            <a:off x="304800" y="2286000"/>
            <a:ext cx="4800600" cy="3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Berlapang dada walaupun orang melakukan kesilapan kepadanya.</a:t>
            </a:r>
            <a:endParaRPr b="0" i="0" sz="1800" u="none" cap="none" strike="noStrike"/>
          </a:p>
        </p:txBody>
      </p:sp>
      <p:pic>
        <p:nvPicPr>
          <p:cNvPr id="98" name="Google Shape;98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41962" y="2209800"/>
            <a:ext cx="3602037" cy="4648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FF99CC"/>
            </a:gs>
          </a:gsLst>
          <a:lin ang="5400000" scaled="0"/>
        </a:gradFill>
      </p:bgPr>
    </p:bg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5"/>
          <p:cNvSpPr txBox="1"/>
          <p:nvPr>
            <p:ph type="title"/>
          </p:nvPr>
        </p:nvSpPr>
        <p:spPr>
          <a:xfrm>
            <a:off x="457200" y="609600"/>
            <a:ext cx="8229600" cy="16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4-SEGERA BERTAUBAT APABILA MELAKUKAN DOSA</a:t>
            </a:r>
            <a:b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/>
          </a:p>
        </p:txBody>
      </p:sp>
      <p:sp>
        <p:nvSpPr>
          <p:cNvPr id="104" name="Google Shape;104;p15"/>
          <p:cNvSpPr txBox="1"/>
          <p:nvPr>
            <p:ph idx="1" type="body"/>
          </p:nvPr>
        </p:nvSpPr>
        <p:spPr>
          <a:xfrm>
            <a:off x="457200" y="2819400"/>
            <a:ext cx="4800600" cy="3306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Segera menginsafi dan memperbaiki diri  apabila terlanjur dan melakukan dosa.</a:t>
            </a:r>
            <a:endParaRPr b="0" i="0" sz="1800" u="none" cap="none" strike="noStrike"/>
          </a:p>
        </p:txBody>
      </p:sp>
      <p:pic>
        <p:nvPicPr>
          <p:cNvPr id="105" name="Google Shape;10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62600" y="2743200"/>
            <a:ext cx="3140075" cy="3352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FF99CC"/>
            </a:gs>
          </a:gsLst>
          <a:lin ang="5400000" scaled="0"/>
        </a:gradFill>
      </p:bgPr>
    </p:bg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16"/>
          <p:cNvSpPr txBox="1"/>
          <p:nvPr>
            <p:ph type="title"/>
          </p:nvPr>
        </p:nvSpPr>
        <p:spPr>
          <a:xfrm>
            <a:off x="457200" y="838200"/>
            <a:ext cx="8229600" cy="1143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CARA BERTAUBAT DAN BERISTIGHFAR</a:t>
            </a:r>
            <a:endParaRPr b="0" i="0" sz="1800" u="none" cap="none" strike="noStrike"/>
          </a:p>
        </p:txBody>
      </p:sp>
      <p:sp>
        <p:nvSpPr>
          <p:cNvPr id="111" name="Google Shape;111;p16"/>
          <p:cNvSpPr txBox="1"/>
          <p:nvPr>
            <p:ph idx="1" type="body"/>
          </p:nvPr>
        </p:nvSpPr>
        <p:spPr>
          <a:xfrm>
            <a:off x="457200" y="2743200"/>
            <a:ext cx="3733800" cy="3001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1-NIAT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2-UCAPAN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3-TINDAKAN</a:t>
            </a:r>
            <a:endParaRPr b="0" i="0" sz="1800" u="none" cap="none" strike="noStrike"/>
          </a:p>
        </p:txBody>
      </p:sp>
      <p:pic>
        <p:nvPicPr>
          <p:cNvPr id="112" name="Google Shape;112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724400" y="2971800"/>
            <a:ext cx="3629025" cy="270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FF99CC"/>
            </a:gs>
          </a:gsLst>
          <a:lin ang="5400000" scaled="0"/>
        </a:gradFill>
      </p:bgPr>
    </p:bg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17"/>
          <p:cNvSpPr/>
          <p:nvPr/>
        </p:nvSpPr>
        <p:spPr>
          <a:xfrm>
            <a:off x="3505200" y="381000"/>
            <a:ext cx="2057400" cy="838200"/>
          </a:xfrm>
          <a:prstGeom prst="ellipse">
            <a:avLst/>
          </a:prstGeom>
          <a:solidFill>
            <a:schemeClr val="accent2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17"/>
          <p:cNvSpPr txBox="1"/>
          <p:nvPr>
            <p:ph idx="1" type="body"/>
          </p:nvPr>
        </p:nvSpPr>
        <p:spPr>
          <a:xfrm>
            <a:off x="0" y="533400"/>
            <a:ext cx="9144000" cy="20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1-NIAT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Menyesal di atas perbuatan yang dilakukan.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Berazam tidak mengulanginya lagi.</a:t>
            </a:r>
            <a:endParaRPr b="0" i="0" sz="1800" u="none" cap="none" strike="noStrike"/>
          </a:p>
        </p:txBody>
      </p:sp>
      <p:pic>
        <p:nvPicPr>
          <p:cNvPr id="119" name="Google Shape;119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67000" y="3352800"/>
            <a:ext cx="4200525" cy="297021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FF99CC"/>
            </a:gs>
          </a:gsLst>
          <a:lin ang="5400000" scaled="0"/>
        </a:gradFill>
      </p:bgPr>
    </p:bg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8"/>
          <p:cNvSpPr/>
          <p:nvPr/>
        </p:nvSpPr>
        <p:spPr>
          <a:xfrm>
            <a:off x="2819400" y="228600"/>
            <a:ext cx="3352800" cy="1143000"/>
          </a:xfrm>
          <a:prstGeom prst="ellipse">
            <a:avLst/>
          </a:prstGeom>
          <a:solidFill>
            <a:schemeClr val="accent2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p18"/>
          <p:cNvSpPr txBox="1"/>
          <p:nvPr>
            <p:ph idx="1" type="body"/>
          </p:nvPr>
        </p:nvSpPr>
        <p:spPr>
          <a:xfrm>
            <a:off x="457200" y="457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2-UCAPAN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Beristighfar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Memohon maaf atas kesalahan terhadap manusia</a:t>
            </a:r>
            <a:endParaRPr b="0" i="0" sz="1800" u="none" cap="none" strike="noStrike"/>
          </a:p>
        </p:txBody>
      </p:sp>
      <p:pic>
        <p:nvPicPr>
          <p:cNvPr id="126" name="Google Shape;12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133600" y="3352800"/>
            <a:ext cx="5105400" cy="3098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FF99CC"/>
            </a:gs>
          </a:gsLst>
          <a:lin ang="5400000" scaled="0"/>
        </a:grad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19"/>
          <p:cNvSpPr txBox="1"/>
          <p:nvPr>
            <p:ph idx="1" type="body"/>
          </p:nvPr>
        </p:nvSpPr>
        <p:spPr>
          <a:xfrm>
            <a:off x="381000" y="914400"/>
            <a:ext cx="46482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3-TINDAKAN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Meninggalkan perbuatan dosa yang pernah dilakukan.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Kembalikan hak orang lain yang diambil seperti harta yang dirampas.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Meningkatkan amalan soleh dan kebajikan.</a:t>
            </a:r>
            <a:endParaRPr b="0" i="0" sz="1800" u="none" cap="none" strike="noStrike"/>
          </a:p>
        </p:txBody>
      </p:sp>
      <p:pic>
        <p:nvPicPr>
          <p:cNvPr id="132" name="Google Shape;13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00600" y="1600200"/>
            <a:ext cx="3962400" cy="396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FF99CC"/>
            </a:gs>
          </a:gsLst>
          <a:lin ang="5400000" scaled="0"/>
        </a:gradFill>
      </p:bgPr>
    </p:bg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 txBox="1"/>
          <p:nvPr>
            <p:ph idx="1" type="body"/>
          </p:nvPr>
        </p:nvSpPr>
        <p:spPr>
          <a:xfrm>
            <a:off x="457200" y="1600200"/>
            <a:ext cx="8229600" cy="304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KESAN DAN GANJARAN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ORANG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96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8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 YANG BERTAUBAT</a:t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FF99CC"/>
            </a:gs>
          </a:gsLst>
          <a:lin ang="5400000" scaled="0"/>
        </a:gradFill>
      </p:bgPr>
    </p:bg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1"/>
          <p:cNvSpPr txBox="1"/>
          <p:nvPr>
            <p:ph idx="1" type="body"/>
          </p:nvPr>
        </p:nvSpPr>
        <p:spPr>
          <a:xfrm>
            <a:off x="3429000" y="838200"/>
            <a:ext cx="5181600" cy="53641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INDIVIDU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 Menikmati ketenangan hati.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 Mendapat kejernihan jiwa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 Bertambah iman dan amal soleh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 Bertanggungjawab terhadap ilmu, keluarga, bangsa dan negara</a:t>
            </a:r>
            <a:endParaRPr b="0" i="0" sz="1800" u="none" cap="none" strike="noStrike"/>
          </a:p>
        </p:txBody>
      </p:sp>
      <p:pic>
        <p:nvPicPr>
          <p:cNvPr id="143" name="Google Shape;14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1000" y="1752600"/>
            <a:ext cx="2784475" cy="4143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FF99CC"/>
            </a:gs>
          </a:gsLst>
          <a:lin ang="5400000" scaled="0"/>
        </a:grad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/>
          <p:nvPr>
            <p:ph idx="1" type="body"/>
          </p:nvPr>
        </p:nvSpPr>
        <p:spPr>
          <a:xfrm>
            <a:off x="457200" y="6172200"/>
            <a:ext cx="8229600" cy="68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AL- IMRAN 133-136</a:t>
            </a:r>
            <a:endParaRPr b="0" i="0" sz="1800" u="none" cap="none" strike="noStrike"/>
          </a:p>
        </p:txBody>
      </p:sp>
      <p:pic>
        <p:nvPicPr>
          <p:cNvPr id="28" name="Google Shape;28;p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14400" y="685800"/>
            <a:ext cx="7453312" cy="526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Google Shape;29;p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4800" y="6096000"/>
            <a:ext cx="533400" cy="53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FF99CC"/>
            </a:gs>
          </a:gsLst>
          <a:lin ang="5400000" scaled="0"/>
        </a:gradFill>
      </p:bgPr>
    </p:bg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2"/>
          <p:cNvSpPr txBox="1"/>
          <p:nvPr>
            <p:ph idx="1" type="body"/>
          </p:nvPr>
        </p:nvSpPr>
        <p:spPr>
          <a:xfrm>
            <a:off x="609600" y="457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MASYARAKAT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 Hak masyarakat terpelihara dan terjamin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 Gejala sosial berkurangan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 Terdorong melakukan kebaikan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 Tidak mementingkan diri</a:t>
            </a:r>
            <a:endParaRPr b="0" i="0" sz="1800" u="none" cap="none" strike="noStrike"/>
          </a:p>
        </p:txBody>
      </p:sp>
      <p:pic>
        <p:nvPicPr>
          <p:cNvPr id="149" name="Google Shape;149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0" y="3352800"/>
            <a:ext cx="7543800" cy="30495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FF99CC"/>
            </a:gs>
          </a:gsLst>
          <a:lin ang="5400000" scaled="0"/>
        </a:gradFill>
      </p:bgPr>
    </p:bg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3"/>
          <p:cNvSpPr txBox="1"/>
          <p:nvPr>
            <p:ph idx="1" type="body"/>
          </p:nvPr>
        </p:nvSpPr>
        <p:spPr>
          <a:xfrm>
            <a:off x="533400" y="3810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NEGARA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 Pembanggunan negara berjalan dengan lebih pesat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 Pengurusan dan pentadbiran yang telus, adil, berani,jujur dan amanah.</a:t>
            </a:r>
            <a:endParaRPr b="0" i="0" sz="1800" u="none" cap="none" strike="noStrike"/>
          </a:p>
        </p:txBody>
      </p:sp>
      <p:pic>
        <p:nvPicPr>
          <p:cNvPr id="155" name="Google Shape;155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200" y="3505200"/>
            <a:ext cx="4419600" cy="29638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76800" y="3505200"/>
            <a:ext cx="3886200" cy="29638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FF99CC"/>
            </a:gs>
          </a:gsLst>
          <a:lin ang="5400000" scaled="0"/>
        </a:grad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4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GANJARAN BAGI </a:t>
            </a:r>
            <a:b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0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ORANG BERTAUBAT</a:t>
            </a:r>
            <a:endParaRPr b="0" i="0" sz="1800" u="none" cap="none" strike="noStrike"/>
          </a:p>
        </p:txBody>
      </p:sp>
      <p:sp>
        <p:nvSpPr>
          <p:cNvPr id="162" name="Google Shape;162;p24"/>
          <p:cNvSpPr txBox="1"/>
          <p:nvPr>
            <p:ph idx="1" type="body"/>
          </p:nvPr>
        </p:nvSpPr>
        <p:spPr>
          <a:xfrm>
            <a:off x="457200" y="1600200"/>
            <a:ext cx="5486400" cy="49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 Mendapat keampunan dan keredhaan dari Allah SWT.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 Dimurahkan rezeki dan mendapat pertolongan Allah SWT.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 Disayangi dan dihormati oleh masyarakat.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 Mendapat ganjaran syurga yang penuh dengan nikmat yang berkekalan.</a:t>
            </a:r>
            <a:endParaRPr b="0" i="0" sz="1800" u="none" cap="none" strike="noStrike"/>
          </a:p>
        </p:txBody>
      </p:sp>
      <p:pic>
        <p:nvPicPr>
          <p:cNvPr id="163" name="Google Shape;163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716587" y="1828800"/>
            <a:ext cx="3198812" cy="4787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FF99CC"/>
            </a:gs>
          </a:gsLst>
          <a:lin ang="5400000" scaled="0"/>
        </a:gradFill>
      </p:bgPr>
    </p:bg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25"/>
          <p:cNvSpPr txBox="1"/>
          <p:nvPr>
            <p:ph type="title"/>
          </p:nvPr>
        </p:nvSpPr>
        <p:spPr>
          <a:xfrm>
            <a:off x="457200" y="274637"/>
            <a:ext cx="8229600" cy="94456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PENGAJARAN AYAT</a:t>
            </a:r>
            <a:endParaRPr b="0" i="0" sz="1800" u="none" cap="none" strike="noStrike"/>
          </a:p>
        </p:txBody>
      </p:sp>
      <p:sp>
        <p:nvSpPr>
          <p:cNvPr id="169" name="Google Shape;169;p25"/>
          <p:cNvSpPr txBox="1"/>
          <p:nvPr>
            <p:ph idx="1" type="body"/>
          </p:nvPr>
        </p:nvSpPr>
        <p:spPr>
          <a:xfrm>
            <a:off x="457200" y="1371600"/>
            <a:ext cx="8229600" cy="50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1. Manusia wajib bertaubat atas dosa dan kesalahan yang dilakukan.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2. Orang yang bertaqwa membelanjakan harta ke arah yang bermanfaat ketika susah dan senang.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3. Sifat pemaaf membentuk peribadi yang tenang dan berketerampilan.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4. Mengingati Allahdapat mencetuskan rasa insaf dan bertaubat kepadanya.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5. Ganjaran kepada orang yang bertaubat ialah keampunan dan dimasukkan ke syurga yang penuh kenikmatan.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66CCFF"/>
            </a:gs>
          </a:gsLst>
          <a:lin ang="5400000" scaled="0"/>
        </a:gradFill>
      </p:bgPr>
    </p:bg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MAKSUDNYA :</a:t>
            </a:r>
            <a:endParaRPr b="0" i="0" sz="1800" u="none" cap="none" strike="noStrike"/>
          </a:p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457200" y="1981200"/>
            <a:ext cx="8229600" cy="350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AYAT 133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Dan bersegeralah kamu kepada keampunan daripada Tuhanmu, dan syurga yang luasnya seluas langit dan bumi yang disediakan untuk orang yang bertaqwa.</a:t>
            </a:r>
            <a:endParaRPr b="0" i="0" sz="1800" u="none" cap="none" strike="noStrike"/>
          </a:p>
        </p:txBody>
      </p:sp>
      <p:pic>
        <p:nvPicPr>
          <p:cNvPr id="36" name="Google Shape;36;p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99FF99"/>
            </a:gs>
          </a:gsLst>
          <a:lin ang="5400000" scaled="0"/>
        </a:gradFill>
      </p:bgPr>
    </p:bg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idx="1" type="body"/>
          </p:nvPr>
        </p:nvSpPr>
        <p:spPr>
          <a:xfrm>
            <a:off x="381000" y="1676400"/>
            <a:ext cx="8229600" cy="403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AYAT 134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Iaitu orang yang menafkahkan hartanya pada masa senang dan susah, dan yang sanggup menahan marahnya, dan orang yang memaafkan kesalahan orang lain. Allah menyukai orang yang berbuat kebaikan.</a:t>
            </a:r>
            <a:endParaRPr b="0" i="0" sz="1800" u="none" cap="none" strike="noStrike"/>
          </a:p>
        </p:txBody>
      </p:sp>
      <p:pic>
        <p:nvPicPr>
          <p:cNvPr id="42" name="Google Shape;42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FFCC99"/>
            </a:gs>
          </a:gsLst>
          <a:lin ang="5400000" scaled="0"/>
        </a:gradFill>
      </p:bgPr>
    </p:bg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7"/>
          <p:cNvSpPr txBox="1"/>
          <p:nvPr>
            <p:ph idx="1" type="body"/>
          </p:nvPr>
        </p:nvSpPr>
        <p:spPr>
          <a:xfrm>
            <a:off x="457200" y="1066800"/>
            <a:ext cx="8229600" cy="5440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AYAT 135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Dan ( juga ) orang yang apabila melakukan perkara keji atau menganiayai diri sendiri , mereka ingat kepada Allah, lalu memohon ampun terhadap dosa mereka. Siapa lagi yang mengampuni dosa selain Allah? Dan mereka tidak terus mengulangi perbuatan yang buruk itu, sedang mereka mengetahui.</a:t>
            </a:r>
            <a:endParaRPr b="0" i="0" sz="1800" u="none" cap="none" strike="noStrike"/>
          </a:p>
        </p:txBody>
      </p:sp>
      <p:pic>
        <p:nvPicPr>
          <p:cNvPr id="48" name="Google Shape;48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FFFF66"/>
            </a:gs>
          </a:gsLst>
          <a:lin ang="5400000" scaled="0"/>
        </a:gra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8"/>
          <p:cNvSpPr txBox="1"/>
          <p:nvPr>
            <p:ph idx="1" type="body"/>
          </p:nvPr>
        </p:nvSpPr>
        <p:spPr>
          <a:xfrm>
            <a:off x="457200" y="1295400"/>
            <a:ext cx="8229600" cy="449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AYAT 136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  Orang yang demikian itu sifatnya, balasannya ialah keampunan daripada Tuhan mereka, dan syurga-syurga yang mengalir di bawahnya beberapa sungai. Mereka kekal di dalamnya dan yang demikian itulah sebaik-baik balasan untuk orang yang beramal.</a:t>
            </a:r>
            <a:endParaRPr b="0" i="0" sz="1800" u="none" cap="none" strike="noStrike"/>
          </a:p>
        </p:txBody>
      </p:sp>
      <p:pic>
        <p:nvPicPr>
          <p:cNvPr id="54" name="Google Shape;54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00" y="0"/>
            <a:ext cx="1524000" cy="152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FF99CC"/>
            </a:gs>
          </a:gsLst>
          <a:lin ang="5400000" scaled="0"/>
        </a:gradFill>
      </p:bgPr>
    </p:bg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/>
          <p:nvPr/>
        </p:nvSpPr>
        <p:spPr>
          <a:xfrm>
            <a:off x="1524000" y="1371600"/>
            <a:ext cx="6096000" cy="914400"/>
          </a:xfrm>
          <a:prstGeom prst="rect">
            <a:avLst/>
          </a:prstGeom>
          <a:solidFill>
            <a:schemeClr val="dk2"/>
          </a:solidFill>
          <a:ln cap="rnd" cmpd="sng" w="9525">
            <a:solidFill>
              <a:schemeClr val="dk1"/>
            </a:solidFill>
            <a:prstDash val="solid"/>
            <a:miter lim="8000"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457200" y="685800"/>
            <a:ext cx="8229600" cy="5440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SIFAT-SIFAT </a:t>
            </a:r>
            <a:endParaRPr b="0" i="0" sz="1800" u="none" cap="none" strike="noStrike"/>
          </a:p>
          <a:p>
            <a:pPr indent="-342900" lvl="0" marL="342900" marR="0" rtl="0" algn="ctr">
              <a:lnSpc>
                <a:spcPct val="100000"/>
              </a:lnSpc>
              <a:spcBef>
                <a:spcPts val="880"/>
              </a:spcBef>
              <a:spcAft>
                <a:spcPts val="0"/>
              </a:spcAft>
              <a:buClr>
                <a:srgbClr val="FFFF00"/>
              </a:buClr>
              <a:buFont typeface="Arial"/>
              <a:buNone/>
            </a:pPr>
            <a:r>
              <a:rPr b="1" i="0" lang="en-US" sz="4400" u="none" cap="none" strike="noStrik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rPr>
              <a:t>ORANG BERTAQWA</a:t>
            </a:r>
            <a:endParaRPr b="0" i="0" sz="1800" u="none" cap="none" strike="noStrike"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1-MEMBELANJAKAN HARTA DI JALAN ALLAH SWT.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2-MENGAWAL DIRI KETIKA MARAH.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3-MEMAAFKAN KESILAPAN ORANG LAIN.</a:t>
            </a:r>
            <a:endParaRPr b="0" i="0" sz="1800" u="none" cap="none" strike="noStrike"/>
          </a:p>
          <a:p>
            <a:pPr indent="-34290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4-SEGERA BERTAUBAT APABILA MELAKUKAN DOSA</a:t>
            </a:r>
            <a:endParaRPr b="0" i="0" sz="1800" u="none" cap="none" strike="noStrike"/>
          </a:p>
        </p:txBody>
      </p:sp>
      <p:pic>
        <p:nvPicPr>
          <p:cNvPr id="61" name="Google Shape;61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2000" y="4572000"/>
            <a:ext cx="2590800" cy="1943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2" name="Google Shape;62;p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86200" y="4572000"/>
            <a:ext cx="1504950" cy="1981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67400" y="4572000"/>
            <a:ext cx="2514600" cy="2012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FF99CC"/>
            </a:gs>
          </a:gsLst>
          <a:lin ang="5400000" scaled="0"/>
        </a:gradFill>
      </p:bgPr>
    </p:bg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0"/>
          <p:cNvSpPr txBox="1"/>
          <p:nvPr>
            <p:ph type="title"/>
          </p:nvPr>
        </p:nvSpPr>
        <p:spPr>
          <a:xfrm>
            <a:off x="457200" y="457200"/>
            <a:ext cx="8229600" cy="1371600"/>
          </a:xfrm>
          <a:prstGeom prst="rect">
            <a:avLst/>
          </a:prstGeom>
          <a:solidFill>
            <a:srgbClr val="FF99C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1-MEMBELANJAKAN HARTA </a:t>
            </a:r>
            <a:b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DI JALAN ALLAH SWT</a:t>
            </a:r>
            <a:endParaRPr b="0" i="0" sz="1800" u="none" cap="none" strike="noStrike"/>
          </a:p>
        </p:txBody>
      </p:sp>
      <p:sp>
        <p:nvSpPr>
          <p:cNvPr id="69" name="Google Shape;69;p10"/>
          <p:cNvSpPr txBox="1"/>
          <p:nvPr>
            <p:ph idx="1" type="body"/>
          </p:nvPr>
        </p:nvSpPr>
        <p:spPr>
          <a:xfrm>
            <a:off x="457200" y="2057400"/>
            <a:ext cx="4648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Mudah membelanjakan harta untuk kebaikan diri dan orang lain pada waktu senang dan susah.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pentingkan diri sendiri</a:t>
            </a:r>
            <a:endParaRPr b="0" i="0" sz="1800" u="none" cap="none" strike="noStrike"/>
          </a:p>
        </p:txBody>
      </p:sp>
      <p:pic>
        <p:nvPicPr>
          <p:cNvPr id="70" name="Google Shape;70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86400" y="2133600"/>
            <a:ext cx="3170237" cy="396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gradFill>
          <a:gsLst>
            <a:gs pos="0">
              <a:schemeClr val="lt1"/>
            </a:gs>
            <a:gs pos="100000">
              <a:srgbClr val="FF99CC"/>
            </a:gs>
          </a:gsLst>
          <a:lin ang="5400000" scaled="0"/>
        </a:gradFill>
      </p:bgPr>
    </p:bg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1"/>
          <p:cNvSpPr txBox="1"/>
          <p:nvPr>
            <p:ph type="title"/>
          </p:nvPr>
        </p:nvSpPr>
        <p:spPr>
          <a:xfrm>
            <a:off x="381000" y="609600"/>
            <a:ext cx="8229600" cy="1447800"/>
          </a:xfrm>
          <a:prstGeom prst="rect">
            <a:avLst/>
          </a:prstGeom>
          <a:solidFill>
            <a:srgbClr val="FF99CC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Font typeface="Arial"/>
              <a:buNone/>
            </a:pPr>
            <a:br>
              <a:rPr lang="en-US"/>
            </a:b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2-MENGAWAL DIRI</a:t>
            </a:r>
            <a:b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  <a:t> KETIKA MARAH</a:t>
            </a:r>
            <a:br>
              <a:rPr b="1" i="0" lang="en-US" sz="4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rPr>
            </a:br>
            <a:endParaRPr b="0" i="0" sz="1800" u="none" cap="none" strike="noStrike"/>
          </a:p>
        </p:txBody>
      </p:sp>
      <p:sp>
        <p:nvSpPr>
          <p:cNvPr id="76" name="Google Shape;76;p11"/>
          <p:cNvSpPr txBox="1"/>
          <p:nvPr>
            <p:ph idx="1" type="body"/>
          </p:nvPr>
        </p:nvSpPr>
        <p:spPr>
          <a:xfrm>
            <a:off x="457200" y="2209800"/>
            <a:ext cx="4114800" cy="39163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Tidak bertindak melulu mengikut perasaan.</a:t>
            </a:r>
            <a:endParaRPr b="0" i="0" sz="1800" u="none" cap="none" strike="noStrike"/>
          </a:p>
          <a:p>
            <a:pPr indent="-342900" lvl="0" marL="342900" marR="0" rtl="0" algn="l">
              <a:lnSpc>
                <a:spcPct val="9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</a:pPr>
            <a:r>
              <a:rPr b="1" i="0" lang="en-US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Sentiasa tenang dan bersabar.</a:t>
            </a:r>
            <a:endParaRPr b="0" i="0" sz="1800" u="none" cap="none" strike="noStrike"/>
          </a:p>
        </p:txBody>
      </p:sp>
      <p:pic>
        <p:nvPicPr>
          <p:cNvPr id="77" name="Google Shape;77;p1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00600" y="2362200"/>
            <a:ext cx="3924300" cy="379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BBE0E3"/>
      </a:accent4>
      <a:accent5>
        <a:srgbClr val="333399"/>
      </a:accent5>
      <a:accent6>
        <a:srgbClr val="FFFFFF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