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Google Shape;32;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 name="Shape 44"/>
        <p:cNvGrpSpPr/>
        <p:nvPr/>
      </p:nvGrpSpPr>
      <p:grpSpPr>
        <a:xfrm>
          <a:off x="0" y="0"/>
          <a:ext cx="0" cy="0"/>
          <a:chOff x="0" y="0"/>
          <a:chExt cx="0" cy="0"/>
        </a:xfrm>
      </p:grpSpPr>
      <p:sp>
        <p:nvSpPr>
          <p:cNvPr id="45" name="Google Shape;45;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1447800" y="1066800"/>
            <a:ext cx="5334000" cy="411162"/>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990600" y="1600200"/>
            <a:ext cx="5715000" cy="28956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1447800" y="1066800"/>
            <a:ext cx="5334000" cy="4111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Font typeface="Arial"/>
              <a:buNone/>
            </a:pPr>
            <a:r>
              <a:rPr b="1" i="0" lang="en-US" sz="5400" u="none" cap="none" strike="noStrike">
                <a:solidFill>
                  <a:srgbClr val="FFFFFF"/>
                </a:solidFill>
                <a:latin typeface="Arial"/>
                <a:ea typeface="Arial"/>
                <a:cs typeface="Arial"/>
                <a:sym typeface="Arial"/>
              </a:rPr>
              <a:t>PELAJARAN 6:</a:t>
            </a:r>
            <a:endParaRPr b="0" i="0" sz="1800" u="none" cap="none" strike="noStrike"/>
          </a:p>
        </p:txBody>
      </p:sp>
      <p:sp>
        <p:nvSpPr>
          <p:cNvPr id="22" name="Google Shape;22;p3"/>
          <p:cNvSpPr txBox="1"/>
          <p:nvPr>
            <p:ph idx="1" type="body"/>
          </p:nvPr>
        </p:nvSpPr>
        <p:spPr>
          <a:xfrm>
            <a:off x="990600" y="1600200"/>
            <a:ext cx="5715000" cy="28956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ctr">
              <a:lnSpc>
                <a:spcPct val="8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DAKWAH </a:t>
            </a:r>
            <a:endParaRPr b="0" i="0" sz="1800" u="none" cap="none" strike="noStrike"/>
          </a:p>
          <a:p>
            <a:pPr indent="-342900" lvl="0" marL="342900" marR="0" rtl="0" algn="ctr">
              <a:lnSpc>
                <a:spcPct val="8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TANGGUNGJAWAB</a:t>
            </a:r>
            <a:endParaRPr b="0" i="0" sz="1800" u="none" cap="none" strike="noStrike"/>
          </a:p>
          <a:p>
            <a:pPr indent="-342900" lvl="0" marL="342900" marR="0" rtl="0" algn="ctr">
              <a:lnSpc>
                <a:spcPct val="8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 BERSAMA</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80" name="Shape 80"/>
        <p:cNvGrpSpPr/>
        <p:nvPr/>
      </p:nvGrpSpPr>
      <p:grpSpPr>
        <a:xfrm>
          <a:off x="0" y="0"/>
          <a:ext cx="0" cy="0"/>
          <a:chOff x="0" y="0"/>
          <a:chExt cx="0" cy="0"/>
        </a:xfrm>
      </p:grpSpPr>
      <p:sp>
        <p:nvSpPr>
          <p:cNvPr id="81" name="Google Shape;81;p12"/>
          <p:cNvSpPr txBox="1"/>
          <p:nvPr>
            <p:ph idx="1" type="body"/>
          </p:nvPr>
        </p:nvSpPr>
        <p:spPr>
          <a:xfrm>
            <a:off x="228600" y="533400"/>
            <a:ext cx="6019800" cy="5592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ORANG MUKMIN</a:t>
            </a:r>
            <a:endParaRPr b="0" i="0" sz="1800" u="none" cap="none" strike="noStrike"/>
          </a:p>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Kuat beribadah dan sentiasa memelihara hubungan dengan ALLAH SWT.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Mempunyai hubungan baik dengan masyarakat sekeliling.</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Mempunyai akidah yang mantap dan keyakinan tinggi terhadap Allah SWT.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Berilmu pengetahuan dalam dua bidang ilmu(fardhu an dan fardhu kifayah).</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Berakhlak mulia seperti lemah lembut, terbuka, toleransi, sabar dan tabah.</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Sanggup berkorban masa, tenaga, harta dan jiwa pada jalan Allah SWT.</a:t>
            </a:r>
            <a:endParaRPr b="0" i="0" sz="1800" u="none" cap="none" strike="noStrike"/>
          </a:p>
        </p:txBody>
      </p:sp>
      <p:pic>
        <p:nvPicPr>
          <p:cNvPr id="82" name="Google Shape;82;p12"/>
          <p:cNvPicPr preferRelativeResize="0"/>
          <p:nvPr/>
        </p:nvPicPr>
        <p:blipFill>
          <a:blip r:embed="rId3">
            <a:alphaModFix/>
          </a:blip>
          <a:stretch>
            <a:fillRect/>
          </a:stretch>
        </p:blipFill>
        <p:spPr>
          <a:xfrm>
            <a:off x="6096000" y="1676400"/>
            <a:ext cx="2862262" cy="35052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86" name="Shape 86"/>
        <p:cNvGrpSpPr/>
        <p:nvPr/>
      </p:nvGrpSpPr>
      <p:grpSpPr>
        <a:xfrm>
          <a:off x="0" y="0"/>
          <a:ext cx="0" cy="0"/>
          <a:chOff x="0" y="0"/>
          <a:chExt cx="0" cy="0"/>
        </a:xfrm>
      </p:grpSpPr>
      <p:sp>
        <p:nvSpPr>
          <p:cNvPr id="87" name="Google Shape;87;p1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ORANG FASIK</a:t>
            </a:r>
            <a:endParaRPr b="0" i="0" sz="1800" u="none" cap="none" strike="noStrike"/>
          </a:p>
        </p:txBody>
      </p:sp>
      <p:sp>
        <p:nvSpPr>
          <p:cNvPr id="88" name="Google Shape;88;p13"/>
          <p:cNvSpPr txBox="1"/>
          <p:nvPr>
            <p:ph idx="1" type="body"/>
          </p:nvPr>
        </p:nvSpPr>
        <p:spPr>
          <a:xfrm>
            <a:off x="3276600" y="1371600"/>
            <a:ext cx="5410200" cy="47545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Tidak melakukan ibadat fardhu dengan sempurna.</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Tidak mentaati perintah Allah SWT.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Sering melakukan maksiat kepada Allah SWT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Tidak memiliki ilmu pengetahuan Islam yang sempurna(jahil).</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Suka bertindak mengikut dorongan hawa nafsu semata-mata.</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Mementingkan kehdupan di dunia dan lupa kepada akhirat.</a:t>
            </a:r>
            <a:endParaRPr b="0" i="0" sz="1800" u="none" cap="none" strike="noStrike"/>
          </a:p>
        </p:txBody>
      </p:sp>
      <p:pic>
        <p:nvPicPr>
          <p:cNvPr id="89" name="Google Shape;89;p13"/>
          <p:cNvPicPr preferRelativeResize="0"/>
          <p:nvPr/>
        </p:nvPicPr>
        <p:blipFill>
          <a:blip r:embed="rId3">
            <a:alphaModFix/>
          </a:blip>
          <a:stretch>
            <a:fillRect/>
          </a:stretch>
        </p:blipFill>
        <p:spPr>
          <a:xfrm>
            <a:off x="304800" y="2286000"/>
            <a:ext cx="3352800" cy="2682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93" name="Shape 93"/>
        <p:cNvGrpSpPr/>
        <p:nvPr/>
      </p:nvGrpSpPr>
      <p:grpSpPr>
        <a:xfrm>
          <a:off x="0" y="0"/>
          <a:ext cx="0" cy="0"/>
          <a:chOff x="0" y="0"/>
          <a:chExt cx="0" cy="0"/>
        </a:xfrm>
      </p:grpSpPr>
      <p:sp>
        <p:nvSpPr>
          <p:cNvPr id="94" name="Google Shape;94;p14"/>
          <p:cNvSpPr txBox="1"/>
          <p:nvPr>
            <p:ph type="title"/>
          </p:nvPr>
        </p:nvSpPr>
        <p:spPr>
          <a:xfrm>
            <a:off x="457200" y="457200"/>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PERANAN PENDAKWAH DALAM MASYARAKAT</a:t>
            </a:r>
            <a:endParaRPr b="0" i="0" sz="1800" u="none" cap="none" strike="noStrike"/>
          </a:p>
        </p:txBody>
      </p:sp>
      <p:sp>
        <p:nvSpPr>
          <p:cNvPr id="95" name="Google Shape;95;p14"/>
          <p:cNvSpPr txBox="1"/>
          <p:nvPr>
            <p:ph idx="1" type="body"/>
          </p:nvPr>
        </p:nvSpPr>
        <p:spPr>
          <a:xfrm>
            <a:off x="381000" y="1447800"/>
            <a:ext cx="62484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Menyeru manusia melakukan kebaikan dan meninggalkan kemungkaran</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Menyampaikan ajaran Islam yang sebenar kepada masyarakat</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Memelihara masyarakat daripada melakukan perbuatan syirik dan bida’ah.</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Mengajak nasyarakat mempertingkatkan kualiti beragama supaya benar-benar menjadi hamba Allah SWT yang beriman dan beramal soleh.</a:t>
            </a:r>
            <a:endParaRPr b="0" i="0" sz="1800" u="none" cap="none" strike="noStrike"/>
          </a:p>
          <a:p>
            <a:pPr indent="-342900" lvl="0" marL="342900" marR="0" rtl="0" algn="l">
              <a:lnSpc>
                <a:spcPct val="8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Membimbing masyarakat menjadi umat yang maju,cemerlang dan dihormati oleh orang bukan Islam.</a:t>
            </a:r>
            <a:endParaRPr b="0" i="0" sz="1800" u="none" cap="none" strike="noStrike"/>
          </a:p>
        </p:txBody>
      </p:sp>
      <p:pic>
        <p:nvPicPr>
          <p:cNvPr id="96" name="Google Shape;96;p14"/>
          <p:cNvPicPr preferRelativeResize="0"/>
          <p:nvPr/>
        </p:nvPicPr>
        <p:blipFill>
          <a:blip r:embed="rId3">
            <a:alphaModFix/>
          </a:blip>
          <a:stretch>
            <a:fillRect/>
          </a:stretch>
        </p:blipFill>
        <p:spPr>
          <a:xfrm>
            <a:off x="6705600" y="2209800"/>
            <a:ext cx="2216150" cy="3810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100" name="Shape 100"/>
        <p:cNvGrpSpPr/>
        <p:nvPr/>
      </p:nvGrpSpPr>
      <p:grpSpPr>
        <a:xfrm>
          <a:off x="0" y="0"/>
          <a:ext cx="0" cy="0"/>
          <a:chOff x="0" y="0"/>
          <a:chExt cx="0" cy="0"/>
        </a:xfrm>
      </p:grpSpPr>
      <p:sp>
        <p:nvSpPr>
          <p:cNvPr id="101" name="Google Shape;101;p15"/>
          <p:cNvSpPr txBox="1"/>
          <p:nvPr>
            <p:ph type="title"/>
          </p:nvPr>
        </p:nvSpPr>
        <p:spPr>
          <a:xfrm>
            <a:off x="457200" y="274637"/>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UMAT ISLAM UMAT PILIHAN</a:t>
            </a:r>
            <a:endParaRPr b="0" i="0" sz="1800" u="none" cap="none" strike="noStrike"/>
          </a:p>
        </p:txBody>
      </p:sp>
      <p:sp>
        <p:nvSpPr>
          <p:cNvPr id="102" name="Google Shape;102;p15"/>
          <p:cNvSpPr txBox="1"/>
          <p:nvPr>
            <p:ph idx="1" type="body"/>
          </p:nvPr>
        </p:nvSpPr>
        <p:spPr>
          <a:xfrm>
            <a:off x="3505200" y="1600200"/>
            <a:ext cx="5181600" cy="49530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CIRI-CIRI :</a:t>
            </a:r>
            <a:endParaRPr b="0" i="0" sz="1800" u="none" cap="none" strike="noStrike"/>
          </a:p>
          <a:p>
            <a:pPr indent="-342900" lvl="0" marL="342900" marR="0" rtl="0" algn="l">
              <a:lnSpc>
                <a:spcPct val="90000"/>
              </a:lnSpc>
              <a:spcBef>
                <a:spcPts val="480"/>
              </a:spcBef>
              <a:spcAft>
                <a:spcPts val="0"/>
              </a:spcAft>
              <a:buClr>
                <a:srgbClr val="FF0066"/>
              </a:buClr>
              <a:buFont typeface="Arial"/>
              <a:buNone/>
            </a:pPr>
            <a:r>
              <a:rPr b="1" i="0" lang="en-US" sz="2400" u="none" cap="none" strike="noStrike">
                <a:solidFill>
                  <a:srgbClr val="FF0066"/>
                </a:solidFill>
                <a:latin typeface="Arial"/>
                <a:ea typeface="Arial"/>
                <a:cs typeface="Arial"/>
                <a:sym typeface="Arial"/>
              </a:rPr>
              <a:t>1)BERDAYA SAING</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Memiliki kekuatan atau kemampuan untuk berlumba-lumba mengejar kemajuan dan meningkatkan kualiti hidup.</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Berlumba-lumba menguasai ilmu teknologi maklumat kerana ianya ilmu fardhu kifayah.</a:t>
            </a:r>
            <a:endParaRPr b="0" i="0" sz="1800" u="none" cap="none" strike="noStrike"/>
          </a:p>
          <a:p>
            <a:pPr indent="-342900" lvl="0" marL="342900" marR="0" rtl="0" algn="l">
              <a:lnSpc>
                <a:spcPct val="90000"/>
              </a:lnSpc>
              <a:spcBef>
                <a:spcPts val="480"/>
              </a:spcBef>
              <a:spcAft>
                <a:spcPts val="0"/>
              </a:spcAft>
              <a:buClr>
                <a:srgbClr val="FF0066"/>
              </a:buClr>
              <a:buFont typeface="Arial"/>
              <a:buNone/>
            </a:pPr>
            <a:r>
              <a:rPr b="1" i="0" lang="en-US" sz="2400" u="none" cap="none" strike="noStrike">
                <a:solidFill>
                  <a:srgbClr val="FF0066"/>
                </a:solidFill>
                <a:latin typeface="Arial"/>
                <a:ea typeface="Arial"/>
                <a:cs typeface="Arial"/>
                <a:sym typeface="Arial"/>
              </a:rPr>
              <a:t>2)JATI DIRI</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Mempunyai keperibadian berdasarkan ajaran Agama Islam.</a:t>
            </a:r>
            <a:endParaRPr b="0" i="0" sz="1800" u="none" cap="none" strike="noStrike"/>
          </a:p>
        </p:txBody>
      </p:sp>
      <p:pic>
        <p:nvPicPr>
          <p:cNvPr id="103" name="Google Shape;103;p15"/>
          <p:cNvPicPr preferRelativeResize="0"/>
          <p:nvPr/>
        </p:nvPicPr>
        <p:blipFill>
          <a:blip r:embed="rId3">
            <a:alphaModFix/>
          </a:blip>
          <a:stretch>
            <a:fillRect/>
          </a:stretch>
        </p:blipFill>
        <p:spPr>
          <a:xfrm>
            <a:off x="381000" y="1905000"/>
            <a:ext cx="2835275" cy="41148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107" name="Shape 107"/>
        <p:cNvGrpSpPr/>
        <p:nvPr/>
      </p:nvGrpSpPr>
      <p:grpSpPr>
        <a:xfrm>
          <a:off x="0" y="0"/>
          <a:ext cx="0" cy="0"/>
          <a:chOff x="0" y="0"/>
          <a:chExt cx="0" cy="0"/>
        </a:xfrm>
      </p:grpSpPr>
      <p:sp>
        <p:nvSpPr>
          <p:cNvPr id="108" name="Google Shape;108;p16"/>
          <p:cNvSpPr txBox="1"/>
          <p:nvPr>
            <p:ph type="title"/>
          </p:nvPr>
        </p:nvSpPr>
        <p:spPr>
          <a:xfrm>
            <a:off x="457200" y="609600"/>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CARA MENJADI</a:t>
            </a:r>
            <a:br>
              <a:rPr b="1" i="0" lang="en-US" sz="4400" u="none" cap="none" strike="noStrike">
                <a:solidFill>
                  <a:srgbClr val="FFFF00"/>
                </a:solidFill>
                <a:latin typeface="Arial"/>
                <a:ea typeface="Arial"/>
                <a:cs typeface="Arial"/>
                <a:sym typeface="Arial"/>
              </a:rPr>
            </a:br>
            <a:r>
              <a:rPr b="1" i="0" lang="en-US" sz="4400" u="none" cap="none" strike="noStrike">
                <a:solidFill>
                  <a:srgbClr val="FFFF00"/>
                </a:solidFill>
                <a:latin typeface="Arial"/>
                <a:ea typeface="Arial"/>
                <a:cs typeface="Arial"/>
                <a:sym typeface="Arial"/>
              </a:rPr>
              <a:t> PENERAJU UMAT</a:t>
            </a:r>
            <a:endParaRPr b="0" i="0" sz="1800" u="none" cap="none" strike="noStrike"/>
          </a:p>
        </p:txBody>
      </p:sp>
      <p:sp>
        <p:nvSpPr>
          <p:cNvPr id="109" name="Google Shape;109;p16"/>
          <p:cNvSpPr txBox="1"/>
          <p:nvPr>
            <p:ph idx="1" type="body"/>
          </p:nvPr>
        </p:nvSpPr>
        <p:spPr>
          <a:xfrm>
            <a:off x="457200" y="2103437"/>
            <a:ext cx="52578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 Memantapkan akidah</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 Menuntut ilmu</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Berusaha menyumbang yang terbaik kepada diri sendiri, keluarga, masyarakat, bangsa, negara dan agama.</a:t>
            </a:r>
            <a:endParaRPr b="0" i="0" sz="1800" u="none" cap="none" strike="noStrike"/>
          </a:p>
        </p:txBody>
      </p:sp>
      <p:pic>
        <p:nvPicPr>
          <p:cNvPr id="110" name="Google Shape;110;p16"/>
          <p:cNvPicPr preferRelativeResize="0"/>
          <p:nvPr/>
        </p:nvPicPr>
        <p:blipFill>
          <a:blip r:embed="rId3">
            <a:alphaModFix/>
          </a:blip>
          <a:stretch>
            <a:fillRect/>
          </a:stretch>
        </p:blipFill>
        <p:spPr>
          <a:xfrm>
            <a:off x="5715000" y="1905000"/>
            <a:ext cx="2971800" cy="4572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114" name="Shape 114"/>
        <p:cNvGrpSpPr/>
        <p:nvPr/>
      </p:nvGrpSpPr>
      <p:grpSpPr>
        <a:xfrm>
          <a:off x="0" y="0"/>
          <a:ext cx="0" cy="0"/>
          <a:chOff x="0" y="0"/>
          <a:chExt cx="0" cy="0"/>
        </a:xfrm>
      </p:grpSpPr>
      <p:sp>
        <p:nvSpPr>
          <p:cNvPr id="115" name="Google Shape;115;p17"/>
          <p:cNvSpPr txBox="1"/>
          <p:nvPr>
            <p:ph type="title"/>
          </p:nvPr>
        </p:nvSpPr>
        <p:spPr>
          <a:xfrm>
            <a:off x="457200" y="274637"/>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PENGAJARAN AYAT</a:t>
            </a:r>
            <a:endParaRPr b="0" i="0" sz="1800" u="none" cap="none" strike="noStrike"/>
          </a:p>
        </p:txBody>
      </p:sp>
      <p:sp>
        <p:nvSpPr>
          <p:cNvPr id="116" name="Google Shape;116;p17"/>
          <p:cNvSpPr txBox="1"/>
          <p:nvPr>
            <p:ph idx="1" type="body"/>
          </p:nvPr>
        </p:nvSpPr>
        <p:spPr>
          <a:xfrm>
            <a:off x="3200400" y="1828800"/>
            <a:ext cx="57150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Melaksanakan tanggungjawab Amar Makruf dan Nahi Mungkar di kalangan rakan-rakan sekolah.</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Mempertingkatkan jati diri murid daripada aspek sosial, fizikal dan mental.</a:t>
            </a:r>
            <a:endParaRPr b="0" i="0" sz="1800" u="none" cap="none" strike="noStrike"/>
          </a:p>
          <a:p>
            <a:pPr indent="-342900" lvl="0" marL="342900" marR="0" rtl="0" algn="l">
              <a:lnSpc>
                <a:spcPct val="8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Mengamalkan budaya nasihat-menasihati dengan bijaksana dalam kehidupan harian.</a:t>
            </a:r>
            <a:endParaRPr b="0" i="0" sz="1800" u="none" cap="none" strike="noStrike"/>
          </a:p>
        </p:txBody>
      </p:sp>
      <p:pic>
        <p:nvPicPr>
          <p:cNvPr id="117" name="Google Shape;117;p17"/>
          <p:cNvPicPr preferRelativeResize="0"/>
          <p:nvPr/>
        </p:nvPicPr>
        <p:blipFill>
          <a:blip r:embed="rId3">
            <a:alphaModFix/>
          </a:blip>
          <a:stretch>
            <a:fillRect/>
          </a:stretch>
        </p:blipFill>
        <p:spPr>
          <a:xfrm>
            <a:off x="533400" y="1752600"/>
            <a:ext cx="2514600" cy="45593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26" name="Shape 26"/>
        <p:cNvGrpSpPr/>
        <p:nvPr/>
      </p:nvGrpSpPr>
      <p:grpSpPr>
        <a:xfrm>
          <a:off x="0" y="0"/>
          <a:ext cx="0" cy="0"/>
          <a:chOff x="0" y="0"/>
          <a:chExt cx="0" cy="0"/>
        </a:xfrm>
      </p:grpSpPr>
      <p:sp>
        <p:nvSpPr>
          <p:cNvPr id="27" name="Google Shape;27;p4"/>
          <p:cNvSpPr txBox="1"/>
          <p:nvPr>
            <p:ph idx="1" type="body"/>
          </p:nvPr>
        </p:nvSpPr>
        <p:spPr>
          <a:xfrm>
            <a:off x="457200" y="5638800"/>
            <a:ext cx="8229600" cy="6858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Al-Imran,110)</a:t>
            </a:r>
            <a:endParaRPr b="0" i="0" sz="1800" u="none" cap="none" strike="noStrike"/>
          </a:p>
        </p:txBody>
      </p:sp>
      <p:sp>
        <p:nvSpPr>
          <p:cNvPr id="28" name="Google Shape;28;p4"/>
          <p:cNvSpPr txBox="1"/>
          <p:nvPr>
            <p:ph type="title"/>
          </p:nvPr>
        </p:nvSpPr>
        <p:spPr>
          <a:xfrm>
            <a:off x="457200" y="274637"/>
            <a:ext cx="8229600" cy="1143000"/>
          </a:xfrm>
          <a:prstGeom prst="rect">
            <a:avLst/>
          </a:prstGeom>
          <a:solidFill>
            <a:schemeClr val="hlink"/>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FIRMAN ALLAH</a:t>
            </a:r>
            <a:endParaRPr b="0" i="0" sz="1800" u="none" cap="none" strike="noStrike"/>
          </a:p>
        </p:txBody>
      </p:sp>
      <p:pic>
        <p:nvPicPr>
          <p:cNvPr id="29" name="Google Shape;29;p4"/>
          <p:cNvPicPr preferRelativeResize="0"/>
          <p:nvPr/>
        </p:nvPicPr>
        <p:blipFill>
          <a:blip r:embed="rId3">
            <a:alphaModFix/>
          </a:blip>
          <a:stretch>
            <a:fillRect/>
          </a:stretch>
        </p:blipFill>
        <p:spPr>
          <a:xfrm>
            <a:off x="285750" y="1914525"/>
            <a:ext cx="8572500" cy="3028950"/>
          </a:xfrm>
          <a:prstGeom prst="rect">
            <a:avLst/>
          </a:prstGeom>
          <a:noFill/>
          <a:ln>
            <a:noFill/>
          </a:ln>
        </p:spPr>
      </p:pic>
      <p:pic>
        <p:nvPicPr>
          <p:cNvPr id="30" name="Google Shape;30;p4"/>
          <p:cNvPicPr preferRelativeResize="0"/>
          <p:nvPr/>
        </p:nvPicPr>
        <p:blipFill>
          <a:blip r:embed="rId4">
            <a:alphaModFix/>
          </a:blip>
          <a:stretch>
            <a:fillRect/>
          </a:stretch>
        </p:blipFill>
        <p:spPr>
          <a:xfrm>
            <a:off x="533400" y="5638800"/>
            <a:ext cx="685800" cy="68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34" name="Shape 34"/>
        <p:cNvGrpSpPr/>
        <p:nvPr/>
      </p:nvGrpSpPr>
      <p:grpSpPr>
        <a:xfrm>
          <a:off x="0" y="0"/>
          <a:ext cx="0" cy="0"/>
          <a:chOff x="0" y="0"/>
          <a:chExt cx="0" cy="0"/>
        </a:xfrm>
      </p:grpSpPr>
      <p:sp>
        <p:nvSpPr>
          <p:cNvPr id="35" name="Google Shape;35;p5"/>
          <p:cNvSpPr txBox="1"/>
          <p:nvPr>
            <p:ph type="title"/>
          </p:nvPr>
        </p:nvSpPr>
        <p:spPr>
          <a:xfrm>
            <a:off x="457200" y="274637"/>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MAKSUDNYA</a:t>
            </a:r>
            <a:endParaRPr b="0" i="0" sz="1800" u="none" cap="none" strike="noStrike"/>
          </a:p>
        </p:txBody>
      </p:sp>
      <p:sp>
        <p:nvSpPr>
          <p:cNvPr id="36" name="Google Shape;36;p5"/>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Kamu adalah umat terbaik yang dilahirkan untuk manusia, kamu menyuruh kepada makruf dan mencegah daripada yang munkar dan kamu pula beriman kepada Allah SWT.Sekiranya ahli kitab itu beriman tentulah ia lebih baik bagi mereka, di antara mereka ada yang beriman dan kebanyakannya mereka ialah orang yang fasik.</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40" name="Shape 40"/>
        <p:cNvGrpSpPr/>
        <p:nvPr/>
      </p:nvGrpSpPr>
      <p:grpSpPr>
        <a:xfrm>
          <a:off x="0" y="0"/>
          <a:ext cx="0" cy="0"/>
          <a:chOff x="0" y="0"/>
          <a:chExt cx="0" cy="0"/>
        </a:xfrm>
      </p:grpSpPr>
      <p:sp>
        <p:nvSpPr>
          <p:cNvPr id="41" name="Google Shape;41;p6"/>
          <p:cNvSpPr txBox="1"/>
          <p:nvPr>
            <p:ph type="title"/>
          </p:nvPr>
        </p:nvSpPr>
        <p:spPr>
          <a:xfrm>
            <a:off x="457200" y="274637"/>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3200" u="none" cap="none" strike="noStrike">
                <a:solidFill>
                  <a:srgbClr val="FFFF00"/>
                </a:solidFill>
                <a:latin typeface="Arial"/>
                <a:ea typeface="Arial"/>
                <a:cs typeface="Arial"/>
                <a:sym typeface="Arial"/>
              </a:rPr>
              <a:t>KONSEP DAKWAH DAN HUBUNGANNYA DENGAN KHOIRU UMMAH</a:t>
            </a:r>
            <a:endParaRPr b="0" i="0" sz="1800" u="none" cap="none" strike="noStrike"/>
          </a:p>
        </p:txBody>
      </p:sp>
      <p:sp>
        <p:nvSpPr>
          <p:cNvPr id="42" name="Google Shape;42;p6"/>
          <p:cNvSpPr txBox="1"/>
          <p:nvPr>
            <p:ph idx="1" type="body"/>
          </p:nvPr>
        </p:nvSpPr>
        <p:spPr>
          <a:xfrm>
            <a:off x="457200" y="1600200"/>
            <a:ext cx="52578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FF0066"/>
              </a:buClr>
              <a:buSzPts val="2400"/>
              <a:buFont typeface="Arial"/>
              <a:buChar char="•"/>
            </a:pPr>
            <a:r>
              <a:rPr b="1" i="0" lang="en-US" sz="2400" u="none" cap="none" strike="noStrike">
                <a:solidFill>
                  <a:srgbClr val="FF0066"/>
                </a:solidFill>
                <a:latin typeface="Arial"/>
                <a:ea typeface="Arial"/>
                <a:cs typeface="Arial"/>
                <a:sym typeface="Arial"/>
              </a:rPr>
              <a:t>BAHASA</a:t>
            </a:r>
            <a:r>
              <a:rPr b="1" i="0" lang="en-US" sz="2400" u="none" cap="none" strike="noStrike">
                <a:solidFill>
                  <a:schemeClr val="dk1"/>
                </a:solidFill>
                <a:latin typeface="Arial"/>
                <a:ea typeface="Arial"/>
                <a:cs typeface="Arial"/>
                <a:sym typeface="Arial"/>
              </a:rPr>
              <a:t>:Berasal daripada kata dasar ‘doa’ bererti seru atau ajak.</a:t>
            </a:r>
            <a:endParaRPr b="0" i="0" sz="1800" u="none" cap="none" strike="noStrike"/>
          </a:p>
          <a:p>
            <a:pPr indent="-342900" lvl="0" marL="342900" marR="0" rtl="0" algn="l">
              <a:lnSpc>
                <a:spcPct val="100000"/>
              </a:lnSpc>
              <a:spcBef>
                <a:spcPts val="480"/>
              </a:spcBef>
              <a:spcAft>
                <a:spcPts val="0"/>
              </a:spcAft>
              <a:buClr>
                <a:srgbClr val="FF0066"/>
              </a:buClr>
              <a:buSzPts val="2400"/>
              <a:buFont typeface="Arial"/>
              <a:buChar char="•"/>
            </a:pPr>
            <a:r>
              <a:rPr b="1" i="0" lang="en-US" sz="2400" u="none" cap="none" strike="noStrike">
                <a:solidFill>
                  <a:srgbClr val="FF0066"/>
                </a:solidFill>
                <a:latin typeface="Arial"/>
                <a:ea typeface="Arial"/>
                <a:cs typeface="Arial"/>
                <a:sym typeface="Arial"/>
              </a:rPr>
              <a:t>ISTILAH</a:t>
            </a:r>
            <a:r>
              <a:rPr b="1" i="0" lang="en-US" sz="2400" u="none" cap="none" strike="noStrike">
                <a:solidFill>
                  <a:schemeClr val="dk1"/>
                </a:solidFill>
                <a:latin typeface="Arial"/>
                <a:ea typeface="Arial"/>
                <a:cs typeface="Arial"/>
                <a:sym typeface="Arial"/>
              </a:rPr>
              <a:t>:Menyeru ataupun mengajak manusia beriman dan beribadah kepada Allah SWT dengan melakukan perkara yang disuruh dan meninggalkan laranganNya</a:t>
            </a:r>
            <a:endParaRPr b="0" i="0" sz="1800" u="none" cap="none" strike="noStrike"/>
          </a:p>
          <a:p>
            <a:pPr indent="-342900" lvl="0" marL="342900" marR="0" rtl="0" algn="l">
              <a:lnSpc>
                <a:spcPct val="10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Dakwah adalah satu usaha ataupun perjuangan murni bagi menegakkan agama Islam.</a:t>
            </a:r>
            <a:endParaRPr b="0" i="0" sz="1800" u="none" cap="none" strike="noStrike"/>
          </a:p>
        </p:txBody>
      </p:sp>
      <p:pic>
        <p:nvPicPr>
          <p:cNvPr id="43" name="Google Shape;43;p6"/>
          <p:cNvPicPr preferRelativeResize="0"/>
          <p:nvPr/>
        </p:nvPicPr>
        <p:blipFill>
          <a:blip r:embed="rId3">
            <a:alphaModFix/>
          </a:blip>
          <a:stretch>
            <a:fillRect/>
          </a:stretch>
        </p:blipFill>
        <p:spPr>
          <a:xfrm>
            <a:off x="5943600" y="2133600"/>
            <a:ext cx="2781300" cy="3581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47" name="Shape 47"/>
        <p:cNvGrpSpPr/>
        <p:nvPr/>
      </p:nvGrpSpPr>
      <p:grpSpPr>
        <a:xfrm>
          <a:off x="0" y="0"/>
          <a:ext cx="0" cy="0"/>
          <a:chOff x="0" y="0"/>
          <a:chExt cx="0" cy="0"/>
        </a:xfrm>
      </p:grpSpPr>
      <p:sp>
        <p:nvSpPr>
          <p:cNvPr id="48" name="Google Shape;48;p7"/>
          <p:cNvSpPr txBox="1"/>
          <p:nvPr>
            <p:ph type="title"/>
          </p:nvPr>
        </p:nvSpPr>
        <p:spPr>
          <a:xfrm>
            <a:off x="533400" y="5791200"/>
            <a:ext cx="8229600" cy="579437"/>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66"/>
              </a:buClr>
              <a:buFont typeface="Arial"/>
              <a:buNone/>
            </a:pPr>
            <a:r>
              <a:rPr b="1" i="0" lang="en-US" sz="2400" u="none" cap="none" strike="noStrike">
                <a:solidFill>
                  <a:srgbClr val="FF0066"/>
                </a:solidFill>
                <a:latin typeface="Arial"/>
                <a:ea typeface="Arial"/>
                <a:cs typeface="Arial"/>
                <a:sym typeface="Arial"/>
              </a:rPr>
              <a:t>Nasyid adalah salah satu cabang dakwah</a:t>
            </a:r>
            <a:endParaRPr b="0" i="0" sz="1800" u="none" cap="none" strike="noStrike"/>
          </a:p>
        </p:txBody>
      </p:sp>
      <p:pic>
        <p:nvPicPr>
          <p:cNvPr id="49" name="Google Shape;49;p7"/>
          <p:cNvPicPr preferRelativeResize="0"/>
          <p:nvPr/>
        </p:nvPicPr>
        <p:blipFill>
          <a:blip r:embed="rId3">
            <a:alphaModFix/>
          </a:blip>
          <a:stretch>
            <a:fillRect/>
          </a:stretch>
        </p:blipFill>
        <p:spPr>
          <a:xfrm>
            <a:off x="2057400" y="609600"/>
            <a:ext cx="5486400" cy="508793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457200" y="274637"/>
            <a:ext cx="8229600" cy="1143000"/>
          </a:xfrm>
          <a:prstGeom prst="rect">
            <a:avLst/>
          </a:prstGeom>
          <a:solidFill>
            <a:schemeClr val="hlink"/>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CARA-CARA BERDAKWAH:</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55" name="Google Shape;55;p8"/>
          <p:cNvSpPr txBox="1"/>
          <p:nvPr>
            <p:ph idx="1" type="body"/>
          </p:nvPr>
        </p:nvSpPr>
        <p:spPr>
          <a:xfrm>
            <a:off x="457200" y="1600200"/>
            <a:ext cx="81534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1) </a:t>
            </a:r>
            <a:r>
              <a:rPr b="1" i="0" lang="en-US" sz="3600" u="none" cap="none" strike="noStrike">
                <a:solidFill>
                  <a:srgbClr val="FF0066"/>
                </a:solidFill>
                <a:latin typeface="Arial"/>
                <a:ea typeface="Arial"/>
                <a:cs typeface="Arial"/>
                <a:sym typeface="Arial"/>
              </a:rPr>
              <a:t>HIKMAH DAN BIJAKSANA</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Bijaksana dalam percakapan atau tindakan sesuai dengan orang yang didakwah dan selaras dengan syariah.</a:t>
            </a:r>
            <a:endParaRPr b="0" i="0" sz="1800" u="none" cap="none" strike="noStrike"/>
          </a:p>
        </p:txBody>
      </p:sp>
      <p:pic>
        <p:nvPicPr>
          <p:cNvPr id="56" name="Google Shape;56;p8"/>
          <p:cNvPicPr preferRelativeResize="0"/>
          <p:nvPr/>
        </p:nvPicPr>
        <p:blipFill>
          <a:blip r:embed="rId3">
            <a:alphaModFix/>
          </a:blip>
          <a:stretch>
            <a:fillRect/>
          </a:stretch>
        </p:blipFill>
        <p:spPr>
          <a:xfrm>
            <a:off x="2438400" y="4038600"/>
            <a:ext cx="4724400" cy="256381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60" name="Shape 60"/>
        <p:cNvGrpSpPr/>
        <p:nvPr/>
      </p:nvGrpSpPr>
      <p:grpSpPr>
        <a:xfrm>
          <a:off x="0" y="0"/>
          <a:ext cx="0" cy="0"/>
          <a:chOff x="0" y="0"/>
          <a:chExt cx="0" cy="0"/>
        </a:xfrm>
      </p:grpSpPr>
      <p:sp>
        <p:nvSpPr>
          <p:cNvPr id="61" name="Google Shape;61;p9"/>
          <p:cNvSpPr txBox="1"/>
          <p:nvPr>
            <p:ph type="title"/>
          </p:nvPr>
        </p:nvSpPr>
        <p:spPr>
          <a:xfrm>
            <a:off x="381000" y="1143000"/>
            <a:ext cx="70104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66"/>
              </a:buClr>
              <a:buFont typeface="Arial"/>
              <a:buNone/>
            </a:pPr>
            <a:r>
              <a:rPr b="1" i="0" lang="en-US" sz="3600" u="none" cap="none" strike="noStrike">
                <a:solidFill>
                  <a:srgbClr val="FF0066"/>
                </a:solidFill>
                <a:latin typeface="Arial"/>
                <a:ea typeface="Arial"/>
                <a:cs typeface="Arial"/>
                <a:sym typeface="Arial"/>
              </a:rPr>
              <a:t>2)PENGAJARAN YANG BAIK</a:t>
            </a:r>
            <a:endParaRPr b="0" i="0" sz="1800" u="none" cap="none" strike="noStrike"/>
          </a:p>
        </p:txBody>
      </p:sp>
      <p:sp>
        <p:nvSpPr>
          <p:cNvPr id="62" name="Google Shape;62;p9"/>
          <p:cNvSpPr txBox="1"/>
          <p:nvPr>
            <p:ph idx="1" type="body"/>
          </p:nvPr>
        </p:nvSpPr>
        <p:spPr>
          <a:xfrm>
            <a:off x="457200" y="2438400"/>
            <a:ext cx="5181600" cy="3581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Pendakwah perlu menunjukkan teladan yang baik dan menjadi contoh kepada orang lain</a:t>
            </a:r>
            <a:endParaRPr b="0" i="0" sz="1800" u="none" cap="none" strike="noStrike"/>
          </a:p>
        </p:txBody>
      </p:sp>
      <p:pic>
        <p:nvPicPr>
          <p:cNvPr id="63" name="Google Shape;63;p9"/>
          <p:cNvPicPr preferRelativeResize="0"/>
          <p:nvPr/>
        </p:nvPicPr>
        <p:blipFill>
          <a:blip r:embed="rId3">
            <a:alphaModFix/>
          </a:blip>
          <a:stretch>
            <a:fillRect/>
          </a:stretch>
        </p:blipFill>
        <p:spPr>
          <a:xfrm>
            <a:off x="5334000" y="2819400"/>
            <a:ext cx="3460750" cy="26781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457200" y="304800"/>
            <a:ext cx="8229600" cy="21336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0066"/>
              </a:buClr>
              <a:buFont typeface="Arial"/>
              <a:buNone/>
            </a:pPr>
            <a:br>
              <a:rPr lang="en-US"/>
            </a:br>
            <a:r>
              <a:rPr b="1" i="0" lang="en-US" sz="3600" u="none" cap="none" strike="noStrike">
                <a:solidFill>
                  <a:srgbClr val="FF0066"/>
                </a:solidFill>
                <a:latin typeface="Arial"/>
                <a:ea typeface="Arial"/>
                <a:cs typeface="Arial"/>
                <a:sym typeface="Arial"/>
              </a:rPr>
              <a:t>3)PENDEBATAN DAN PERBAHASAN YANG BERKESAN</a:t>
            </a:r>
            <a:br>
              <a:rPr b="1" i="0" lang="en-US" sz="3600" u="none" cap="none" strike="noStrike">
                <a:solidFill>
                  <a:srgbClr val="FF0066"/>
                </a:solidFill>
                <a:latin typeface="Arial"/>
                <a:ea typeface="Arial"/>
                <a:cs typeface="Arial"/>
                <a:sym typeface="Arial"/>
              </a:rPr>
            </a:br>
            <a:endParaRPr b="0" i="0" sz="1800" u="none" cap="none" strike="noStrike"/>
          </a:p>
        </p:txBody>
      </p:sp>
      <p:sp>
        <p:nvSpPr>
          <p:cNvPr id="69" name="Google Shape;69;p10"/>
          <p:cNvSpPr txBox="1"/>
          <p:nvPr>
            <p:ph idx="1" type="body"/>
          </p:nvPr>
        </p:nvSpPr>
        <p:spPr>
          <a:xfrm>
            <a:off x="457200" y="2057400"/>
            <a:ext cx="8229600" cy="33067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Perdebatan yang berkesan adalah memberi hujah dan keterangan yang jelas bagi menegakkan kebenaran.</a:t>
            </a:r>
            <a:endParaRPr b="0" i="0" sz="1800" u="none" cap="none" strike="noStrike"/>
          </a:p>
        </p:txBody>
      </p:sp>
      <p:pic>
        <p:nvPicPr>
          <p:cNvPr id="70" name="Google Shape;70;p10"/>
          <p:cNvPicPr preferRelativeResize="0"/>
          <p:nvPr/>
        </p:nvPicPr>
        <p:blipFill>
          <a:blip r:embed="rId3">
            <a:alphaModFix/>
          </a:blip>
          <a:stretch>
            <a:fillRect/>
          </a:stretch>
        </p:blipFill>
        <p:spPr>
          <a:xfrm>
            <a:off x="1828800" y="3810000"/>
            <a:ext cx="5486400" cy="2438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CCFFCC"/>
            </a:gs>
          </a:gsLst>
          <a:lin ang="5400000" scaled="0"/>
        </a:gradFill>
      </p:bgPr>
    </p:bg>
    <p:spTree>
      <p:nvGrpSpPr>
        <p:cNvPr id="74" name="Shape 74"/>
        <p:cNvGrpSpPr/>
        <p:nvPr/>
      </p:nvGrpSpPr>
      <p:grpSpPr>
        <a:xfrm>
          <a:off x="0" y="0"/>
          <a:ext cx="0" cy="0"/>
          <a:chOff x="0" y="0"/>
          <a:chExt cx="0" cy="0"/>
        </a:xfrm>
      </p:grpSpPr>
      <p:sp>
        <p:nvSpPr>
          <p:cNvPr id="75" name="Google Shape;75;p11"/>
          <p:cNvSpPr txBox="1"/>
          <p:nvPr>
            <p:ph idx="1" type="body"/>
          </p:nvPr>
        </p:nvSpPr>
        <p:spPr>
          <a:xfrm>
            <a:off x="609600" y="609600"/>
            <a:ext cx="5105400" cy="4191000"/>
          </a:xfrm>
          <a:prstGeom prst="rect">
            <a:avLst/>
          </a:prstGeom>
          <a:solidFill>
            <a:schemeClr val="hlink"/>
          </a:solid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CIRI-CIRI </a:t>
            </a:r>
            <a:endParaRPr b="0" i="0" sz="1800" u="none" cap="none" strike="noStrike"/>
          </a:p>
          <a:p>
            <a:pPr indent="-342900" lvl="0" marL="342900" marR="0" rtl="0" algn="ctr">
              <a:lnSpc>
                <a:spcPct val="100000"/>
              </a:lnSpc>
              <a:spcBef>
                <a:spcPts val="96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ORANG MUKMIN </a:t>
            </a:r>
            <a:endParaRPr b="0" i="0" sz="1800" u="none" cap="none" strike="noStrike"/>
          </a:p>
          <a:p>
            <a:pPr indent="-342900" lvl="0" marL="342900" marR="0" rtl="0" algn="ctr">
              <a:lnSpc>
                <a:spcPct val="100000"/>
              </a:lnSpc>
              <a:spcBef>
                <a:spcPts val="96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DAN </a:t>
            </a:r>
            <a:endParaRPr b="0" i="0" sz="1800" u="none" cap="none" strike="noStrike"/>
          </a:p>
          <a:p>
            <a:pPr indent="-342900" lvl="0" marL="342900" marR="0" rtl="0" algn="ctr">
              <a:lnSpc>
                <a:spcPct val="100000"/>
              </a:lnSpc>
              <a:spcBef>
                <a:spcPts val="96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ORANG FASIK</a:t>
            </a:r>
            <a:endParaRPr b="0" i="0" sz="1800" u="none" cap="none" strike="noStrike"/>
          </a:p>
        </p:txBody>
      </p:sp>
      <p:pic>
        <p:nvPicPr>
          <p:cNvPr id="76" name="Google Shape;76;p11"/>
          <p:cNvPicPr preferRelativeResize="0"/>
          <p:nvPr/>
        </p:nvPicPr>
        <p:blipFill>
          <a:blip r:embed="rId3">
            <a:alphaModFix/>
          </a:blip>
          <a:stretch>
            <a:fillRect/>
          </a:stretch>
        </p:blipFill>
        <p:spPr>
          <a:xfrm>
            <a:off x="4572000" y="2489200"/>
            <a:ext cx="4572000" cy="4368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