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 name="Shape 28"/>
        <p:cNvGrpSpPr/>
        <p:nvPr/>
      </p:nvGrpSpPr>
      <p:grpSpPr>
        <a:xfrm>
          <a:off x="0" y="0"/>
          <a:ext cx="0" cy="0"/>
          <a:chOff x="0" y="0"/>
          <a:chExt cx="0" cy="0"/>
        </a:xfrm>
      </p:grpSpPr>
      <p:sp>
        <p:nvSpPr>
          <p:cNvPr id="29" name="Google Shape;29;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idx="1" type="body"/>
          </p:nvPr>
        </p:nvSpPr>
        <p:spPr>
          <a:xfrm>
            <a:off x="381000" y="533400"/>
            <a:ext cx="6705600" cy="35052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3" name="Google Shape;13;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BJECT_ONLY" type="objOnly">
  <p:cSld name="OBJECT_ONLY">
    <p:bg>
      <p:bgPr>
        <a:gradFill>
          <a:gsLst>
            <a:gs pos="0">
              <a:schemeClr val="accent2"/>
            </a:gs>
            <a:gs pos="100000">
              <a:srgbClr val="CCCCFF"/>
            </a:gs>
          </a:gsLst>
          <a:lin ang="5400000" scaled="0"/>
        </a:gradFill>
      </p:bgPr>
    </p:bg>
    <p:spTree>
      <p:nvGrpSpPr>
        <p:cNvPr id="17" name="Shape 17"/>
        <p:cNvGrpSpPr/>
        <p:nvPr/>
      </p:nvGrpSpPr>
      <p:grpSpPr>
        <a:xfrm>
          <a:off x="0" y="0"/>
          <a:ext cx="0" cy="0"/>
          <a:chOff x="0" y="0"/>
          <a:chExt cx="0" cy="0"/>
        </a:xfrm>
      </p:grpSpPr>
      <p:sp>
        <p:nvSpPr>
          <p:cNvPr id="18" name="Google Shape;18;p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9" name="Google Shape;19;p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0" name="Google Shape;20;p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Google Shape;21;p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Google Shape;22;p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6" name="Shape 26"/>
        <p:cNvGrpSpPr/>
        <p:nvPr/>
      </p:nvGrpSpPr>
      <p:grpSpPr>
        <a:xfrm>
          <a:off x="0" y="0"/>
          <a:ext cx="0" cy="0"/>
          <a:chOff x="0" y="0"/>
          <a:chExt cx="0" cy="0"/>
        </a:xfrm>
      </p:grpSpPr>
      <p:sp>
        <p:nvSpPr>
          <p:cNvPr id="27" name="Google Shape;27;p4"/>
          <p:cNvSpPr txBox="1"/>
          <p:nvPr>
            <p:ph idx="1" type="body"/>
          </p:nvPr>
        </p:nvSpPr>
        <p:spPr>
          <a:xfrm>
            <a:off x="381000" y="533400"/>
            <a:ext cx="6705600" cy="3505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UNIT 2:</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GOLONGAN YANG HARUS </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BERBUKA PUASA</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85" name="Shape 85"/>
        <p:cNvGrpSpPr/>
        <p:nvPr/>
      </p:nvGrpSpPr>
      <p:grpSpPr>
        <a:xfrm>
          <a:off x="0" y="0"/>
          <a:ext cx="0" cy="0"/>
          <a:chOff x="0" y="0"/>
          <a:chExt cx="0" cy="0"/>
        </a:xfrm>
      </p:grpSpPr>
      <p:sp>
        <p:nvSpPr>
          <p:cNvPr id="86" name="Google Shape;86;p13"/>
          <p:cNvSpPr txBox="1"/>
          <p:nvPr>
            <p:ph idx="1" type="body"/>
          </p:nvPr>
        </p:nvSpPr>
        <p:spPr>
          <a:xfrm>
            <a:off x="457200" y="457200"/>
            <a:ext cx="8229600" cy="4525962"/>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GOLONGON YANG :</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 WAJIB QADAK</a:t>
            </a:r>
            <a:endParaRPr b="0" i="0" sz="1800" u="none" cap="none" strike="noStrike"/>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 WAJIB FIDYAH </a:t>
            </a:r>
            <a:endParaRPr b="0" i="0" sz="1800" u="none" cap="none" strike="noStrike"/>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 WAJIB QADAK DAN KIFARAT PUASA</a:t>
            </a:r>
            <a:endParaRPr b="0" i="0" sz="1800" u="none" cap="none" strike="noStrike"/>
          </a:p>
        </p:txBody>
      </p:sp>
      <p:pic>
        <p:nvPicPr>
          <p:cNvPr id="87" name="Google Shape;87;p13"/>
          <p:cNvPicPr preferRelativeResize="0"/>
          <p:nvPr/>
        </p:nvPicPr>
        <p:blipFill>
          <a:blip r:embed="rId3">
            <a:alphaModFix/>
          </a:blip>
          <a:stretch>
            <a:fillRect/>
          </a:stretch>
        </p:blipFill>
        <p:spPr>
          <a:xfrm>
            <a:off x="457200" y="3657600"/>
            <a:ext cx="8229600" cy="2781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91" name="Shape 91"/>
        <p:cNvGrpSpPr/>
        <p:nvPr/>
      </p:nvGrpSpPr>
      <p:grpSpPr>
        <a:xfrm>
          <a:off x="0" y="0"/>
          <a:ext cx="0" cy="0"/>
          <a:chOff x="0" y="0"/>
          <a:chExt cx="0" cy="0"/>
        </a:xfrm>
      </p:grpSpPr>
      <p:sp>
        <p:nvSpPr>
          <p:cNvPr id="92" name="Google Shape;92;p14"/>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4400" u="none" cap="none" strike="noStrike">
                <a:solidFill>
                  <a:srgbClr val="CCCCFF"/>
                </a:solidFill>
                <a:latin typeface="Arial"/>
                <a:ea typeface="Arial"/>
                <a:cs typeface="Arial"/>
                <a:sym typeface="Arial"/>
              </a:rPr>
              <a:t>1.WAJIB QADAK</a:t>
            </a:r>
            <a:endParaRPr b="0" i="0" sz="1800" u="none" cap="none" strike="noStrike"/>
          </a:p>
        </p:txBody>
      </p:sp>
      <p:sp>
        <p:nvSpPr>
          <p:cNvPr id="93" name="Google Shape;93;p14"/>
          <p:cNvSpPr txBox="1"/>
          <p:nvPr>
            <p:ph idx="1" type="body"/>
          </p:nvPr>
        </p:nvSpPr>
        <p:spPr>
          <a:xfrm>
            <a:off x="304800" y="1600200"/>
            <a:ext cx="5029200" cy="4525962"/>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Musafir yang diharuskan syarak</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Sakit yang memudaratkan jika berpuasa</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Perempuan haid, wiladah dan nifas</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Perempuan mengandung /menyusukan anak kerana bimbang kesihatan dirinya</a:t>
            </a:r>
            <a:endParaRPr b="0" i="0" sz="1800" u="none" cap="none" strike="noStrike"/>
          </a:p>
        </p:txBody>
      </p:sp>
      <p:pic>
        <p:nvPicPr>
          <p:cNvPr id="94" name="Google Shape;94;p14"/>
          <p:cNvPicPr preferRelativeResize="0"/>
          <p:nvPr/>
        </p:nvPicPr>
        <p:blipFill>
          <a:blip r:embed="rId3">
            <a:alphaModFix/>
          </a:blip>
          <a:stretch>
            <a:fillRect/>
          </a:stretch>
        </p:blipFill>
        <p:spPr>
          <a:xfrm>
            <a:off x="5562600" y="1600200"/>
            <a:ext cx="3298825" cy="48577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98" name="Shape 98"/>
        <p:cNvGrpSpPr/>
        <p:nvPr/>
      </p:nvGrpSpPr>
      <p:grpSpPr>
        <a:xfrm>
          <a:off x="0" y="0"/>
          <a:ext cx="0" cy="0"/>
          <a:chOff x="0" y="0"/>
          <a:chExt cx="0" cy="0"/>
        </a:xfrm>
      </p:grpSpPr>
      <p:sp>
        <p:nvSpPr>
          <p:cNvPr id="99" name="Google Shape;99;p15"/>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4400" u="none" cap="none" strike="noStrike">
                <a:solidFill>
                  <a:srgbClr val="CCCCFF"/>
                </a:solidFill>
                <a:latin typeface="Arial"/>
                <a:ea typeface="Arial"/>
                <a:cs typeface="Arial"/>
                <a:sym typeface="Arial"/>
              </a:rPr>
              <a:t>2.WAJIB FIDYAH</a:t>
            </a:r>
            <a:endParaRPr b="0" i="0" sz="1800" u="none" cap="none" strike="noStrike"/>
          </a:p>
        </p:txBody>
      </p:sp>
      <p:sp>
        <p:nvSpPr>
          <p:cNvPr id="100" name="Google Shape;100;p15"/>
          <p:cNvSpPr txBox="1"/>
          <p:nvPr>
            <p:ph idx="1" type="body"/>
          </p:nvPr>
        </p:nvSpPr>
        <p:spPr>
          <a:xfrm>
            <a:off x="457200" y="1600200"/>
            <a:ext cx="8229600" cy="4525962"/>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Sakit tenat yang tiada harapan sembuh</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Orang tua tidak berdaya puasa</a:t>
            </a:r>
            <a:endParaRPr b="0" i="0" sz="1800" u="none" cap="none" strike="noStrike"/>
          </a:p>
        </p:txBody>
      </p:sp>
      <p:pic>
        <p:nvPicPr>
          <p:cNvPr id="101" name="Google Shape;101;p15"/>
          <p:cNvPicPr preferRelativeResize="0"/>
          <p:nvPr/>
        </p:nvPicPr>
        <p:blipFill>
          <a:blip r:embed="rId3">
            <a:alphaModFix/>
          </a:blip>
          <a:stretch>
            <a:fillRect/>
          </a:stretch>
        </p:blipFill>
        <p:spPr>
          <a:xfrm>
            <a:off x="2438400" y="3505200"/>
            <a:ext cx="4083050" cy="28956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105" name="Shape 105"/>
        <p:cNvGrpSpPr/>
        <p:nvPr/>
      </p:nvGrpSpPr>
      <p:grpSpPr>
        <a:xfrm>
          <a:off x="0" y="0"/>
          <a:ext cx="0" cy="0"/>
          <a:chOff x="0" y="0"/>
          <a:chExt cx="0" cy="0"/>
        </a:xfrm>
      </p:grpSpPr>
      <p:sp>
        <p:nvSpPr>
          <p:cNvPr id="106" name="Google Shape;106;p16"/>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3600" u="none" cap="none" strike="noStrike">
                <a:solidFill>
                  <a:srgbClr val="CCCCFF"/>
                </a:solidFill>
                <a:latin typeface="Arial"/>
                <a:ea typeface="Arial"/>
                <a:cs typeface="Arial"/>
                <a:sym typeface="Arial"/>
              </a:rPr>
              <a:t>3.WAJIB QADAK DAN FIDYAH</a:t>
            </a:r>
            <a:endParaRPr b="0" i="0" sz="1800" u="none" cap="none" strike="noStrike"/>
          </a:p>
        </p:txBody>
      </p:sp>
      <p:sp>
        <p:nvSpPr>
          <p:cNvPr id="107" name="Google Shape;107;p16"/>
          <p:cNvSpPr txBox="1"/>
          <p:nvPr>
            <p:ph idx="1" type="body"/>
          </p:nvPr>
        </p:nvSpPr>
        <p:spPr>
          <a:xfrm>
            <a:off x="457200" y="1600200"/>
            <a:ext cx="5410200" cy="4525962"/>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Perempuan mengandung</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bimbang kesihatan dirinya dan kandungannya</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Perempuan menyusukan anak </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bimbang kesihatan diri dan anaknya</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Lewat mengqadakkan puasa hingga tiba Ramadan berikutnya</a:t>
            </a:r>
            <a:endParaRPr b="0" i="0" sz="1800" u="none" cap="none" strike="noStrike"/>
          </a:p>
        </p:txBody>
      </p:sp>
      <p:pic>
        <p:nvPicPr>
          <p:cNvPr id="108" name="Google Shape;108;p16"/>
          <p:cNvPicPr preferRelativeResize="0"/>
          <p:nvPr/>
        </p:nvPicPr>
        <p:blipFill>
          <a:blip r:embed="rId3">
            <a:alphaModFix/>
          </a:blip>
          <a:stretch>
            <a:fillRect/>
          </a:stretch>
        </p:blipFill>
        <p:spPr>
          <a:xfrm>
            <a:off x="6019800" y="1600200"/>
            <a:ext cx="2819400" cy="4724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112" name="Shape 112"/>
        <p:cNvGrpSpPr/>
        <p:nvPr/>
      </p:nvGrpSpPr>
      <p:grpSpPr>
        <a:xfrm>
          <a:off x="0" y="0"/>
          <a:ext cx="0" cy="0"/>
          <a:chOff x="0" y="0"/>
          <a:chExt cx="0" cy="0"/>
        </a:xfrm>
      </p:grpSpPr>
      <p:sp>
        <p:nvSpPr>
          <p:cNvPr id="113" name="Google Shape;113;p17"/>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3600" u="none" cap="none" strike="noStrike">
                <a:solidFill>
                  <a:srgbClr val="CCCCFF"/>
                </a:solidFill>
                <a:latin typeface="Arial"/>
                <a:ea typeface="Arial"/>
                <a:cs typeface="Arial"/>
                <a:sym typeface="Arial"/>
              </a:rPr>
              <a:t>4.WAJIB QADAK DAN KIFARAT</a:t>
            </a:r>
            <a:endParaRPr b="0" i="0" sz="1800" u="none" cap="none" strike="noStrike"/>
          </a:p>
        </p:txBody>
      </p:sp>
      <p:sp>
        <p:nvSpPr>
          <p:cNvPr id="114" name="Google Shape;114;p17"/>
          <p:cNvSpPr txBox="1"/>
          <p:nvPr>
            <p:ph idx="1" type="body"/>
          </p:nvPr>
        </p:nvSpPr>
        <p:spPr>
          <a:xfrm>
            <a:off x="457200" y="1600200"/>
            <a:ext cx="8229600" cy="4525962"/>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Suami yang melakukan persetubuhan dengan sengaja pada siang hari di bulan Ramadan</a:t>
            </a:r>
            <a:endParaRPr b="0" i="0" sz="1800" u="none" cap="none" strike="noStrike"/>
          </a:p>
        </p:txBody>
      </p:sp>
      <p:pic>
        <p:nvPicPr>
          <p:cNvPr id="115" name="Google Shape;115;p17"/>
          <p:cNvPicPr preferRelativeResize="0"/>
          <p:nvPr/>
        </p:nvPicPr>
        <p:blipFill>
          <a:blip r:embed="rId3">
            <a:alphaModFix/>
          </a:blip>
          <a:stretch>
            <a:fillRect/>
          </a:stretch>
        </p:blipFill>
        <p:spPr>
          <a:xfrm>
            <a:off x="2514600" y="3429000"/>
            <a:ext cx="3810000" cy="3175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119" name="Shape 119"/>
        <p:cNvGrpSpPr/>
        <p:nvPr/>
      </p:nvGrpSpPr>
      <p:grpSpPr>
        <a:xfrm>
          <a:off x="0" y="0"/>
          <a:ext cx="0" cy="0"/>
          <a:chOff x="0" y="0"/>
          <a:chExt cx="0" cy="0"/>
        </a:xfrm>
      </p:grpSpPr>
      <p:sp>
        <p:nvSpPr>
          <p:cNvPr id="120" name="Google Shape;120;p18"/>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3600" u="none" cap="none" strike="noStrike">
                <a:solidFill>
                  <a:srgbClr val="CCCCFF"/>
                </a:solidFill>
                <a:latin typeface="Arial"/>
                <a:ea typeface="Arial"/>
                <a:cs typeface="Arial"/>
                <a:sym typeface="Arial"/>
              </a:rPr>
              <a:t>HIKMAH DIHARUSKAN </a:t>
            </a:r>
            <a:br>
              <a:rPr b="1" i="0" lang="en-US" sz="3600" u="none" cap="none" strike="noStrike">
                <a:solidFill>
                  <a:srgbClr val="CCCCFF"/>
                </a:solidFill>
                <a:latin typeface="Arial"/>
                <a:ea typeface="Arial"/>
                <a:cs typeface="Arial"/>
                <a:sym typeface="Arial"/>
              </a:rPr>
            </a:br>
            <a:r>
              <a:rPr b="1" i="0" lang="en-US" sz="3600" u="none" cap="none" strike="noStrike">
                <a:solidFill>
                  <a:srgbClr val="CCCCFF"/>
                </a:solidFill>
                <a:latin typeface="Arial"/>
                <a:ea typeface="Arial"/>
                <a:cs typeface="Arial"/>
                <a:sym typeface="Arial"/>
              </a:rPr>
              <a:t>BERBUKA PUASA</a:t>
            </a:r>
            <a:endParaRPr b="0" i="0" sz="1800" u="none" cap="none" strike="noStrike"/>
          </a:p>
        </p:txBody>
      </p:sp>
      <p:sp>
        <p:nvSpPr>
          <p:cNvPr id="121" name="Google Shape;121;p18"/>
          <p:cNvSpPr txBox="1"/>
          <p:nvPr>
            <p:ph idx="1" type="body"/>
          </p:nvPr>
        </p:nvSpPr>
        <p:spPr>
          <a:xfrm>
            <a:off x="457200" y="1600200"/>
            <a:ext cx="8229600" cy="4525962"/>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Memberi kemudahan dan kesenangan kepada mereka yang tidak dapat berpuasa</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Memberi semangat untuk terus mengerjakan ibadat puasa</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Menjalani kehidupan berlandaskan hukum syarak</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Mendapat hidayah dan keredhaan Allah SWT</a:t>
            </a:r>
            <a:endParaRPr b="0" i="0" sz="1800" u="none" cap="none" strike="noStrike"/>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125" name="Shape 125"/>
        <p:cNvGrpSpPr/>
        <p:nvPr/>
      </p:nvGrpSpPr>
      <p:grpSpPr>
        <a:xfrm>
          <a:off x="0" y="0"/>
          <a:ext cx="0" cy="0"/>
          <a:chOff x="0" y="0"/>
          <a:chExt cx="0" cy="0"/>
        </a:xfrm>
      </p:grpSpPr>
      <p:pic>
        <p:nvPicPr>
          <p:cNvPr id="126" name="Google Shape;126;p19"/>
          <p:cNvPicPr preferRelativeResize="0"/>
          <p:nvPr/>
        </p:nvPicPr>
        <p:blipFill>
          <a:blip r:embed="rId3">
            <a:alphaModFix/>
          </a:blip>
          <a:stretch>
            <a:fillRect/>
          </a:stretch>
        </p:blipFill>
        <p:spPr>
          <a:xfrm>
            <a:off x="1219200" y="990600"/>
            <a:ext cx="6781800" cy="5548312"/>
          </a:xfrm>
          <a:prstGeom prst="rect">
            <a:avLst/>
          </a:prstGeom>
          <a:noFill/>
          <a:ln>
            <a:noFill/>
          </a:ln>
        </p:spPr>
      </p:pic>
      <p:sp>
        <p:nvSpPr>
          <p:cNvPr id="127" name="Google Shape;127;p19"/>
          <p:cNvSpPr/>
          <p:nvPr/>
        </p:nvSpPr>
        <p:spPr>
          <a:xfrm>
            <a:off x="2514600" y="381000"/>
            <a:ext cx="4724400" cy="381000"/>
          </a:xfrm>
          <a:prstGeom prst="rect">
            <a:avLst/>
          </a:prstGeom>
          <a:gradFill>
            <a:gsLst>
              <a:gs pos="0">
                <a:srgbClr val="A603AB"/>
              </a:gs>
              <a:gs pos="21000">
                <a:srgbClr val="0819FB"/>
              </a:gs>
              <a:gs pos="35000">
                <a:srgbClr val="1A8D48"/>
              </a:gs>
              <a:gs pos="52000">
                <a:srgbClr val="FFFF00"/>
              </a:gs>
              <a:gs pos="72999">
                <a:srgbClr val="EE3F17"/>
              </a:gs>
              <a:gs pos="88000">
                <a:srgbClr val="E81766"/>
              </a:gs>
              <a:gs pos="100000">
                <a:srgbClr val="A603AB"/>
              </a:gs>
            </a:gsLst>
            <a:lin ang="10800000" scaled="0"/>
          </a:gradFill>
          <a:ln cap="rnd" cmpd="sng" w="12700">
            <a:solidFill>
              <a:srgbClr val="EAEAEA"/>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KEMULIAAN RAMADHAN </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31" name="Shape 31"/>
        <p:cNvGrpSpPr/>
        <p:nvPr/>
      </p:nvGrpSpPr>
      <p:grpSpPr>
        <a:xfrm>
          <a:off x="0" y="0"/>
          <a:ext cx="0" cy="0"/>
          <a:chOff x="0" y="0"/>
          <a:chExt cx="0" cy="0"/>
        </a:xfrm>
      </p:grpSpPr>
      <p:sp>
        <p:nvSpPr>
          <p:cNvPr id="32" name="Google Shape;32;p5"/>
          <p:cNvSpPr txBox="1"/>
          <p:nvPr>
            <p:ph type="title"/>
          </p:nvPr>
        </p:nvSpPr>
        <p:spPr>
          <a:xfrm>
            <a:off x="457200" y="457200"/>
            <a:ext cx="8229600" cy="1143000"/>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KEHARUSAN BERBUKA</a:t>
            </a:r>
            <a:endParaRPr b="0" i="0" sz="1800" u="none" cap="none" strike="noStrike"/>
          </a:p>
        </p:txBody>
      </p:sp>
      <p:sp>
        <p:nvSpPr>
          <p:cNvPr id="33" name="Google Shape;33;p5"/>
          <p:cNvSpPr txBox="1"/>
          <p:nvPr>
            <p:ph idx="1" type="body"/>
          </p:nvPr>
        </p:nvSpPr>
        <p:spPr>
          <a:xfrm>
            <a:off x="4572000" y="2057400"/>
            <a:ext cx="4038600" cy="4038600"/>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Islam agama sesuai fitrah manusia, fleksibel dan mudah diamalkan tanpa membebankan</a:t>
            </a:r>
            <a:endParaRPr b="0" i="0" sz="1800" u="none" cap="none" strike="noStrike"/>
          </a:p>
        </p:txBody>
      </p:sp>
      <p:pic>
        <p:nvPicPr>
          <p:cNvPr id="34" name="Google Shape;34;p5"/>
          <p:cNvPicPr preferRelativeResize="0"/>
          <p:nvPr/>
        </p:nvPicPr>
        <p:blipFill>
          <a:blip r:embed="rId3">
            <a:alphaModFix/>
          </a:blip>
          <a:stretch>
            <a:fillRect/>
          </a:stretch>
        </p:blipFill>
        <p:spPr>
          <a:xfrm>
            <a:off x="381000" y="2133600"/>
            <a:ext cx="4038600" cy="3949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38" name="Shape 38"/>
        <p:cNvGrpSpPr/>
        <p:nvPr/>
      </p:nvGrpSpPr>
      <p:grpSpPr>
        <a:xfrm>
          <a:off x="0" y="0"/>
          <a:ext cx="0" cy="0"/>
          <a:chOff x="0" y="0"/>
          <a:chExt cx="0" cy="0"/>
        </a:xfrm>
      </p:grpSpPr>
      <p:sp>
        <p:nvSpPr>
          <p:cNvPr id="39" name="Google Shape;39;p6"/>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400"/>
              </a:spcBef>
              <a:spcAft>
                <a:spcPts val="0"/>
              </a:spcAft>
              <a:buClr>
                <a:schemeClr val="dk1"/>
              </a:buClr>
              <a:buSzPts val="2000"/>
              <a:buFont typeface="Arial"/>
              <a:buChar char="•"/>
            </a:pPr>
            <a:r>
              <a:rPr b="1" i="0" lang="en-US" sz="2000" u="none" cap="none" strike="noStrike">
                <a:solidFill>
                  <a:schemeClr val="dk1"/>
                </a:solidFill>
                <a:latin typeface="Arial"/>
                <a:ea typeface="Arial"/>
                <a:cs typeface="Arial"/>
                <a:sym typeface="Arial"/>
              </a:rPr>
              <a:t>Maksudnya:…sesiapa di kalangan kamu yang sakit atau musafir maka hendaklah menggantikanya pada hari-hari yang lain, dan wajib atas orang yang tidak mampu berpuasa member fidyah iaitu memberi makan kepada orang miskin. Sesiapa dengan kerelaan hati mengerjakan kebajikan, maka itulah yang lebih baik baginya. Namun begitu, berpuasa lebih baik bagimu sekiranya kamu mengetahui.                                          </a:t>
            </a:r>
            <a:endParaRPr b="0" i="0" sz="1800" u="none" cap="none" strike="noStrike"/>
          </a:p>
          <a:p>
            <a:pPr indent="-342900" lvl="0" marL="342900" marR="0" rtl="0" algn="just">
              <a:lnSpc>
                <a:spcPct val="90000"/>
              </a:lnSpc>
              <a:spcBef>
                <a:spcPts val="480"/>
              </a:spcBef>
              <a:spcAft>
                <a:spcPts val="0"/>
              </a:spcAft>
              <a:buClr>
                <a:schemeClr val="dk1"/>
              </a:buClr>
              <a:buSzPts val="2400"/>
              <a:buFont typeface="Arial"/>
              <a:buChar char="•"/>
            </a:pPr>
            <a:r>
              <a:rPr b="1" i="0" lang="en-US" sz="2000" u="none" cap="none" strike="noStrike">
                <a:solidFill>
                  <a:schemeClr val="dk1"/>
                </a:solidFill>
                <a:latin typeface="Arial"/>
                <a:ea typeface="Arial"/>
                <a:cs typeface="Arial"/>
                <a:sym typeface="Arial"/>
              </a:rPr>
              <a:t> </a:t>
            </a:r>
            <a:r>
              <a:rPr b="1" i="0" lang="en-US" sz="2400" u="none" cap="none" strike="noStrike">
                <a:solidFill>
                  <a:schemeClr val="dk1"/>
                </a:solidFill>
                <a:latin typeface="Arial"/>
                <a:ea typeface="Arial"/>
                <a:cs typeface="Arial"/>
                <a:sym typeface="Arial"/>
              </a:rPr>
              <a:t>(Surah al-Baqarah,184)</a:t>
            </a:r>
            <a:endParaRPr b="0" i="0" sz="1800" u="none" cap="none" strike="noStrike"/>
          </a:p>
        </p:txBody>
      </p:sp>
      <p:pic>
        <p:nvPicPr>
          <p:cNvPr id="40" name="Google Shape;40;p6"/>
          <p:cNvPicPr preferRelativeResize="0"/>
          <p:nvPr/>
        </p:nvPicPr>
        <p:blipFill>
          <a:blip r:embed="rId3">
            <a:alphaModFix/>
          </a:blip>
          <a:stretch>
            <a:fillRect/>
          </a:stretch>
        </p:blipFill>
        <p:spPr>
          <a:xfrm>
            <a:off x="457200" y="762000"/>
            <a:ext cx="8201025" cy="261143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44" name="Shape 44"/>
        <p:cNvGrpSpPr/>
        <p:nvPr/>
      </p:nvGrpSpPr>
      <p:grpSpPr>
        <a:xfrm>
          <a:off x="0" y="0"/>
          <a:ext cx="0" cy="0"/>
          <a:chOff x="0" y="0"/>
          <a:chExt cx="0" cy="0"/>
        </a:xfrm>
      </p:grpSpPr>
      <p:sp>
        <p:nvSpPr>
          <p:cNvPr id="45" name="Google Shape;45;p7"/>
          <p:cNvSpPr txBox="1"/>
          <p:nvPr>
            <p:ph idx="1" type="body"/>
          </p:nvPr>
        </p:nvSpPr>
        <p:spPr>
          <a:xfrm>
            <a:off x="152400" y="762000"/>
            <a:ext cx="6705600" cy="5334000"/>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Sabda Rasulullah SAW bermaksud :</a:t>
            </a:r>
            <a:endParaRPr b="0" i="0" sz="1800" u="none" cap="none" strike="noStrike"/>
          </a:p>
          <a:p>
            <a:pPr indent="-342900" lvl="0" marL="342900" marR="0" rtl="0" algn="just">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“Sesiapa yang berbuka puasa Ramadhan tanpa ada keuzuran yang dibenarkan Allah SWT kepadanya, tidak boleh baginya (melakukan qadak) sekalipun berpuasa sepanjang tahun</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(Riwayat Bukhari)</a:t>
            </a:r>
            <a:endParaRPr b="0" i="0" sz="1800" u="none" cap="none" strike="noStrike"/>
          </a:p>
        </p:txBody>
      </p:sp>
      <p:pic>
        <p:nvPicPr>
          <p:cNvPr id="46" name="Google Shape;46;p7"/>
          <p:cNvPicPr preferRelativeResize="0"/>
          <p:nvPr/>
        </p:nvPicPr>
        <p:blipFill>
          <a:blip r:embed="rId3">
            <a:alphaModFix/>
          </a:blip>
          <a:stretch>
            <a:fillRect/>
          </a:stretch>
        </p:blipFill>
        <p:spPr>
          <a:xfrm>
            <a:off x="7010400" y="762000"/>
            <a:ext cx="1752600" cy="5257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50" name="Shape 50"/>
        <p:cNvGrpSpPr/>
        <p:nvPr/>
      </p:nvGrpSpPr>
      <p:grpSpPr>
        <a:xfrm>
          <a:off x="0" y="0"/>
          <a:ext cx="0" cy="0"/>
          <a:chOff x="0" y="0"/>
          <a:chExt cx="0" cy="0"/>
        </a:xfrm>
      </p:grpSpPr>
      <p:sp>
        <p:nvSpPr>
          <p:cNvPr id="51" name="Google Shape;51;p8"/>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3600" u="none" cap="none" strike="noStrike">
                <a:solidFill>
                  <a:srgbClr val="CCCCFF"/>
                </a:solidFill>
                <a:latin typeface="Arial"/>
                <a:ea typeface="Arial"/>
                <a:cs typeface="Arial"/>
                <a:sym typeface="Arial"/>
              </a:rPr>
              <a:t>GOLONGAN YANG HARUS BERBUKA PUASA</a:t>
            </a:r>
            <a:endParaRPr b="0" i="0" sz="1800" u="none" cap="none" strike="noStrike"/>
          </a:p>
        </p:txBody>
      </p:sp>
      <p:sp>
        <p:nvSpPr>
          <p:cNvPr id="52" name="Google Shape;52;p8"/>
          <p:cNvSpPr txBox="1"/>
          <p:nvPr>
            <p:ph idx="1" type="body"/>
          </p:nvPr>
        </p:nvSpPr>
        <p:spPr>
          <a:xfrm>
            <a:off x="228600" y="1371600"/>
            <a:ext cx="8686800" cy="4525962"/>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1.Orang yang ditimpa sakit yang boleh memudaratkan diri</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2.Orang sakit tenat yang tiada harapan sembuh</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3.Orang musafir melebihi dua marhalah</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4.Orang yang tersangat lapar / dahaga</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5.Orang tua yang tidak mampu berpuasa</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6.Perempuan mengandung bimbangkan kesihatan kandungan</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7.Orang yang membuat kerja berat</a:t>
            </a:r>
            <a:endParaRPr b="0" i="0" sz="1800" u="none" cap="none" strike="noStrike"/>
          </a:p>
          <a:p>
            <a:pPr indent="-342900" lvl="0" marL="342900" marR="0" rtl="0" algn="l">
              <a:lnSpc>
                <a:spcPct val="9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8.Perempuan menyusukan anak untuk menjaga kesihatan diri / anak</a:t>
            </a:r>
            <a:endParaRPr b="0" i="0" sz="1800" u="none" cap="none" strike="noStrike"/>
          </a:p>
        </p:txBody>
      </p:sp>
      <p:pic>
        <p:nvPicPr>
          <p:cNvPr id="53" name="Google Shape;53;p8"/>
          <p:cNvPicPr preferRelativeResize="0"/>
          <p:nvPr/>
        </p:nvPicPr>
        <p:blipFill>
          <a:blip r:embed="rId3">
            <a:alphaModFix/>
          </a:blip>
          <a:stretch>
            <a:fillRect/>
          </a:stretch>
        </p:blipFill>
        <p:spPr>
          <a:xfrm>
            <a:off x="2806700" y="5029200"/>
            <a:ext cx="3670300" cy="1676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57" name="Shape 57"/>
        <p:cNvGrpSpPr/>
        <p:nvPr/>
      </p:nvGrpSpPr>
      <p:grpSpPr>
        <a:xfrm>
          <a:off x="0" y="0"/>
          <a:ext cx="0" cy="0"/>
          <a:chOff x="0" y="0"/>
          <a:chExt cx="0" cy="0"/>
        </a:xfrm>
      </p:grpSpPr>
      <p:sp>
        <p:nvSpPr>
          <p:cNvPr id="58" name="Google Shape;58;p9"/>
          <p:cNvSpPr txBox="1"/>
          <p:nvPr>
            <p:ph type="title"/>
          </p:nvPr>
        </p:nvSpPr>
        <p:spPr>
          <a:xfrm>
            <a:off x="457200" y="2514600"/>
            <a:ext cx="8229600" cy="2133600"/>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QADAK</a:t>
            </a:r>
            <a:br>
              <a:rPr b="1" i="0" lang="en-US" sz="4400" u="none" cap="none" strike="noStrike">
                <a:solidFill>
                  <a:schemeClr val="dk2"/>
                </a:solidFill>
                <a:latin typeface="Arial"/>
                <a:ea typeface="Arial"/>
                <a:cs typeface="Arial"/>
                <a:sym typeface="Arial"/>
              </a:rPr>
            </a:br>
            <a:r>
              <a:rPr b="1" i="0" lang="en-US" sz="4400" u="none" cap="none" strike="noStrike">
                <a:solidFill>
                  <a:schemeClr val="dk2"/>
                </a:solidFill>
                <a:latin typeface="Arial"/>
                <a:ea typeface="Arial"/>
                <a:cs typeface="Arial"/>
                <a:sym typeface="Arial"/>
              </a:rPr>
              <a:t>FIDYAH DAN KIFARAH</a:t>
            </a:r>
            <a:endParaRPr b="0" i="0" sz="1800" u="none" cap="none" strike="noStrike"/>
          </a:p>
        </p:txBody>
      </p:sp>
      <p:pic>
        <p:nvPicPr>
          <p:cNvPr id="59" name="Google Shape;59;p9"/>
          <p:cNvPicPr preferRelativeResize="0"/>
          <p:nvPr/>
        </p:nvPicPr>
        <p:blipFill>
          <a:blip r:embed="rId3">
            <a:alphaModFix/>
          </a:blip>
          <a:stretch>
            <a:fillRect/>
          </a:stretch>
        </p:blipFill>
        <p:spPr>
          <a:xfrm>
            <a:off x="2667000" y="152400"/>
            <a:ext cx="3224212" cy="1905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63" name="Shape 63"/>
        <p:cNvGrpSpPr/>
        <p:nvPr/>
      </p:nvGrpSpPr>
      <p:grpSpPr>
        <a:xfrm>
          <a:off x="0" y="0"/>
          <a:ext cx="0" cy="0"/>
          <a:chOff x="0" y="0"/>
          <a:chExt cx="0" cy="0"/>
        </a:xfrm>
      </p:grpSpPr>
      <p:sp>
        <p:nvSpPr>
          <p:cNvPr id="64" name="Google Shape;64;p10"/>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4400" u="none" cap="none" strike="noStrike">
                <a:solidFill>
                  <a:srgbClr val="CCCCFF"/>
                </a:solidFill>
                <a:latin typeface="Arial"/>
                <a:ea typeface="Arial"/>
                <a:cs typeface="Arial"/>
                <a:sym typeface="Arial"/>
              </a:rPr>
              <a:t>QADAK</a:t>
            </a:r>
            <a:endParaRPr b="0" i="0" sz="1800" u="none" cap="none" strike="noStrike"/>
          </a:p>
        </p:txBody>
      </p:sp>
      <p:sp>
        <p:nvSpPr>
          <p:cNvPr id="65" name="Google Shape;65;p10"/>
          <p:cNvSpPr txBox="1"/>
          <p:nvPr>
            <p:ph idx="1" type="body"/>
          </p:nvPr>
        </p:nvSpPr>
        <p:spPr>
          <a:xfrm>
            <a:off x="457200" y="1600200"/>
            <a:ext cx="8229600" cy="4525962"/>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Bahasa: membayar </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Istilah fikah: mengerjakan semula ibadat tidak sah, tertinggal atau sengaja ditinggal pada waktu dan hari lain</a:t>
            </a:r>
            <a:endParaRPr b="0" i="0" sz="1800" u="none" cap="none" strike="noStrike"/>
          </a:p>
        </p:txBody>
      </p:sp>
      <p:pic>
        <p:nvPicPr>
          <p:cNvPr id="66" name="Google Shape;66;p10"/>
          <p:cNvPicPr preferRelativeResize="0"/>
          <p:nvPr/>
        </p:nvPicPr>
        <p:blipFill>
          <a:blip r:embed="rId3">
            <a:alphaModFix/>
          </a:blip>
          <a:stretch>
            <a:fillRect/>
          </a:stretch>
        </p:blipFill>
        <p:spPr>
          <a:xfrm>
            <a:off x="1524000" y="3657600"/>
            <a:ext cx="6400800" cy="3200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70" name="Shape 70"/>
        <p:cNvGrpSpPr/>
        <p:nvPr/>
      </p:nvGrpSpPr>
      <p:grpSpPr>
        <a:xfrm>
          <a:off x="0" y="0"/>
          <a:ext cx="0" cy="0"/>
          <a:chOff x="0" y="0"/>
          <a:chExt cx="0" cy="0"/>
        </a:xfrm>
      </p:grpSpPr>
      <p:sp>
        <p:nvSpPr>
          <p:cNvPr id="71" name="Google Shape;71;p11"/>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4400" u="none" cap="none" strike="noStrike">
                <a:solidFill>
                  <a:srgbClr val="CCCCFF"/>
                </a:solidFill>
                <a:latin typeface="Arial"/>
                <a:ea typeface="Arial"/>
                <a:cs typeface="Arial"/>
                <a:sym typeface="Arial"/>
              </a:rPr>
              <a:t>FIDYAH</a:t>
            </a:r>
            <a:endParaRPr b="0" i="0" sz="1800" u="none" cap="none" strike="noStrike"/>
          </a:p>
        </p:txBody>
      </p:sp>
      <p:sp>
        <p:nvSpPr>
          <p:cNvPr id="72" name="Google Shape;72;p11"/>
          <p:cNvSpPr txBox="1"/>
          <p:nvPr>
            <p:ph idx="1" type="body"/>
          </p:nvPr>
        </p:nvSpPr>
        <p:spPr>
          <a:xfrm>
            <a:off x="457200" y="1600200"/>
            <a:ext cx="4495800" cy="4525962"/>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Sejenis gantian yang dikenakan kepada orang islam yang melakukan beberapa kesalahan tertentu ketika sakit</a:t>
            </a:r>
            <a:endParaRPr b="0" i="0" sz="1800" u="none" cap="none" strike="noStrike"/>
          </a:p>
          <a:p>
            <a:pPr indent="-342900" lvl="0" marL="342900" marR="0" rtl="0" algn="l">
              <a:lnSpc>
                <a:spcPct val="10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CONTOH FIDYAH</a:t>
            </a:r>
            <a:endParaRPr b="0" i="0" sz="1800" u="none" cap="none" strike="noStrike"/>
          </a:p>
          <a:p>
            <a:pPr indent="-342900" lvl="0" marL="342900" marR="0" rtl="0" algn="l">
              <a:lnSpc>
                <a:spcPct val="10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Memberi sedekah kepada fakir miskin makanan asasi secupak bagi setiap hari yang ditinggalkan</a:t>
            </a:r>
            <a:endParaRPr b="0" i="0" sz="1800" u="none" cap="none" strike="noStrike"/>
          </a:p>
        </p:txBody>
      </p:sp>
      <p:pic>
        <p:nvPicPr>
          <p:cNvPr id="73" name="Google Shape;73;p11"/>
          <p:cNvPicPr preferRelativeResize="0"/>
          <p:nvPr/>
        </p:nvPicPr>
        <p:blipFill>
          <a:blip r:embed="rId3">
            <a:alphaModFix/>
          </a:blip>
          <a:stretch>
            <a:fillRect/>
          </a:stretch>
        </p:blipFill>
        <p:spPr>
          <a:xfrm>
            <a:off x="5105400" y="1447800"/>
            <a:ext cx="3797300" cy="3098800"/>
          </a:xfrm>
          <a:prstGeom prst="rect">
            <a:avLst/>
          </a:prstGeom>
          <a:noFill/>
          <a:ln>
            <a:noFill/>
          </a:ln>
        </p:spPr>
      </p:pic>
      <p:pic>
        <p:nvPicPr>
          <p:cNvPr id="74" name="Google Shape;74;p11"/>
          <p:cNvPicPr preferRelativeResize="0"/>
          <p:nvPr/>
        </p:nvPicPr>
        <p:blipFill>
          <a:blip r:embed="rId4">
            <a:alphaModFix/>
          </a:blip>
          <a:stretch>
            <a:fillRect/>
          </a:stretch>
        </p:blipFill>
        <p:spPr>
          <a:xfrm>
            <a:off x="5105400" y="4648200"/>
            <a:ext cx="3810000" cy="198596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CCCFF"/>
            </a:gs>
          </a:gsLst>
          <a:lin ang="5400000" scaled="0"/>
        </a:gradFill>
      </p:bgPr>
    </p:bg>
    <p:spTree>
      <p:nvGrpSpPr>
        <p:cNvPr id="78" name="Shape 78"/>
        <p:cNvGrpSpPr/>
        <p:nvPr/>
      </p:nvGrpSpPr>
      <p:grpSpPr>
        <a:xfrm>
          <a:off x="0" y="0"/>
          <a:ext cx="0" cy="0"/>
          <a:chOff x="0" y="0"/>
          <a:chExt cx="0" cy="0"/>
        </a:xfrm>
      </p:grpSpPr>
      <p:sp>
        <p:nvSpPr>
          <p:cNvPr id="79" name="Google Shape;79;p12"/>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CCCCFF"/>
              </a:buClr>
              <a:buFont typeface="Arial"/>
              <a:buNone/>
            </a:pPr>
            <a:r>
              <a:rPr b="1" i="0" lang="en-US" sz="4400" u="none" cap="none" strike="noStrike">
                <a:solidFill>
                  <a:srgbClr val="CCCCFF"/>
                </a:solidFill>
                <a:latin typeface="Arial"/>
                <a:ea typeface="Arial"/>
                <a:cs typeface="Arial"/>
                <a:sym typeface="Arial"/>
              </a:rPr>
              <a:t>KIFARAH</a:t>
            </a:r>
            <a:endParaRPr b="0" i="0" sz="1800" u="none" cap="none" strike="noStrike"/>
          </a:p>
        </p:txBody>
      </p:sp>
      <p:sp>
        <p:nvSpPr>
          <p:cNvPr id="80" name="Google Shape;80;p12"/>
          <p:cNvSpPr txBox="1"/>
          <p:nvPr>
            <p:ph idx="1" type="body"/>
          </p:nvPr>
        </p:nvSpPr>
        <p:spPr>
          <a:xfrm>
            <a:off x="457200" y="1600200"/>
            <a:ext cx="8229600" cy="4525962"/>
          </a:xfrm>
          <a:prstGeom prst="rect">
            <a:avLst/>
          </a:prstGeom>
          <a:solidFill>
            <a:srgbClr val="CCC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Denda yang dikenakan kerana melanggar sesuatu peraturan atau hukum agama</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CONTOH KIFARAH/DENDA</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Memerdekakan seorang hamba</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Atau puasa dua bulan berturut-turut</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Atau memberi makan 60 cupak makanan asasi kepada fakir</a:t>
            </a:r>
            <a:r>
              <a:rPr b="0" i="0" lang="en-US" sz="3200" u="none" cap="none" strike="noStrike">
                <a:solidFill>
                  <a:schemeClr val="dk1"/>
                </a:solidFill>
                <a:latin typeface="Arial"/>
                <a:ea typeface="Arial"/>
                <a:cs typeface="Arial"/>
                <a:sym typeface="Arial"/>
              </a:rPr>
              <a:t> </a:t>
            </a:r>
            <a:endParaRPr b="0" i="0" sz="1800" u="none" cap="none" strike="noStrike"/>
          </a:p>
        </p:txBody>
      </p:sp>
      <p:pic>
        <p:nvPicPr>
          <p:cNvPr id="81" name="Google Shape;81;p12"/>
          <p:cNvPicPr preferRelativeResize="0"/>
          <p:nvPr/>
        </p:nvPicPr>
        <p:blipFill>
          <a:blip r:embed="rId3">
            <a:alphaModFix/>
          </a:blip>
          <a:stretch>
            <a:fillRect/>
          </a:stretch>
        </p:blipFill>
        <p:spPr>
          <a:xfrm>
            <a:off x="6477000" y="173037"/>
            <a:ext cx="2085975" cy="198913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