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4572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990600" y="1600200"/>
            <a:ext cx="54864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jpg"/><Relationship Id="rId4" Type="http://schemas.openxmlformats.org/officeDocument/2006/relationships/image" Target="../media/image24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1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8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9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5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jpg"/><Relationship Id="rId4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4572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PELAJARAN 16</a:t>
            </a:r>
            <a:endParaRPr b="0" i="0" sz="1800" u="none" cap="none" strike="noStrike"/>
          </a:p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990600" y="1600200"/>
            <a:ext cx="54864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PUASA MENJANA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KEPERIBADIAN MUSLIM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FF33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SYARAT-SYARAT WAJIB PUASA</a:t>
            </a:r>
            <a:endParaRPr b="0" i="0" sz="1800" u="none" cap="none" strike="noStrike"/>
          </a:p>
        </p:txBody>
      </p:sp>
      <p:sp>
        <p:nvSpPr>
          <p:cNvPr id="87" name="Google Shape;87;p13"/>
          <p:cNvSpPr txBox="1"/>
          <p:nvPr>
            <p:ph idx="1" type="body"/>
          </p:nvPr>
        </p:nvSpPr>
        <p:spPr>
          <a:xfrm>
            <a:off x="457200" y="1219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1.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kafir tidak dituntut supaya berpuasa selagi tidak memeluk islam</a:t>
            </a:r>
            <a:endParaRPr b="0" i="0" sz="1800" u="none" cap="none" strike="noStrike"/>
          </a:p>
        </p:txBody>
      </p:sp>
      <p:pic>
        <p:nvPicPr>
          <p:cNvPr id="88" name="Google Shape;8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573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457200" y="990600"/>
            <a:ext cx="3810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2.BALIGH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Kanak-kanak yang belum baligh tidak diwajibkan berpuasa</a:t>
            </a:r>
            <a:endParaRPr b="0" i="0" sz="1800" u="none" cap="none" strike="noStrike"/>
          </a:p>
        </p:txBody>
      </p:sp>
      <p:pic>
        <p:nvPicPr>
          <p:cNvPr id="94" name="Google Shape;9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1487" y="1981200"/>
            <a:ext cx="4862512" cy="487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4267200" y="1828800"/>
            <a:ext cx="4495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3. BERAKAL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Orang gila tidak diwajibkan berpuasa</a:t>
            </a:r>
            <a:endParaRPr b="0" i="0" sz="1800" u="none" cap="none" strike="noStrike"/>
          </a:p>
        </p:txBody>
      </p:sp>
      <p:pic>
        <p:nvPicPr>
          <p:cNvPr id="100" name="Google Shape;10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200" y="457200"/>
            <a:ext cx="3683000" cy="552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9600" y="3398837"/>
            <a:ext cx="4724400" cy="3459162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6"/>
          <p:cNvSpPr txBox="1"/>
          <p:nvPr>
            <p:ph idx="1" type="body"/>
          </p:nvPr>
        </p:nvSpPr>
        <p:spPr>
          <a:xfrm>
            <a:off x="304800" y="457200"/>
            <a:ext cx="8610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4. TIDAK UZUR SYARIE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Uzur syarie yang ditegah berpuasa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Haid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Nifas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Pitam sepanjang hari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0" y="0"/>
            <a:ext cx="4699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7"/>
          <p:cNvSpPr txBox="1"/>
          <p:nvPr>
            <p:ph idx="1" type="body"/>
          </p:nvPr>
        </p:nvSpPr>
        <p:spPr>
          <a:xfrm>
            <a:off x="457200" y="838200"/>
            <a:ext cx="8686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Uzur syarie yang diharuskan berbuka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Sakit yang memudaratkan jika berpuasa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Musafir ( lebih 2 marhalah )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Sakit tua atau penyakit tiada harapan sembuh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FF33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SYARAT-SYARAT SAH PUASA</a:t>
            </a:r>
            <a:endParaRPr b="0" i="0" sz="1800" u="none" cap="none" strike="noStrike"/>
          </a:p>
        </p:txBody>
      </p:sp>
      <p:sp>
        <p:nvSpPr>
          <p:cNvPr id="118" name="Google Shape;118;p18"/>
          <p:cNvSpPr txBox="1"/>
          <p:nvPr>
            <p:ph idx="1" type="body"/>
          </p:nvPr>
        </p:nvSpPr>
        <p:spPr>
          <a:xfrm>
            <a:off x="457200" y="1371600"/>
            <a:ext cx="4953000" cy="4754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1.Islam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2.Menahan diri daripada melakukan perkara yang membatalkan puasa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3.Mumaiyiz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4.Suci daripada haid dan nifas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5.Berakal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6.Niat pada malam hari</a:t>
            </a:r>
            <a:endParaRPr b="0" i="0" sz="1800" u="none" cap="none" strike="noStrike"/>
          </a:p>
        </p:txBody>
      </p:sp>
      <p:pic>
        <p:nvPicPr>
          <p:cNvPr id="119" name="Google Shape;11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8325" y="1524000"/>
            <a:ext cx="2876550" cy="472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FF33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PERKARA SUNAT </a:t>
            </a:r>
            <a:br>
              <a:rPr b="1" i="0" lang="en-US" sz="36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DALAM IBADAT PUASA</a:t>
            </a:r>
            <a:endParaRPr b="0" i="0" sz="1800" u="none" cap="none" strike="noStrike"/>
          </a:p>
        </p:txBody>
      </p:sp>
      <p:sp>
        <p:nvSpPr>
          <p:cNvPr id="125" name="Google Shape;125;p19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1.Segera berbuka puasa apabila yakin masuk waktu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2.Bersahur dan melewatkannya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3.Mandi junub sebelum fajar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4.Membaca doa sebelum berbuka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5.Memberi jamuan berbuka kepada orang berpuasa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6.Berbuka puasa dengan buah kurma atau sesuatu yang manis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7.Memperbanyakkan sedekah dan membaca al-Quran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8.Memperbanyakkan doa,zikir dan berselawat atas Nabi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838200"/>
            <a:ext cx="7010400" cy="525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FF33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PERKARA MAKRUH PUASA</a:t>
            </a:r>
            <a:endParaRPr b="0" i="0" sz="1800" u="none" cap="none" strike="noStrike"/>
          </a:p>
        </p:txBody>
      </p:sp>
      <p:sp>
        <p:nvSpPr>
          <p:cNvPr id="136" name="Google Shape;136;p21"/>
          <p:cNvSpPr txBox="1"/>
          <p:nvPr>
            <p:ph idx="1" type="body"/>
          </p:nvPr>
        </p:nvSpPr>
        <p:spPr>
          <a:xfrm>
            <a:off x="457200" y="1219200"/>
            <a:ext cx="6172200" cy="4906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1.Berbekam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2.Mandi terlalu kerap dan lama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3.Tidur sepanjang hari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4.Berkumur berlebihan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5.Merasa makanan dengan lidah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6.Gosok gigi selepas tergelincir matahari</a:t>
            </a:r>
            <a:endParaRPr b="0" i="0" sz="1800" u="none" cap="none" strike="noStrike"/>
          </a:p>
        </p:txBody>
      </p:sp>
      <p:pic>
        <p:nvPicPr>
          <p:cNvPr id="137" name="Google Shape;13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1800" y="1600200"/>
            <a:ext cx="2133600" cy="2116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1200" y="3810000"/>
            <a:ext cx="3048000" cy="28590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2"/>
          <p:cNvSpPr txBox="1"/>
          <p:nvPr>
            <p:ph idx="1" type="body"/>
          </p:nvPr>
        </p:nvSpPr>
        <p:spPr>
          <a:xfrm>
            <a:off x="533400" y="762000"/>
            <a:ext cx="8229600" cy="16764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JENIS-JENIS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PUASA</a:t>
            </a:r>
            <a:endParaRPr b="0" i="0" sz="1800" u="none" cap="none" strike="noStrike"/>
          </a:p>
        </p:txBody>
      </p:sp>
      <p:pic>
        <p:nvPicPr>
          <p:cNvPr id="144" name="Google Shape;14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0" y="2743200"/>
            <a:ext cx="4953000" cy="371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/>
          <p:nvPr/>
        </p:nvSpPr>
        <p:spPr>
          <a:xfrm>
            <a:off x="6324600" y="1295400"/>
            <a:ext cx="2438400" cy="4800600"/>
          </a:xfrm>
          <a:prstGeom prst="rect">
            <a:avLst/>
          </a:prstGeom>
          <a:solidFill>
            <a:schemeClr val="l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FF33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PENGERTIAN PUASA</a:t>
            </a:r>
            <a:endParaRPr b="0" i="0" sz="1800" u="none" cap="none" strike="noStrike"/>
          </a:p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228600" y="1295400"/>
            <a:ext cx="5943600" cy="4830762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Bahasa: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menahan diri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Istilah syarak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menahan diri daripada melakukan perkara yang membatalkan puasa bermula dari terbit fajar hingga terbenam matahari yang disertakan dengan niat</a:t>
            </a:r>
            <a:endParaRPr b="0" i="0" sz="1800" u="none" cap="none" strike="noStrike"/>
          </a:p>
        </p:txBody>
      </p:sp>
      <p:pic>
        <p:nvPicPr>
          <p:cNvPr id="36" name="Google Shape;36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53200" y="4191000"/>
            <a:ext cx="1828800" cy="1484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77000" y="1371600"/>
            <a:ext cx="2190750" cy="2190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1. PUASA WAJIB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Puasa bulan Ramadan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Puasa qadak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Puasa nazar</a:t>
            </a:r>
            <a:endParaRPr b="0" i="0" sz="1800" u="none" cap="none" strike="noStrike"/>
          </a:p>
        </p:txBody>
      </p:sp>
      <p:pic>
        <p:nvPicPr>
          <p:cNvPr id="150" name="Google Shape;15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4800" y="3048000"/>
            <a:ext cx="4648200" cy="348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4"/>
          <p:cNvSpPr txBox="1"/>
          <p:nvPr>
            <p:ph idx="1" type="body"/>
          </p:nvPr>
        </p:nvSpPr>
        <p:spPr>
          <a:xfrm>
            <a:off x="457200" y="838200"/>
            <a:ext cx="8686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2. PUASA SUNAT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 zulhijjah(hari Arafah) kecuali orang  haji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 dan 10 Muharam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Isnin dan khamis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Tiga hari setiap bulan(13,14,15)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Puasa enam hari pada bulan Syawal</a:t>
            </a:r>
            <a:endParaRPr b="0" i="0" sz="1800" u="none" cap="none" strike="noStrike"/>
          </a:p>
        </p:txBody>
      </p:sp>
      <p:pic>
        <p:nvPicPr>
          <p:cNvPr id="156" name="Google Shape;15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2800" y="4114800"/>
            <a:ext cx="2552700" cy="2522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5"/>
          <p:cNvSpPr txBox="1"/>
          <p:nvPr>
            <p:ph idx="1" type="body"/>
          </p:nvPr>
        </p:nvSpPr>
        <p:spPr>
          <a:xfrm>
            <a:off x="228600" y="685800"/>
            <a:ext cx="8915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3.PUASA YANG DIMAKRUHKAN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Puasa sunat hanya hari Jumaat atau Sabtu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Puasa sepanjang tahun</a:t>
            </a:r>
            <a:endParaRPr b="0" i="0" sz="1800" u="none" cap="none" strike="noStrike"/>
          </a:p>
        </p:txBody>
      </p:sp>
      <p:pic>
        <p:nvPicPr>
          <p:cNvPr id="162" name="Google Shape;16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7400" y="2667000"/>
            <a:ext cx="5105400" cy="382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6"/>
          <p:cNvSpPr txBox="1"/>
          <p:nvPr>
            <p:ph idx="1" type="body"/>
          </p:nvPr>
        </p:nvSpPr>
        <p:spPr>
          <a:xfrm>
            <a:off x="457200" y="381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4.PUASA YANG HARAMKAN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Pada hari raya aidilfitri dan Aidiladha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Hari Tasyrik(11,12 dan 13 zulhijjah)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 Syaaban(hari Syak)</a:t>
            </a:r>
            <a:endParaRPr b="0" i="0" sz="1800" u="none" cap="none" strike="noStrike"/>
          </a:p>
        </p:txBody>
      </p:sp>
      <p:pic>
        <p:nvPicPr>
          <p:cNvPr id="168" name="Google Shape;16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8800" y="2819400"/>
            <a:ext cx="5105400" cy="382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FF33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HIKMAH BERPUASA</a:t>
            </a:r>
            <a:endParaRPr b="0" i="0" sz="1800" u="none" cap="none" strike="noStrike"/>
          </a:p>
        </p:txBody>
      </p:sp>
      <p:sp>
        <p:nvSpPr>
          <p:cNvPr id="174" name="Google Shape;174;p27"/>
          <p:cNvSpPr txBox="1"/>
          <p:nvPr>
            <p:ph idx="1" type="body"/>
          </p:nvPr>
        </p:nvSpPr>
        <p:spPr>
          <a:xfrm>
            <a:off x="457200" y="1600200"/>
            <a:ext cx="4495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1.Menjana kekuatan rohani dan jasmani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2.Melatih diri dengan sifat sabar dan ikhlas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3.Meninbulkan perasaan insaf dn belas kasihan pada orang miskin</a:t>
            </a:r>
            <a:endParaRPr b="0" i="0" sz="1800" u="none" cap="none" strike="noStrike"/>
          </a:p>
        </p:txBody>
      </p:sp>
      <p:pic>
        <p:nvPicPr>
          <p:cNvPr id="175" name="Google Shape;17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3000" y="2286000"/>
            <a:ext cx="3733800" cy="314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FF33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AKIBAT BURUK TIDAK BERPUASA</a:t>
            </a:r>
            <a:endParaRPr b="0" i="0" sz="1800" u="none" cap="none" strike="noStrike"/>
          </a:p>
        </p:txBody>
      </p:sp>
      <p:sp>
        <p:nvSpPr>
          <p:cNvPr id="181" name="Google Shape;181;p28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Dimurkai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Bersifat riak dan takbur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Dibenci masyarakat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Menyumbang kepada kemunduran negara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Kehidupan tidak tenang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 Cepat putus asa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 Dipandang hina</a:t>
            </a:r>
            <a:endParaRPr b="0" i="0" sz="1800" u="none" cap="none" strike="noStrike"/>
          </a:p>
        </p:txBody>
      </p:sp>
      <p:pic>
        <p:nvPicPr>
          <p:cNvPr id="182" name="Google Shape;18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4400" y="3403600"/>
            <a:ext cx="4419600" cy="345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9"/>
          <p:cNvSpPr/>
          <p:nvPr/>
        </p:nvSpPr>
        <p:spPr>
          <a:xfrm>
            <a:off x="2514600" y="381000"/>
            <a:ext cx="4724400" cy="3810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VIDEO TAK PUASA </a:t>
            </a:r>
            <a:endParaRPr b="0" i="0" sz="1800" u="none" cap="none" strike="noStrike"/>
          </a:p>
        </p:txBody>
      </p:sp>
      <p:pic>
        <p:nvPicPr>
          <p:cNvPr id="188" name="Google Shape;18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1066800"/>
            <a:ext cx="6324600" cy="517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FF33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DALIL</a:t>
            </a:r>
            <a:endParaRPr b="0" i="0" sz="1800" u="none" cap="none" strike="noStrike"/>
          </a:p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Firman Allah SWT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Maksudnya:Wahai orang yang beriman, diwajibkan atas kamu puasa seperti diwajibkan atas orang yang sebelum kamu , agar kamu bertakwa (Surah al-Baqarah,183)</a:t>
            </a:r>
            <a:endParaRPr b="0" i="0" sz="1800" u="none" cap="none" strike="noStrike"/>
          </a:p>
        </p:txBody>
      </p:sp>
      <p:pic>
        <p:nvPicPr>
          <p:cNvPr id="44" name="Google Shape;44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2133600"/>
            <a:ext cx="7467600" cy="151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" y="457200"/>
            <a:ext cx="7772400" cy="582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FF33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RUKUN PUASA</a:t>
            </a:r>
            <a:endParaRPr b="0" i="0" sz="1800" u="none" cap="none" strike="noStrike"/>
          </a:p>
        </p:txBody>
      </p:sp>
      <p:sp>
        <p:nvSpPr>
          <p:cNvPr id="55" name="Google Shape;55;p8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NIAT: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“Sahaja aku berpuasa esok hari untuk menunaikan fardhu Ramadan tahun ini kerana Allah Taala”.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MENAHAN DIRI: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Menahan diri daripada melakukan perkara yang membatalkan puasa bermula daripada terbit fajar matahari sehingga terbenam matahari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" y="6096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FF33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PERKARA YANG MEMBATALKAN PUASA</a:t>
            </a:r>
            <a:endParaRPr b="0" i="0" sz="1800" u="none" cap="none" strike="noStrike"/>
          </a:p>
        </p:txBody>
      </p:sp>
      <p:sp>
        <p:nvSpPr>
          <p:cNvPr id="66" name="Google Shape;66;p10"/>
          <p:cNvSpPr txBox="1"/>
          <p:nvPr>
            <p:ph idx="1" type="body"/>
          </p:nvPr>
        </p:nvSpPr>
        <p:spPr>
          <a:xfrm>
            <a:off x="457200" y="1600200"/>
            <a:ext cx="4800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Gila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Pengsan sepanjang hari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Keluar haid atau nifas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Murtad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Bersetubuh pada siang hari</a:t>
            </a:r>
            <a:endParaRPr b="0" i="0" sz="1800" u="none" cap="none" strike="noStrike"/>
          </a:p>
        </p:txBody>
      </p:sp>
      <p:pic>
        <p:nvPicPr>
          <p:cNvPr id="67" name="Google Shape;67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0200" y="2438400"/>
            <a:ext cx="3429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/>
          <p:nvPr>
            <p:ph idx="1" type="body"/>
          </p:nvPr>
        </p:nvSpPr>
        <p:spPr>
          <a:xfrm>
            <a:off x="228600" y="533400"/>
            <a:ext cx="8915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 Melahirkan anak / wiladah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 Muntah dengan sengaja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8. Memasukkan sesuatu ke dalam rongga badan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9. Mengeluarkan mani dengan sengaja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73" name="Google Shape;73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00" y="3733800"/>
            <a:ext cx="2870200" cy="28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6800" y="3352800"/>
            <a:ext cx="2973387" cy="29908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1"/>
          <p:cNvSpPr/>
          <p:nvPr/>
        </p:nvSpPr>
        <p:spPr>
          <a:xfrm>
            <a:off x="1066800" y="3429000"/>
            <a:ext cx="2209800" cy="685800"/>
          </a:xfrm>
          <a:prstGeom prst="wedgeRectCallout">
            <a:avLst>
              <a:gd fmla="val 10567" name="adj1"/>
              <a:gd fmla="val 28650" name="adj2"/>
            </a:avLst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Haa.. !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Tak puasa ye..?</a:t>
            </a:r>
            <a:endParaRPr b="0" i="0" sz="1800" u="none" cap="none" strike="noStrike"/>
          </a:p>
        </p:txBody>
      </p:sp>
      <p:sp>
        <p:nvSpPr>
          <p:cNvPr id="76" name="Google Shape;76;p11"/>
          <p:cNvSpPr/>
          <p:nvPr/>
        </p:nvSpPr>
        <p:spPr>
          <a:xfrm>
            <a:off x="7391400" y="2362200"/>
            <a:ext cx="1295400" cy="990600"/>
          </a:xfrm>
          <a:prstGeom prst="wedgeRectCallout">
            <a:avLst>
              <a:gd fmla="val -20833" name="adj1"/>
              <a:gd fmla="val 25269" name="adj2"/>
            </a:avLst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Alamak !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Kantoi la pulak..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CCFF33"/>
            </a:gs>
          </a:gsLst>
          <a:lin ang="5400000" scaled="0"/>
        </a:gra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762000"/>
            <a:ext cx="7391400" cy="554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