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4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</p:sldIdLst>
  <p:sldSz cy="68580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" name="Google Shape;19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3" name="Google Shape;73;p1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9" name="Google Shape;79;p1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4" name="Google Shape;84;p1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0" name="Google Shape;90;p1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" name="Google Shape;25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" name="Google Shape;31;p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2" name="Google Shape;42;p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8" name="Google Shape;48;p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3" name="Google Shape;53;p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9" name="Google Shape;59;p10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8" name="Google Shape;68;p1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/>
          <p:nvPr>
            <p:ph idx="1" type="body"/>
          </p:nvPr>
        </p:nvSpPr>
        <p:spPr>
          <a:xfrm>
            <a:off x="457200" y="9144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" name="Google Shape;13;p2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88900" lvl="1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" name="Google Shape;14;p2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5" name="Google Shape;15;p2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6" name="Google Shape;16;p2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/>
            </a:lvl1pPr>
            <a:lvl2pPr indent="0" lvl="1" marL="0" marR="0" rtl="0" algn="r">
              <a:buNone/>
              <a:defRPr b="0" i="0" sz="1400" u="none" cap="none" strike="noStrike"/>
            </a:lvl2pPr>
            <a:lvl3pPr indent="0" lvl="2" marL="0" marR="0" rtl="0" algn="r">
              <a:buNone/>
              <a:defRPr b="0" i="0" sz="1400" u="none" cap="none" strike="noStrike"/>
            </a:lvl3pPr>
            <a:lvl4pPr indent="0" lvl="3" marL="0" marR="0" rtl="0" algn="r">
              <a:buNone/>
              <a:defRPr b="0" i="0" sz="1400" u="none" cap="none" strike="noStrike"/>
            </a:lvl4pPr>
            <a:lvl5pPr indent="0" lvl="4" marL="0" marR="0" rtl="0" algn="r">
              <a:buNone/>
              <a:defRPr b="0" i="0" sz="1400" u="none" cap="none" strike="noStrike"/>
            </a:lvl5pPr>
            <a:lvl6pPr indent="0" lvl="5" marL="0" marR="0" rtl="0" algn="r">
              <a:buNone/>
              <a:defRPr b="0" i="0" sz="1400" u="none" cap="none" strike="noStrike"/>
            </a:lvl6pPr>
            <a:lvl7pPr indent="0" lvl="6" marL="0" marR="0" rtl="0" algn="r">
              <a:buNone/>
              <a:defRPr b="0" i="0" sz="1400" u="none" cap="none" strike="noStrike"/>
            </a:lvl7pPr>
            <a:lvl8pPr indent="0" lvl="7" marL="0" marR="0" rtl="0" algn="r">
              <a:buNone/>
              <a:defRPr b="0" i="0" sz="1400" u="none" cap="none" strike="noStrike"/>
            </a:lvl8pPr>
            <a:lvl9pPr indent="0" lvl="8" marL="0" marR="0" rtl="0" algn="r">
              <a:buNone/>
              <a:defRPr b="0" i="0" sz="1400" u="none" cap="none" strike="noStrike"/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image" Target="../media/image1.jpg"/><Relationship Id="rId2" Type="http://schemas.openxmlformats.org/officeDocument/2006/relationships/slideLayout" Target="../slideLayouts/slideLayout1.xml"/><Relationship Id="rId3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8890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3175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2pPr>
            <a:lvl3pPr indent="-3175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/>
            </a:lvl3pPr>
            <a:lvl4pPr indent="-3175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4pPr>
            <a:lvl5pPr indent="-3175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5pPr>
            <a:lvl6pPr indent="-3175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9" name="Google Shape;9;p1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/>
            </a:lvl1pPr>
            <a:lvl2pPr indent="0" lvl="1" marL="0" marR="0" rtl="0" algn="r">
              <a:buNone/>
              <a:defRPr b="0" i="0" sz="1400" u="none" cap="none" strike="noStrike"/>
            </a:lvl2pPr>
            <a:lvl3pPr indent="0" lvl="2" marL="0" marR="0" rtl="0" algn="r">
              <a:buNone/>
              <a:defRPr b="0" i="0" sz="1400" u="none" cap="none" strike="noStrike"/>
            </a:lvl3pPr>
            <a:lvl4pPr indent="0" lvl="3" marL="0" marR="0" rtl="0" algn="r">
              <a:buNone/>
              <a:defRPr b="0" i="0" sz="1400" u="none" cap="none" strike="noStrike"/>
            </a:lvl4pPr>
            <a:lvl5pPr indent="0" lvl="4" marL="0" marR="0" rtl="0" algn="r">
              <a:buNone/>
              <a:defRPr b="0" i="0" sz="1400" u="none" cap="none" strike="noStrike"/>
            </a:lvl5pPr>
            <a:lvl6pPr indent="0" lvl="5" marL="0" marR="0" rtl="0" algn="r">
              <a:buNone/>
              <a:defRPr b="0" i="0" sz="1400" u="none" cap="none" strike="noStrike"/>
            </a:lvl6pPr>
            <a:lvl7pPr indent="0" lvl="6" marL="0" marR="0" rtl="0" algn="r">
              <a:buNone/>
              <a:defRPr b="0" i="0" sz="1400" u="none" cap="none" strike="noStrike"/>
            </a:lvl7pPr>
            <a:lvl8pPr indent="0" lvl="7" marL="0" marR="0" rtl="0" algn="r">
              <a:buNone/>
              <a:defRPr b="0" i="0" sz="1400" u="none" cap="none" strike="noStrike"/>
            </a:lvl8pPr>
            <a:lvl9pPr indent="0" lvl="8" marL="0" marR="0" rtl="0" algn="r">
              <a:buNone/>
              <a:defRPr b="0" i="0" sz="1400" u="none" cap="none" strike="noStrike"/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Relationship Id="rId4" Type="http://schemas.openxmlformats.org/officeDocument/2006/relationships/image" Target="../media/image10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.jp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.jpg"/><Relationship Id="rId4" Type="http://schemas.openxmlformats.org/officeDocument/2006/relationships/image" Target="../media/image9.jp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.jp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.jpg"/><Relationship Id="rId4" Type="http://schemas.openxmlformats.org/officeDocument/2006/relationships/image" Target="../media/image8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jpg"/><Relationship Id="rId4" Type="http://schemas.openxmlformats.org/officeDocument/2006/relationships/image" Target="../media/image3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.jpg"/><Relationship Id="rId4" Type="http://schemas.openxmlformats.org/officeDocument/2006/relationships/image" Target="../media/image2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.jpg"/><Relationship Id="rId4" Type="http://schemas.openxmlformats.org/officeDocument/2006/relationships/image" Target="../media/image6.jpg"/><Relationship Id="rId5" Type="http://schemas.openxmlformats.org/officeDocument/2006/relationships/image" Target="../media/image5.jpg"/><Relationship Id="rId6" Type="http://schemas.openxmlformats.org/officeDocument/2006/relationships/image" Target="../media/image7.jpg"/><Relationship Id="rId7" Type="http://schemas.openxmlformats.org/officeDocument/2006/relationships/image" Target="../media/image4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.jpg"/><Relationship Id="rId4" Type="http://schemas.openxmlformats.org/officeDocument/2006/relationships/image" Target="../media/image11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3"/>
          <p:cNvSpPr txBox="1"/>
          <p:nvPr>
            <p:ph idx="1" type="body"/>
          </p:nvPr>
        </p:nvSpPr>
        <p:spPr>
          <a:xfrm>
            <a:off x="457200" y="9144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36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BAB 30: </a:t>
            </a:r>
            <a:endParaRPr b="0" i="0" sz="1800" u="none" cap="none" strike="noStrike"/>
          </a:p>
          <a:p>
            <a:pPr indent="-342900" lvl="0" marL="342900" marR="0" rtl="0" algn="ctr">
              <a:lnSpc>
                <a:spcPct val="100000"/>
              </a:lnSpc>
              <a:spcBef>
                <a:spcPts val="72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36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MEMELIHARA KESUCIAN </a:t>
            </a:r>
            <a:endParaRPr b="0" i="0" sz="1800" u="none" cap="none" strike="noStrike"/>
          </a:p>
          <a:p>
            <a:pPr indent="-342900" lvl="0" marL="342900" marR="0" rtl="0" algn="ctr">
              <a:lnSpc>
                <a:spcPct val="100000"/>
              </a:lnSpc>
              <a:spcBef>
                <a:spcPts val="72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36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MASJID DAN  SURAU</a:t>
            </a:r>
            <a:endParaRPr b="0" i="0" sz="1800" u="none" cap="none" strike="noStrike"/>
          </a:p>
        </p:txBody>
      </p:sp>
      <p:pic>
        <p:nvPicPr>
          <p:cNvPr id="22" name="Google Shape;22;p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362200" y="3352800"/>
            <a:ext cx="4267200" cy="3200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2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solidFill>
            <a:srgbClr val="66FF99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KELEBIHAN MENJAGA ADAB</a:t>
            </a:r>
            <a:br>
              <a:rPr b="1" i="0" lang="en-US" sz="3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i="0" lang="en-US" sz="3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DI MASJID DAN DI SURAU</a:t>
            </a:r>
            <a:endParaRPr b="0" i="0" sz="1800" u="none" cap="none" strike="noStrike"/>
          </a:p>
        </p:txBody>
      </p:sp>
      <p:sp>
        <p:nvSpPr>
          <p:cNvPr id="76" name="Google Shape;76;p12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ALLAH akan mengampunkan dosa orang yang membuang secebis kotoran dari masjid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Begitu juga orang yang membaca doa ketika masuk ke dalam masjid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Masjid bersih dan ceria menjadikan umat Islam menunaikan ibadat dengan selesa dan khusyuk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Masjid yang dipenuhi majlis ilmu dan ibadat dirahmati ALLAH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Amalan bermanfaat melahirkan suasana tenang dan harmoni dalam masjid. Ini menarik minat orang bukan Islam memeluk Islam.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" name="Google Shape;81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38200" y="457200"/>
            <a:ext cx="7620000" cy="5715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4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solidFill>
            <a:srgbClr val="66FF99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IMPLIKASI AMALAN NEGATIF</a:t>
            </a:r>
            <a:br>
              <a:rPr b="1" i="0" lang="en-US" sz="3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i="0" lang="en-US" sz="3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DI MASJID DAN SURAU</a:t>
            </a:r>
            <a:endParaRPr b="0" i="0" sz="1800" u="none" cap="none" strike="noStrike"/>
          </a:p>
        </p:txBody>
      </p:sp>
      <p:sp>
        <p:nvSpPr>
          <p:cNvPr id="87" name="Google Shape;87;p14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Amalan negatif seperti tidak menjaga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kebersihan, merokok, berbual perkara sia-sia,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mengumpat dan sebagainya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Antara implikasinya ialah: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Mendapat dosa dan kemurkaan ALLAH SWT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Menjatuhkan  maruah umat Islam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Jauh daripada rahmat ALLAH SWT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Masyarakat berpecah-belah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Menjatuhkan imej Islam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" name="Google Shape;9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08000" y="381000"/>
            <a:ext cx="8128000" cy="6096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4"/>
          <p:cNvSpPr txBox="1"/>
          <p:nvPr>
            <p:ph type="title"/>
          </p:nvPr>
        </p:nvSpPr>
        <p:spPr>
          <a:xfrm>
            <a:off x="457200" y="685800"/>
            <a:ext cx="8229600" cy="1143000"/>
          </a:xfrm>
          <a:prstGeom prst="rect">
            <a:avLst/>
          </a:prstGeom>
          <a:solidFill>
            <a:srgbClr val="66FF99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ADAB DI MASJID DAN SURAU</a:t>
            </a:r>
            <a:endParaRPr b="0" i="0" sz="1800" u="none" cap="none" strike="noStrike"/>
          </a:p>
        </p:txBody>
      </p:sp>
      <p:sp>
        <p:nvSpPr>
          <p:cNvPr id="28" name="Google Shape;28;p4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ADAB KETIKA MASUK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Membuka kasut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Masuk dengan mendahului </a:t>
            </a:r>
            <a:r>
              <a:rPr b="1" i="0" lang="en-US" sz="2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dengan kaki</a:t>
            </a: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tangan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Membaca doa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Mengucap salam kepada orang yang berada di dalam masjid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Jika tiada sesiapa di dalam ucapkan: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5"/>
          <p:cNvSpPr txBox="1"/>
          <p:nvPr>
            <p:ph type="title"/>
          </p:nvPr>
        </p:nvSpPr>
        <p:spPr>
          <a:xfrm>
            <a:off x="533400" y="533400"/>
            <a:ext cx="8229600" cy="1143000"/>
          </a:xfrm>
          <a:prstGeom prst="rect">
            <a:avLst/>
          </a:prstGeom>
          <a:solidFill>
            <a:srgbClr val="66FF99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ADAB SEMASA BERADA DI DALAM MASJID/SURAU</a:t>
            </a:r>
            <a:endParaRPr b="0" i="0" sz="1800" u="none" cap="none" strike="noStrike"/>
          </a:p>
        </p:txBody>
      </p:sp>
      <p:sp>
        <p:nvSpPr>
          <p:cNvPr id="34" name="Google Shape;34;p5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Menunaikan solat Tahiyatul Masjid.Lafaz niat: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Berniat iktikaf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Duduk menghadap kiblat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Sentiasa mengingati ALLAH SWT, menunaikan solat,membaca Al-Quran,berselawat kepada Rasulullah SAW,berdoa dan sebagainya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Tidak melakukan perkara tidak berfaedah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Google Shape;39;p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28600" y="228600"/>
            <a:ext cx="8636000" cy="6337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7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solidFill>
            <a:srgbClr val="66FF99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1" i="0" lang="en-US" sz="36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ADAB KETIKA KELUAR</a:t>
            </a:r>
            <a:endParaRPr b="0" i="0" sz="1800" u="none" cap="none" strike="noStrike"/>
          </a:p>
        </p:txBody>
      </p:sp>
      <p:sp>
        <p:nvSpPr>
          <p:cNvPr id="45" name="Google Shape;45;p7"/>
          <p:cNvSpPr txBox="1"/>
          <p:nvPr>
            <p:ph idx="1" type="body"/>
          </p:nvPr>
        </p:nvSpPr>
        <p:spPr>
          <a:xfrm>
            <a:off x="457200" y="1600200"/>
            <a:ext cx="84582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Keluar dengan tenang dan tidak tergopoh-gapah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Mendahulukan kaki kiri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Membaca doa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Memberi salam kepada orang yang masih berada di dalam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Berazam untuk datang semula ke masjid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" name="Google Shape;50;p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914400" y="1447800"/>
            <a:ext cx="7239000" cy="380523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9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solidFill>
            <a:srgbClr val="66FF99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1" i="0" lang="en-US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FUNGSI MASJID DAN SURAU</a:t>
            </a:r>
            <a:endParaRPr b="0" i="0" sz="1800" u="none" cap="none" strike="noStrike"/>
          </a:p>
        </p:txBody>
      </p:sp>
      <p:sp>
        <p:nvSpPr>
          <p:cNvPr id="56" name="Google Shape;56;p9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Institusi pendidikan dan perbicangan ekonomi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Pusat ibadat kepada ALLAH SWT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Pusat pembangunan keluarga dan social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Pusat penyelidikan dan perbicangan ilmu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Pusat interaksi umat,perhimpunan dan penyatuan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Pusat persinggahan musafir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Pusat kegiatan Islam (ceramah agama dan majlis ilmu)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" name="Google Shape;61;p1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28600" y="228600"/>
            <a:ext cx="4267200" cy="3200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2" name="Google Shape;62;p1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648200" y="3619500"/>
            <a:ext cx="4191000" cy="3143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0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28600" y="3581400"/>
            <a:ext cx="4267200" cy="3200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0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4648200" y="228600"/>
            <a:ext cx="4267200" cy="3200400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0"/>
          <p:cNvSpPr/>
          <p:nvPr/>
        </p:nvSpPr>
        <p:spPr>
          <a:xfrm>
            <a:off x="3276600" y="3152775"/>
            <a:ext cx="2581275" cy="657225"/>
          </a:xfrm>
          <a:prstGeom prst="rect">
            <a:avLst/>
          </a:prstGeom>
          <a:solidFill>
            <a:srgbClr val="33CCFF"/>
          </a:solidFill>
          <a:ln cap="rnd" cmpd="sng" w="12700">
            <a:solidFill>
              <a:srgbClr val="000099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800" u="none" cap="none" strike="noStrike"/>
              <a:t>FUNGSI SURAU 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1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914400" y="685800"/>
            <a:ext cx="7239000" cy="5429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BBE0E3"/>
      </a:accent4>
      <a:accent5>
        <a:srgbClr val="333399"/>
      </a:accent5>
      <a:accent6>
        <a:srgbClr val="FFFFFF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