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 name="Shape 23"/>
        <p:cNvGrpSpPr/>
        <p:nvPr/>
      </p:nvGrpSpPr>
      <p:grpSpPr>
        <a:xfrm>
          <a:off x="0" y="0"/>
          <a:ext cx="0" cy="0"/>
          <a:chOff x="0" y="0"/>
          <a:chExt cx="0" cy="0"/>
        </a:xfrm>
      </p:grpSpPr>
      <p:sp>
        <p:nvSpPr>
          <p:cNvPr id="24" name="Google Shape;24;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 name="Shape 30"/>
        <p:cNvGrpSpPr/>
        <p:nvPr/>
      </p:nvGrpSpPr>
      <p:grpSpPr>
        <a:xfrm>
          <a:off x="0" y="0"/>
          <a:ext cx="0" cy="0"/>
          <a:chOff x="0" y="0"/>
          <a:chExt cx="0" cy="0"/>
        </a:xfrm>
      </p:grpSpPr>
      <p:sp>
        <p:nvSpPr>
          <p:cNvPr id="31" name="Google Shape;31;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 name="Shape 36"/>
        <p:cNvGrpSpPr/>
        <p:nvPr/>
      </p:nvGrpSpPr>
      <p:grpSpPr>
        <a:xfrm>
          <a:off x="0" y="0"/>
          <a:ext cx="0" cy="0"/>
          <a:chOff x="0" y="0"/>
          <a:chExt cx="0" cy="0"/>
        </a:xfrm>
      </p:grpSpPr>
      <p:sp>
        <p:nvSpPr>
          <p:cNvPr id="37" name="Google Shape;37;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 name="Shape 43"/>
        <p:cNvGrpSpPr/>
        <p:nvPr/>
      </p:nvGrpSpPr>
      <p:grpSpPr>
        <a:xfrm>
          <a:off x="0" y="0"/>
          <a:ext cx="0" cy="0"/>
          <a:chOff x="0" y="0"/>
          <a:chExt cx="0" cy="0"/>
        </a:xfrm>
      </p:grpSpPr>
      <p:sp>
        <p:nvSpPr>
          <p:cNvPr id="44" name="Google Shape;44;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5.jpg"/><Relationship Id="rId2" Type="http://schemas.openxmlformats.org/officeDocument/2006/relationships/slideLayout" Target="../slideLayouts/slideLayout1.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jp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jp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jpg"/><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jpg"/><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 name="Shape 20"/>
        <p:cNvGrpSpPr/>
        <p:nvPr/>
      </p:nvGrpSpPr>
      <p:grpSpPr>
        <a:xfrm>
          <a:off x="0" y="0"/>
          <a:ext cx="0" cy="0"/>
          <a:chOff x="0" y="0"/>
          <a:chExt cx="0" cy="0"/>
        </a:xfrm>
      </p:grpSpPr>
      <p:sp>
        <p:nvSpPr>
          <p:cNvPr id="21" name="Google Shape;21;p3"/>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BAB 27:</a:t>
            </a:r>
            <a:endParaRPr b="0" i="0" sz="1800" u="none" cap="none" strike="noStrike"/>
          </a:p>
        </p:txBody>
      </p:sp>
      <p:sp>
        <p:nvSpPr>
          <p:cNvPr id="22" name="Google Shape;22;p3"/>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MENGHAYATI ADAB BERJIRAN</a:t>
            </a:r>
            <a:endParaRPr b="0" i="0" sz="1800" u="none" cap="none" strike="noStrike"/>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6" name="Shape 26"/>
        <p:cNvGrpSpPr/>
        <p:nvPr/>
      </p:nvGrpSpPr>
      <p:grpSpPr>
        <a:xfrm>
          <a:off x="0" y="0"/>
          <a:ext cx="0" cy="0"/>
          <a:chOff x="0" y="0"/>
          <a:chExt cx="0" cy="0"/>
        </a:xfrm>
      </p:grpSpPr>
      <p:sp>
        <p:nvSpPr>
          <p:cNvPr id="27" name="Google Shape;27;p4"/>
          <p:cNvSpPr txBox="1"/>
          <p:nvPr>
            <p:ph type="title"/>
          </p:nvPr>
        </p:nvSpPr>
        <p:spPr>
          <a:xfrm>
            <a:off x="457200" y="457200"/>
            <a:ext cx="8229600" cy="914400"/>
          </a:xfrm>
          <a:prstGeom prst="rect">
            <a:avLst/>
          </a:prstGeom>
          <a:solidFill>
            <a:srgbClr val="CC0099"/>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MAKSUD BERJIRAN DALAM ISLAM</a:t>
            </a:r>
            <a:endParaRPr b="0" i="0" sz="1800" u="none" cap="none" strike="noStrike"/>
          </a:p>
        </p:txBody>
      </p:sp>
      <p:sp>
        <p:nvSpPr>
          <p:cNvPr id="28" name="Google Shape;28;p4"/>
          <p:cNvSpPr txBox="1"/>
          <p:nvPr>
            <p:ph idx="1" type="body"/>
          </p:nvPr>
        </p:nvSpPr>
        <p:spPr>
          <a:xfrm>
            <a:off x="381000" y="1066800"/>
            <a:ext cx="82296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Jiran;</a:t>
            </a:r>
            <a:endParaRPr b="0" i="0" sz="1800" u="none" cap="none" strike="noStrike"/>
          </a:p>
          <a:p>
            <a:pPr indent="-342900" lvl="0" marL="342900" marR="0" rtl="0" algn="just">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Orang yang tinggal berdekatan rumah kita sama ada di kanan, di kiri, di depan, atau di belakang, di tingkat atas atau di tingkat bawah hingga 40 buah rumah dari setiap penjuru</a:t>
            </a:r>
            <a:endParaRPr b="0" i="0" sz="1800" u="none" cap="none" strike="noStrike"/>
          </a:p>
        </p:txBody>
      </p:sp>
      <p:pic>
        <p:nvPicPr>
          <p:cNvPr id="29" name="Google Shape;29;p4"/>
          <p:cNvPicPr preferRelativeResize="0"/>
          <p:nvPr/>
        </p:nvPicPr>
        <p:blipFill>
          <a:blip r:embed="rId4">
            <a:alphaModFix/>
          </a:blip>
          <a:stretch>
            <a:fillRect/>
          </a:stretch>
        </p:blipFill>
        <p:spPr>
          <a:xfrm>
            <a:off x="0" y="4495800"/>
            <a:ext cx="5486400" cy="2362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3" name="Shape 33"/>
        <p:cNvGrpSpPr/>
        <p:nvPr/>
      </p:nvGrpSpPr>
      <p:grpSpPr>
        <a:xfrm>
          <a:off x="0" y="0"/>
          <a:ext cx="0" cy="0"/>
          <a:chOff x="0" y="0"/>
          <a:chExt cx="0" cy="0"/>
        </a:xfrm>
      </p:grpSpPr>
      <p:sp>
        <p:nvSpPr>
          <p:cNvPr id="34" name="Google Shape;34;p5"/>
          <p:cNvSpPr txBox="1"/>
          <p:nvPr>
            <p:ph idx="1" type="body"/>
          </p:nvPr>
        </p:nvSpPr>
        <p:spPr>
          <a:xfrm>
            <a:off x="457200" y="533400"/>
            <a:ext cx="5334000" cy="55927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Islam menyuruh kita memuliakan dan menghormati jiran tetangga</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Hidup aman damai jika wujud persefahaman dan kerjasama antara jiran tetangga</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Jiran adalah orang terdekat yang boleh kita minta bantuan dan memberi bantuan serta pertolongan jika menghadapi kesusahan</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Ciri jiran yang baik: bertanggungjawab dan sentiasa prihatin dengan jiran lain</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Kita wajib menolong jiran yang dalam kesusahan walaupun mereka bukan beragama islam</a:t>
            </a:r>
            <a:endParaRPr b="0" i="0" sz="1800" u="none" cap="none" strike="noStrike"/>
          </a:p>
        </p:txBody>
      </p:sp>
      <p:pic>
        <p:nvPicPr>
          <p:cNvPr id="35" name="Google Shape;35;p5"/>
          <p:cNvPicPr preferRelativeResize="0"/>
          <p:nvPr/>
        </p:nvPicPr>
        <p:blipFill>
          <a:blip r:embed="rId4">
            <a:alphaModFix/>
          </a:blip>
          <a:stretch>
            <a:fillRect/>
          </a:stretch>
        </p:blipFill>
        <p:spPr>
          <a:xfrm>
            <a:off x="6096000" y="609600"/>
            <a:ext cx="2692400" cy="26924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9" name="Shape 39"/>
        <p:cNvGrpSpPr/>
        <p:nvPr/>
      </p:nvGrpSpPr>
      <p:grpSpPr>
        <a:xfrm>
          <a:off x="0" y="0"/>
          <a:ext cx="0" cy="0"/>
          <a:chOff x="0" y="0"/>
          <a:chExt cx="0" cy="0"/>
        </a:xfrm>
      </p:grpSpPr>
      <p:sp>
        <p:nvSpPr>
          <p:cNvPr id="40" name="Google Shape;40;p6"/>
          <p:cNvSpPr txBox="1"/>
          <p:nvPr>
            <p:ph type="title"/>
          </p:nvPr>
        </p:nvSpPr>
        <p:spPr>
          <a:xfrm>
            <a:off x="457200" y="228600"/>
            <a:ext cx="8229600" cy="1020762"/>
          </a:xfrm>
          <a:prstGeom prst="rect">
            <a:avLst/>
          </a:prstGeom>
          <a:solidFill>
            <a:srgbClr val="CC0099"/>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HAK DAN KEWAJIPAN SEORANG MUSLIM TERHADAP JIRAN</a:t>
            </a:r>
            <a:endParaRPr b="0" i="0" sz="1800" u="none" cap="none" strike="noStrike"/>
          </a:p>
        </p:txBody>
      </p:sp>
      <p:sp>
        <p:nvSpPr>
          <p:cNvPr id="41" name="Google Shape;41;p6"/>
          <p:cNvSpPr txBox="1"/>
          <p:nvPr>
            <p:ph idx="1" type="body"/>
          </p:nvPr>
        </p:nvSpPr>
        <p:spPr>
          <a:xfrm>
            <a:off x="381000" y="1447800"/>
            <a:ext cx="5715000" cy="51054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JENIS HAK</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1.Jiran muslim yang mempunyai hubungan persaudaraan</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Hak sebagai seorang muslim</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Hak sebagai kerabat</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Hak sebagai jiran</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2.Jiran muslim yang tidak mempunyai hubungan persaudaraan</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Hak sebagai seorang muslim</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Hak sebagai seorang jiran</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3.Jiran bukan muslim</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Hak sebagai seorang jiran</a:t>
            </a:r>
            <a:endParaRPr b="0" i="0" sz="1800" u="none" cap="none" strike="noStrike"/>
          </a:p>
        </p:txBody>
      </p:sp>
      <p:pic>
        <p:nvPicPr>
          <p:cNvPr id="42" name="Google Shape;42;p6"/>
          <p:cNvPicPr preferRelativeResize="0"/>
          <p:nvPr/>
        </p:nvPicPr>
        <p:blipFill>
          <a:blip r:embed="rId4">
            <a:alphaModFix/>
          </a:blip>
          <a:stretch>
            <a:fillRect/>
          </a:stretch>
        </p:blipFill>
        <p:spPr>
          <a:xfrm>
            <a:off x="6037262" y="2209800"/>
            <a:ext cx="3106737" cy="4648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6" name="Shape 46"/>
        <p:cNvGrpSpPr/>
        <p:nvPr/>
      </p:nvGrpSpPr>
      <p:grpSpPr>
        <a:xfrm>
          <a:off x="0" y="0"/>
          <a:ext cx="0" cy="0"/>
          <a:chOff x="0" y="0"/>
          <a:chExt cx="0" cy="0"/>
        </a:xfrm>
      </p:grpSpPr>
      <p:sp>
        <p:nvSpPr>
          <p:cNvPr id="47" name="Google Shape;47;p7"/>
          <p:cNvSpPr txBox="1"/>
          <p:nvPr>
            <p:ph type="title"/>
          </p:nvPr>
        </p:nvSpPr>
        <p:spPr>
          <a:xfrm>
            <a:off x="457200" y="685800"/>
            <a:ext cx="8229600" cy="1143000"/>
          </a:xfrm>
          <a:prstGeom prst="rect">
            <a:avLst/>
          </a:prstGeom>
          <a:solidFill>
            <a:srgbClr val="CC0099"/>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CARA MENYEMARAK HUBUNGAN BERJIRAN</a:t>
            </a:r>
            <a:endParaRPr b="0" i="0" sz="1800" u="none" cap="none" strike="noStrike"/>
          </a:p>
        </p:txBody>
      </p:sp>
      <p:sp>
        <p:nvSpPr>
          <p:cNvPr id="48" name="Google Shape;48;p7"/>
          <p:cNvSpPr txBox="1"/>
          <p:nvPr>
            <p:ph idx="1" type="body"/>
          </p:nvPr>
        </p:nvSpPr>
        <p:spPr>
          <a:xfrm>
            <a:off x="457200" y="1600200"/>
            <a:ext cx="5257800" cy="4953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1.Ziarah menziarahi</a:t>
            </a:r>
            <a:endParaRPr b="0" i="0" sz="1800" u="none" cap="none" strike="noStrike"/>
          </a:p>
          <a:p>
            <a:pPr indent="-342900" lvl="0" marL="342900" marR="0" rtl="0" algn="l">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2.Bergotong royong</a:t>
            </a:r>
            <a:endParaRPr b="0" i="0" sz="1800" u="none" cap="none" strike="noStrike"/>
          </a:p>
          <a:p>
            <a:pPr indent="-342900" lvl="0" marL="342900" marR="0" rtl="0" algn="l">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3.Menjaga keselamatan rumah jiran</a:t>
            </a:r>
            <a:endParaRPr b="0" i="0" sz="1800" u="none" cap="none" strike="noStrike"/>
          </a:p>
          <a:p>
            <a:pPr indent="-342900" lvl="0" marL="342900" marR="0" rtl="0" algn="l">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4.Jauhi perasaan hasad dengki</a:t>
            </a:r>
            <a:endParaRPr b="0" i="0" sz="1800" u="none" cap="none" strike="noStrike"/>
          </a:p>
          <a:p>
            <a:pPr indent="-342900" lvl="0" marL="342900" marR="0" rtl="0" algn="l">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5.Pelihara rahsia jiran walaupun lain agama</a:t>
            </a:r>
            <a:endParaRPr b="0" i="0" sz="1800" u="none" cap="none" strike="noStrike"/>
          </a:p>
        </p:txBody>
      </p:sp>
      <p:pic>
        <p:nvPicPr>
          <p:cNvPr id="49" name="Google Shape;49;p7"/>
          <p:cNvPicPr preferRelativeResize="0"/>
          <p:nvPr/>
        </p:nvPicPr>
        <p:blipFill>
          <a:blip r:embed="rId4">
            <a:alphaModFix/>
          </a:blip>
          <a:stretch>
            <a:fillRect/>
          </a:stretch>
        </p:blipFill>
        <p:spPr>
          <a:xfrm>
            <a:off x="5257800" y="2209800"/>
            <a:ext cx="3567112" cy="3886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8"/>
          <p:cNvSpPr txBox="1"/>
          <p:nvPr>
            <p:ph type="title"/>
          </p:nvPr>
        </p:nvSpPr>
        <p:spPr>
          <a:xfrm>
            <a:off x="457200" y="609600"/>
            <a:ext cx="8229600" cy="914400"/>
          </a:xfrm>
          <a:prstGeom prst="rect">
            <a:avLst/>
          </a:prstGeom>
          <a:solidFill>
            <a:srgbClr val="CC0099"/>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HIKMAH ADAB BERJIRAN</a:t>
            </a:r>
            <a:endParaRPr b="0" i="0" sz="1800" u="none" cap="none" strike="noStrike"/>
          </a:p>
        </p:txBody>
      </p:sp>
      <p:sp>
        <p:nvSpPr>
          <p:cNvPr id="55" name="Google Shape;55;p8"/>
          <p:cNvSpPr txBox="1"/>
          <p:nvPr>
            <p:ph idx="1" type="body"/>
          </p:nvPr>
        </p:nvSpPr>
        <p:spPr>
          <a:xfrm>
            <a:off x="0" y="1143000"/>
            <a:ext cx="5257800" cy="5029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Kehidupan dipenuhi kedamaian dan keharmonian</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Kehidupan bermasyarakat diberkati ALLAH </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Bersatu ke arah kemajuan dan kehidupan lebih berkuliti</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Sentiasa selesa dan mendapat pembelaan</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Lebih mudah basmi kemungkaran</a:t>
            </a:r>
            <a:endParaRPr b="0" i="0" sz="1800" u="none" cap="none" strike="noStrike"/>
          </a:p>
        </p:txBody>
      </p:sp>
      <p:pic>
        <p:nvPicPr>
          <p:cNvPr id="56" name="Google Shape;56;p8"/>
          <p:cNvPicPr preferRelativeResize="0"/>
          <p:nvPr/>
        </p:nvPicPr>
        <p:blipFill>
          <a:blip r:embed="rId4">
            <a:alphaModFix/>
          </a:blip>
          <a:stretch>
            <a:fillRect/>
          </a:stretch>
        </p:blipFill>
        <p:spPr>
          <a:xfrm>
            <a:off x="5562600" y="2057400"/>
            <a:ext cx="3319462" cy="3810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0" name="Shape 60"/>
        <p:cNvGrpSpPr/>
        <p:nvPr/>
      </p:nvGrpSpPr>
      <p:grpSpPr>
        <a:xfrm>
          <a:off x="0" y="0"/>
          <a:ext cx="0" cy="0"/>
          <a:chOff x="0" y="0"/>
          <a:chExt cx="0" cy="0"/>
        </a:xfrm>
      </p:grpSpPr>
      <p:sp>
        <p:nvSpPr>
          <p:cNvPr id="61" name="Google Shape;61;p9"/>
          <p:cNvSpPr txBox="1"/>
          <p:nvPr>
            <p:ph type="title"/>
          </p:nvPr>
        </p:nvSpPr>
        <p:spPr>
          <a:xfrm>
            <a:off x="457200" y="609600"/>
            <a:ext cx="8229600" cy="1143000"/>
          </a:xfrm>
          <a:prstGeom prst="rect">
            <a:avLst/>
          </a:prstGeom>
          <a:solidFill>
            <a:srgbClr val="CC0099"/>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IMPLIKASI TIDAK BERADAB</a:t>
            </a:r>
            <a:br>
              <a:rPr b="1" i="0" lang="en-US" sz="3200" u="none" cap="none" strike="noStrike">
                <a:solidFill>
                  <a:srgbClr val="FFFF00"/>
                </a:solidFill>
                <a:latin typeface="Arial"/>
                <a:ea typeface="Arial"/>
                <a:cs typeface="Arial"/>
                <a:sym typeface="Arial"/>
              </a:rPr>
            </a:br>
            <a:r>
              <a:rPr b="1" i="0" lang="en-US" sz="3200" u="none" cap="none" strike="noStrike">
                <a:solidFill>
                  <a:srgbClr val="FFFF00"/>
                </a:solidFill>
                <a:latin typeface="Arial"/>
                <a:ea typeface="Arial"/>
                <a:cs typeface="Arial"/>
                <a:sym typeface="Arial"/>
              </a:rPr>
              <a:t>KEPADA JIRAN</a:t>
            </a:r>
            <a:endParaRPr b="0" i="0" sz="1800" u="none" cap="none" strike="noStrike"/>
          </a:p>
        </p:txBody>
      </p:sp>
      <p:sp>
        <p:nvSpPr>
          <p:cNvPr id="62" name="Google Shape;62;p9"/>
          <p:cNvSpPr txBox="1"/>
          <p:nvPr>
            <p:ph idx="1" type="body"/>
          </p:nvPr>
        </p:nvSpPr>
        <p:spPr>
          <a:xfrm>
            <a:off x="3505200" y="1600200"/>
            <a:ext cx="5562600" cy="4953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1.Hidup tidak tenang</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2.Menjejaskan keharmonian hidup bermasyarakat</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3.Terpinggir daripada masyarakat</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4.Sukar mendapat pertolongan dalam kesusahan</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5.Negara mundur dan kucar kacir</a:t>
            </a:r>
            <a:endParaRPr b="0" i="0" sz="1800" u="none" cap="none" strike="noStrike"/>
          </a:p>
        </p:txBody>
      </p:sp>
      <p:pic>
        <p:nvPicPr>
          <p:cNvPr id="63" name="Google Shape;63;p9"/>
          <p:cNvPicPr preferRelativeResize="0"/>
          <p:nvPr/>
        </p:nvPicPr>
        <p:blipFill>
          <a:blip r:embed="rId4">
            <a:alphaModFix/>
          </a:blip>
          <a:stretch>
            <a:fillRect/>
          </a:stretch>
        </p:blipFill>
        <p:spPr>
          <a:xfrm>
            <a:off x="0" y="1371600"/>
            <a:ext cx="3940175" cy="5232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