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2" r:id="rId3"/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6858000" cy="9144000"/>
  <p:embeddedFontLst>
    <p:embeddedFont>
      <p:font typeface="Nunito"/>
      <p:regular r:id="rId14"/>
      <p:bold r:id="rId15"/>
      <p:italic r:id="rId16"/>
      <p:boldItalic r:id="rId17"/>
    </p:embeddedFont>
    <p:embeddedFont>
      <p:font typeface="Tahoma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font" Target="fonts/Nunito-bold.fntdata"/><Relationship Id="rId14" Type="http://schemas.openxmlformats.org/officeDocument/2006/relationships/font" Target="fonts/Nunito-regular.fntdata"/><Relationship Id="rId17" Type="http://schemas.openxmlformats.org/officeDocument/2006/relationships/font" Target="fonts/Nunito-boldItalic.fntdata"/><Relationship Id="rId16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Tahoma-bold.fntdata"/><Relationship Id="rId6" Type="http://schemas.openxmlformats.org/officeDocument/2006/relationships/slide" Target="slides/slide1.xml"/><Relationship Id="rId18" Type="http://schemas.openxmlformats.org/officeDocument/2006/relationships/font" Target="fonts/Tahom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7" name="Google Shape;6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2" name="Google Shape;7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9" name="Google Shape;7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5" name="Google Shape;8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1" name="Google Shape;9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7" name="Google Shape;9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9" name="Google Shape;10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685800" y="51816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rgbClr val="FFFF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228600" y="1371600"/>
            <a:ext cx="4724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6"/>
          <p:cNvSpPr txBox="1"/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1" name="Google Shape;61;p6"/>
          <p:cNvSpPr txBox="1"/>
          <p:nvPr>
            <p:ph idx="1" type="body"/>
          </p:nvPr>
        </p:nvSpPr>
        <p:spPr>
          <a:xfrm>
            <a:off x="457200" y="1981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2" name="Google Shape;62;p6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6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oogle Shape;35;p5"/>
          <p:cNvGrpSpPr/>
          <p:nvPr/>
        </p:nvGrpSpPr>
        <p:grpSpPr>
          <a:xfrm>
            <a:off x="0" y="0"/>
            <a:ext cx="9144000" cy="6934200"/>
            <a:chOff x="0" y="0"/>
            <a:chExt cx="9144000" cy="6934200"/>
          </a:xfrm>
        </p:grpSpPr>
        <p:sp>
          <p:nvSpPr>
            <p:cNvPr id="36" name="Google Shape;36;p5"/>
            <p:cNvSpPr/>
            <p:nvPr/>
          </p:nvSpPr>
          <p:spPr>
            <a:xfrm>
              <a:off x="0" y="3505200"/>
              <a:ext cx="3992562" cy="3127375"/>
            </a:xfrm>
            <a:custGeom>
              <a:rect b="b" l="l" r="r" t="t"/>
              <a:pathLst>
                <a:path extrusionOk="0" h="1970" w="2515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5"/>
            <p:cNvSpPr/>
            <p:nvPr/>
          </p:nvSpPr>
          <p:spPr>
            <a:xfrm>
              <a:off x="0" y="3962400"/>
              <a:ext cx="3352800" cy="2546350"/>
            </a:xfrm>
            <a:custGeom>
              <a:rect b="b" l="l" r="r" t="t"/>
              <a:pathLst>
                <a:path extrusionOk="0" h="1696" w="2123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5"/>
            <p:cNvSpPr/>
            <p:nvPr/>
          </p:nvSpPr>
          <p:spPr>
            <a:xfrm>
              <a:off x="3321050" y="5132387"/>
              <a:ext cx="5822950" cy="1497012"/>
            </a:xfrm>
            <a:custGeom>
              <a:rect b="b" l="l" r="r" t="t"/>
              <a:pathLst>
                <a:path extrusionOk="0" h="943" w="3668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5"/>
            <p:cNvSpPr/>
            <p:nvPr/>
          </p:nvSpPr>
          <p:spPr>
            <a:xfrm>
              <a:off x="0" y="831850"/>
              <a:ext cx="1544637" cy="1897062"/>
            </a:xfrm>
            <a:custGeom>
              <a:rect b="b" l="l" r="r" t="t"/>
              <a:pathLst>
                <a:path extrusionOk="0" h="1192" w="969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5"/>
            <p:cNvSpPr/>
            <p:nvPr/>
          </p:nvSpPr>
          <p:spPr>
            <a:xfrm>
              <a:off x="5060950" y="1587"/>
              <a:ext cx="4079875" cy="3597275"/>
            </a:xfrm>
            <a:custGeom>
              <a:rect b="b" l="l" r="r" t="t"/>
              <a:pathLst>
                <a:path extrusionOk="0" h="2266" w="2570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5"/>
            <p:cNvSpPr/>
            <p:nvPr/>
          </p:nvSpPr>
          <p:spPr>
            <a:xfrm>
              <a:off x="5595937" y="1587"/>
              <a:ext cx="3468687" cy="2393950"/>
            </a:xfrm>
            <a:custGeom>
              <a:rect b="b" l="l" r="r" t="t"/>
              <a:pathLst>
                <a:path extrusionOk="0" h="1505" w="2176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5"/>
            <p:cNvSpPr/>
            <p:nvPr/>
          </p:nvSpPr>
          <p:spPr>
            <a:xfrm>
              <a:off x="0" y="1030287"/>
              <a:ext cx="1295400" cy="1279525"/>
            </a:xfrm>
            <a:custGeom>
              <a:rect b="b" l="l" r="r" t="t"/>
              <a:pathLst>
                <a:path extrusionOk="0" h="804" w="813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0" y="2452687"/>
              <a:ext cx="1209675" cy="169862"/>
            </a:xfrm>
            <a:custGeom>
              <a:rect b="b" l="l" r="r" t="t"/>
              <a:pathLst>
                <a:path extrusionOk="0" h="107" w="759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3673475" y="5446712"/>
              <a:ext cx="5051425" cy="1182687"/>
            </a:xfrm>
            <a:custGeom>
              <a:rect b="b" l="l" r="r" t="t"/>
              <a:pathLst>
                <a:path extrusionOk="0" h="743" w="3169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304800" y="20161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323850" y="20796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0" y="640080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5"/>
            <p:cNvSpPr/>
            <p:nvPr/>
          </p:nvSpPr>
          <p:spPr>
            <a:xfrm>
              <a:off x="0" y="6400800"/>
              <a:ext cx="9144000" cy="5334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0" y="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808037" y="363537"/>
              <a:ext cx="5060950" cy="3213100"/>
            </a:xfrm>
            <a:custGeom>
              <a:rect b="b" l="l" r="r" t="t"/>
              <a:pathLst>
                <a:path extrusionOk="0" h="2024" w="3188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2133600" y="465137"/>
              <a:ext cx="3403600" cy="2836862"/>
            </a:xfrm>
            <a:custGeom>
              <a:rect b="b" l="l" r="r" t="t"/>
              <a:pathLst>
                <a:path extrusionOk="0" h="1787" w="2144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4654550" y="2743200"/>
              <a:ext cx="4489450" cy="3756025"/>
            </a:xfrm>
            <a:custGeom>
              <a:rect b="b" l="l" r="r" t="t"/>
              <a:pathLst>
                <a:path extrusionOk="0" h="2366" w="2828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5016500" y="2952750"/>
              <a:ext cx="3432175" cy="3070225"/>
            </a:xfrm>
            <a:custGeom>
              <a:rect b="b" l="l" r="r" t="t"/>
              <a:pathLst>
                <a:path extrusionOk="0" h="1930" w="2153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" name="Google Shape;54;p5"/>
          <p:cNvSpPr txBox="1"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5" name="Google Shape;55;p5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6" name="Google Shape;56;p5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" name="Google Shape;58;p5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7"/>
          <p:cNvSpPr txBox="1"/>
          <p:nvPr>
            <p:ph type="ctrTitle"/>
          </p:nvPr>
        </p:nvSpPr>
        <p:spPr>
          <a:xfrm>
            <a:off x="685800" y="51816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MENZIARAHI JENAZAH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Menziarahi Jenazah</a:t>
            </a:r>
            <a:endParaRPr b="0" i="0" sz="1800" u="none" cap="none" strike="noStrike"/>
          </a:p>
        </p:txBody>
      </p:sp>
      <p:sp>
        <p:nvSpPr>
          <p:cNvPr id="75" name="Google Shape;75;p8"/>
          <p:cNvSpPr txBox="1"/>
          <p:nvPr>
            <p:ph idx="1" type="body"/>
          </p:nvPr>
        </p:nvSpPr>
        <p:spPr>
          <a:xfrm>
            <a:off x="228600" y="1371600"/>
            <a:ext cx="4724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Berdoa supaya jenazah mendapat keampunan Allah.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Menunaikan solat jenazah.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9FF3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Memberi pertolongan kepada keluarga jenazah dalam urusan pengkebumian</a:t>
            </a:r>
            <a:endParaRPr b="0" i="0" sz="1800" u="none" cap="none" strike="noStrike"/>
          </a:p>
        </p:txBody>
      </p:sp>
      <p:pic>
        <p:nvPicPr>
          <p:cNvPr id="76" name="Google Shape;76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5400" y="2209800"/>
            <a:ext cx="4038600" cy="321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 txBox="1"/>
          <p:nvPr>
            <p:ph idx="1" type="body"/>
          </p:nvPr>
        </p:nvSpPr>
        <p:spPr>
          <a:xfrm>
            <a:off x="533400" y="228600"/>
            <a:ext cx="8229600" cy="4525962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Mengucapkan kata-kata yang boleh meringankan perasaan dukacita keluarga jenazah.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Melahirkan perasaan  dukacita kapada waris di atas kembalinya ke rahmatullah.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Mengingatkan keluarga jenazah dengan kesabaran di atas ujian Allah.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Mengucapkan takziah kepada keluarga jenazah tidak melebihi tiga hari.</a:t>
            </a:r>
            <a:endParaRPr b="0" i="0" sz="1800" u="none" cap="none" strike="noStrike"/>
          </a:p>
        </p:txBody>
      </p:sp>
      <p:pic>
        <p:nvPicPr>
          <p:cNvPr id="82" name="Google Shape;82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6400" y="4562475"/>
            <a:ext cx="5943600" cy="221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2400" y="609600"/>
            <a:ext cx="4800600" cy="579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1771650"/>
            <a:ext cx="4114800" cy="356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"/>
          <p:cNvSpPr txBox="1"/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Nunito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Nunito"/>
                <a:ea typeface="Nunito"/>
                <a:cs typeface="Nunito"/>
                <a:sym typeface="Nunito"/>
              </a:rPr>
              <a:t>PERKARA YANG DILARANG KETIKA MENZIARAHI JENAZAH</a:t>
            </a:r>
            <a:endParaRPr b="0" i="0" sz="1800" u="none" cap="none" strike="noStrike"/>
          </a:p>
        </p:txBody>
      </p:sp>
      <p:sp>
        <p:nvSpPr>
          <p:cNvPr id="94" name="Google Shape;94;p11"/>
          <p:cNvSpPr txBox="1"/>
          <p:nvPr>
            <p:ph idx="1" type="body"/>
          </p:nvPr>
        </p:nvSpPr>
        <p:spPr>
          <a:xfrm>
            <a:off x="457200" y="1981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ahoma"/>
              <a:buChar char="■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Membuat perkara yang menyinggung perasaan keluarga jenazah seperti mengungkit jenazah atau bergurau senda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ahoma"/>
              <a:buChar char="■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Merasa kesal terhadap kematian seperti meratapi atau meraung.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ahoma"/>
              <a:buChar char="■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Tidak redha dengan takdir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ahoma"/>
              <a:buChar char="■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Membebankan keluarga jenazah dengan permintaan yang mereka tidak mampu.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HIKMAH MENZIARAHI JENAZAH</a:t>
            </a:r>
            <a:endParaRPr b="0" i="0" sz="1800" u="none" cap="none" strike="noStrike"/>
          </a:p>
        </p:txBody>
      </p:sp>
      <p:sp>
        <p:nvSpPr>
          <p:cNvPr id="100" name="Google Shape;100;p12"/>
          <p:cNvSpPr txBox="1"/>
          <p:nvPr>
            <p:ph idx="1" type="body"/>
          </p:nvPr>
        </p:nvSpPr>
        <p:spPr>
          <a:xfrm>
            <a:off x="457200" y="2590800"/>
            <a:ext cx="8229600" cy="3992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memberi keinsafan bahawa kematian adalah sebahagian daripada qadak Allah yang perlu diterima oleh semua makhluknya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dapat menunaikan hak sebagai seorang muslim ke atas muslim yang lain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Mengurangkan tekanan emosi keluarga jenazah yang kehilangan ahlinya.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dapat mengeratkan silraturrahim dengan keluarga jenazah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7800" y="609600"/>
            <a:ext cx="6248400" cy="511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0600" y="304800"/>
            <a:ext cx="7315200" cy="6154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990600"/>
            <a:ext cx="8686800" cy="478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aple">
  <a:themeElements>
    <a:clrScheme name="Maple 1">
      <a:dk1>
        <a:srgbClr val="FFFFFF"/>
      </a:dk1>
      <a:lt1>
        <a:srgbClr val="993300"/>
      </a:lt1>
      <a:dk2>
        <a:srgbClr val="FEEC94"/>
      </a:dk2>
      <a:lt2>
        <a:srgbClr val="BB5F03"/>
      </a:lt2>
      <a:accent1>
        <a:srgbClr val="FF9900"/>
      </a:accent1>
      <a:accent2>
        <a:srgbClr val="B76A03"/>
      </a:accent2>
      <a:accent3>
        <a:srgbClr val="993300"/>
      </a:accent3>
      <a:accent4>
        <a:srgbClr val="FF9900"/>
      </a:accent4>
      <a:accent5>
        <a:srgbClr val="B76A03"/>
      </a:accent5>
      <a:accent6>
        <a:srgbClr val="993300"/>
      </a:accent6>
      <a:hlink>
        <a:srgbClr val="FFFFCC"/>
      </a:hlink>
      <a:folHlink>
        <a:srgbClr val="CC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