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embeddedFontLst>
    <p:embeddedFont>
      <p:font typeface="Arial Narrow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ArialNarrow-bold.fntdata"/><Relationship Id="rId12" Type="http://schemas.openxmlformats.org/officeDocument/2006/relationships/font" Target="fonts/ArialNarrow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ArialNarrow-boldItalic.fntdata"/><Relationship Id="rId14" Type="http://schemas.openxmlformats.org/officeDocument/2006/relationships/font" Target="fonts/ArialNarrow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3505200" y="2514600"/>
            <a:ext cx="5029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FFFF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ctrTitle"/>
          </p:nvPr>
        </p:nvSpPr>
        <p:spPr>
          <a:xfrm>
            <a:off x="3505200" y="2514600"/>
            <a:ext cx="5029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ADAB </a:t>
            </a:r>
            <a:b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BERMUSAFIR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HUKUM BERMUSAFIR</a:t>
            </a:r>
            <a:endParaRPr b="0" i="0" sz="1800" u="none" cap="none" strike="noStrike"/>
          </a:p>
        </p:txBody>
      </p:sp>
      <p:grpSp>
        <p:nvGrpSpPr>
          <p:cNvPr id="34" name="Google Shape;34;p5"/>
          <p:cNvGrpSpPr/>
          <p:nvPr/>
        </p:nvGrpSpPr>
        <p:grpSpPr>
          <a:xfrm>
            <a:off x="457200" y="1600200"/>
            <a:ext cx="8229600" cy="4525962"/>
            <a:chOff x="0" y="0"/>
            <a:chExt cx="5622925" cy="2279650"/>
          </a:xfrm>
        </p:grpSpPr>
        <p:sp>
          <p:nvSpPr>
            <p:cNvPr id="35" name="Google Shape;35;p5"/>
            <p:cNvSpPr txBox="1"/>
            <p:nvPr/>
          </p:nvSpPr>
          <p:spPr>
            <a:xfrm>
              <a:off x="639762" y="1824037"/>
              <a:ext cx="4983162" cy="4556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Bermusafir ketempat-tempat yang haram dikunjungi seperti pusat-pusat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maksiat atau menyaksikan pesta-pesta maksiat</a:t>
              </a:r>
              <a:endParaRPr b="0" i="0" sz="1800" u="none" cap="none" strike="noStrike"/>
            </a:p>
          </p:txBody>
        </p:sp>
        <p:sp>
          <p:nvSpPr>
            <p:cNvPr id="36" name="Google Shape;36;p5"/>
            <p:cNvSpPr txBox="1"/>
            <p:nvPr/>
          </p:nvSpPr>
          <p:spPr>
            <a:xfrm>
              <a:off x="0" y="1824037"/>
              <a:ext cx="639762" cy="4556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Haram</a:t>
              </a:r>
              <a:endParaRPr b="0" i="0" sz="1800" u="none" cap="none" strike="noStrike"/>
            </a:p>
          </p:txBody>
        </p:sp>
        <p:sp>
          <p:nvSpPr>
            <p:cNvPr id="37" name="Google Shape;37;p5"/>
            <p:cNvSpPr txBox="1"/>
            <p:nvPr/>
          </p:nvSpPr>
          <p:spPr>
            <a:xfrm>
              <a:off x="639762" y="1368425"/>
              <a:ext cx="4983162" cy="4556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Terdapat ulama’ yang melarang bermusafir kerana tidak mempunyai 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tujuan dan matlamat</a:t>
              </a:r>
              <a:endParaRPr b="0" i="0" sz="1800" u="none" cap="none" strike="noStrike"/>
            </a:p>
          </p:txBody>
        </p:sp>
        <p:sp>
          <p:nvSpPr>
            <p:cNvPr id="38" name="Google Shape;38;p5"/>
            <p:cNvSpPr txBox="1"/>
            <p:nvPr/>
          </p:nvSpPr>
          <p:spPr>
            <a:xfrm>
              <a:off x="0" y="1368425"/>
              <a:ext cx="639762" cy="4556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Makruh</a:t>
              </a:r>
              <a:endParaRPr b="0" i="0" sz="1800" u="none" cap="none" strike="noStrike"/>
            </a:p>
          </p:txBody>
        </p:sp>
        <p:sp>
          <p:nvSpPr>
            <p:cNvPr id="39" name="Google Shape;39;p5"/>
            <p:cNvSpPr txBox="1"/>
            <p:nvPr/>
          </p:nvSpPr>
          <p:spPr>
            <a:xfrm>
              <a:off x="639762" y="1093787"/>
              <a:ext cx="4983162" cy="27463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Bermusafir kemana sahaja dengan tujuan yang diharuskan oleh syarak</a:t>
              </a:r>
              <a:endParaRPr b="0" i="0" sz="1800" u="none" cap="none" strike="noStrike"/>
            </a:p>
          </p:txBody>
        </p:sp>
        <p:sp>
          <p:nvSpPr>
            <p:cNvPr id="40" name="Google Shape;40;p5"/>
            <p:cNvSpPr txBox="1"/>
            <p:nvPr/>
          </p:nvSpPr>
          <p:spPr>
            <a:xfrm>
              <a:off x="0" y="1093787"/>
              <a:ext cx="639762" cy="27463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Harus</a:t>
              </a:r>
              <a:endParaRPr b="0" i="0" sz="1800" u="none" cap="none" strike="noStrike"/>
            </a:p>
          </p:txBody>
        </p:sp>
        <p:sp>
          <p:nvSpPr>
            <p:cNvPr id="41" name="Google Shape;41;p5"/>
            <p:cNvSpPr txBox="1"/>
            <p:nvPr/>
          </p:nvSpPr>
          <p:spPr>
            <a:xfrm>
              <a:off x="639762" y="455612"/>
              <a:ext cx="4983162" cy="6381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Bermusafir untuk menziarahi tiga buah masjid utama iaitu Masjidil Haram, 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Masjid Nabawi, dan Masjid Al-Aqsa serta bemusafir untuk melakukan perkara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perkara sunat seperti menziarahi saudara mara.</a:t>
              </a:r>
              <a:endParaRPr b="0" i="0" sz="1800" u="none" cap="none" strike="noStrike"/>
            </a:p>
          </p:txBody>
        </p:sp>
        <p:sp>
          <p:nvSpPr>
            <p:cNvPr id="42" name="Google Shape;42;p5"/>
            <p:cNvSpPr txBox="1"/>
            <p:nvPr/>
          </p:nvSpPr>
          <p:spPr>
            <a:xfrm>
              <a:off x="0" y="455612"/>
              <a:ext cx="639762" cy="6381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Sunat</a:t>
              </a:r>
              <a:endParaRPr b="0" i="0" sz="1800" u="none" cap="none" strike="noStrike"/>
            </a:p>
          </p:txBody>
        </p:sp>
        <p:sp>
          <p:nvSpPr>
            <p:cNvPr id="43" name="Google Shape;43;p5"/>
            <p:cNvSpPr txBox="1"/>
            <p:nvPr/>
          </p:nvSpPr>
          <p:spPr>
            <a:xfrm>
              <a:off x="639762" y="0"/>
              <a:ext cx="4983162" cy="4556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Wajib bagi seseorang muslim yang berkemampuan bermusafir untuk </a:t>
              </a:r>
              <a:endParaRPr b="0" i="0" sz="1800" u="none" cap="none" strike="noStrike"/>
            </a:p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menunaikan haji dan umrah yang wajib.</a:t>
              </a:r>
              <a:endParaRPr b="0" i="0" sz="1800" u="none" cap="none" strike="noStrike"/>
            </a:p>
          </p:txBody>
        </p:sp>
        <p:sp>
          <p:nvSpPr>
            <p:cNvPr id="44" name="Google Shape;44;p5"/>
            <p:cNvSpPr txBox="1"/>
            <p:nvPr/>
          </p:nvSpPr>
          <p:spPr>
            <a:xfrm>
              <a:off x="0" y="0"/>
              <a:ext cx="639762" cy="4556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-342900" lvl="0" marL="3429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 Narrow"/>
                <a:buNone/>
              </a:pPr>
              <a:r>
                <a:rPr b="1" i="0" lang="en-US" sz="1800" u="none" cap="none" strike="noStrike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Wajib</a:t>
              </a:r>
              <a:endParaRPr b="0" i="0" sz="1800" u="none" cap="none" strike="noStrike"/>
            </a:p>
          </p:txBody>
        </p:sp>
        <p:cxnSp>
          <p:nvCxnSpPr>
            <p:cNvPr id="45" name="Google Shape;45;p5"/>
            <p:cNvCxnSpPr/>
            <p:nvPr/>
          </p:nvCxnSpPr>
          <p:spPr>
            <a:xfrm>
              <a:off x="0" y="0"/>
              <a:ext cx="5622925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46" name="Google Shape;46;p5"/>
            <p:cNvCxnSpPr/>
            <p:nvPr/>
          </p:nvCxnSpPr>
          <p:spPr>
            <a:xfrm>
              <a:off x="0" y="2279650"/>
              <a:ext cx="5622925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47" name="Google Shape;47;p5"/>
            <p:cNvCxnSpPr/>
            <p:nvPr/>
          </p:nvCxnSpPr>
          <p:spPr>
            <a:xfrm>
              <a:off x="0" y="0"/>
              <a:ext cx="0" cy="227965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48" name="Google Shape;48;p5"/>
            <p:cNvCxnSpPr/>
            <p:nvPr/>
          </p:nvCxnSpPr>
          <p:spPr>
            <a:xfrm>
              <a:off x="5622925" y="0"/>
              <a:ext cx="0" cy="227965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49" name="Google Shape;49;p5"/>
            <p:cNvCxnSpPr/>
            <p:nvPr/>
          </p:nvCxnSpPr>
          <p:spPr>
            <a:xfrm>
              <a:off x="0" y="455612"/>
              <a:ext cx="5622925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50" name="Google Shape;50;p5"/>
            <p:cNvCxnSpPr/>
            <p:nvPr/>
          </p:nvCxnSpPr>
          <p:spPr>
            <a:xfrm>
              <a:off x="639762" y="0"/>
              <a:ext cx="0" cy="227965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51" name="Google Shape;51;p5"/>
            <p:cNvCxnSpPr/>
            <p:nvPr/>
          </p:nvCxnSpPr>
          <p:spPr>
            <a:xfrm>
              <a:off x="0" y="1093787"/>
              <a:ext cx="5622925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52" name="Google Shape;52;p5"/>
            <p:cNvCxnSpPr/>
            <p:nvPr/>
          </p:nvCxnSpPr>
          <p:spPr>
            <a:xfrm>
              <a:off x="0" y="1368425"/>
              <a:ext cx="5622925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53" name="Google Shape;53;p5"/>
            <p:cNvCxnSpPr/>
            <p:nvPr/>
          </p:nvCxnSpPr>
          <p:spPr>
            <a:xfrm>
              <a:off x="0" y="1824037"/>
              <a:ext cx="5622925" cy="0"/>
            </a:xfrm>
            <a:prstGeom prst="straightConnector1">
              <a:avLst/>
            </a:prstGeom>
            <a:noFill/>
            <a:ln cap="rnd" cmpd="sng" w="12700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 txBox="1"/>
          <p:nvPr>
            <p:ph idx="1" type="body"/>
          </p:nvPr>
        </p:nvSpPr>
        <p:spPr>
          <a:xfrm>
            <a:off x="457200" y="1905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Melantik seorang ketua apabila bermusafir dalam kumpulan yang terdiri daripada tiga orang atau lebih.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Memohon petunjuk daripada Allah dan meminta nasihat daripada orang yang berpengalaman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Menyediakan bekalan yang secukupnya seperti wang, pakaian, makanan dan sebagainya.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Orang yang bermusafir dilarang melakukan kerosakan kepada alam sekitar seperti membuang sampah dimerata tempat dan membuang air besar atau kecil ditempat-tempat yang tidak sesuai.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Menunaikan solat Musafir dan berdoa sebelum memulakan perjalanan khususnya semasa hendak menaiki kenderaan.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59" name="Google Shape;59;p6"/>
          <p:cNvSpPr txBox="1"/>
          <p:nvPr/>
        </p:nvSpPr>
        <p:spPr>
          <a:xfrm>
            <a:off x="609600" y="4270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ADAB BERMUSAFIR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5100" y="723900"/>
            <a:ext cx="6273800" cy="541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PERLU DIINGAT…</a:t>
            </a:r>
            <a:endParaRPr b="0" i="0" sz="1800" u="none" cap="none" strike="noStrike"/>
          </a:p>
        </p:txBody>
      </p:sp>
      <p:sp>
        <p:nvSpPr>
          <p:cNvPr id="70" name="Google Shape;70;p8"/>
          <p:cNvSpPr txBox="1"/>
          <p:nvPr>
            <p:ph idx="1" type="body"/>
          </p:nvPr>
        </p:nvSpPr>
        <p:spPr>
          <a:xfrm>
            <a:off x="2286000" y="2286000"/>
            <a:ext cx="64008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Allah memberikan rukhsah kepada orang yang bermusafir untuk mengerjakan solat secara jamak dan qasar. Tidak ada alasan bagi orang bermusafir untuk meninggalkan solat.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1371600"/>
            <a:ext cx="7270750" cy="409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oogle Shape;80;p10"/>
          <p:cNvGrpSpPr/>
          <p:nvPr/>
        </p:nvGrpSpPr>
        <p:grpSpPr>
          <a:xfrm>
            <a:off x="304800" y="1219200"/>
            <a:ext cx="8229600" cy="4495800"/>
            <a:chOff x="457200" y="1614487"/>
            <a:chExt cx="4572000" cy="1143000"/>
          </a:xfrm>
        </p:grpSpPr>
        <p:cxnSp>
          <p:nvCxnSpPr>
            <p:cNvPr id="81" name="Google Shape;81;p10"/>
            <p:cNvCxnSpPr/>
            <p:nvPr/>
          </p:nvCxnSpPr>
          <p:spPr>
            <a:xfrm flipH="1" rot="5400000">
              <a:off x="3429000" y="1385887"/>
              <a:ext cx="228600" cy="1600200"/>
            </a:xfrm>
            <a:prstGeom prst="straightConnector1">
              <a:avLst/>
            </a:prstGeom>
            <a:solidFill>
              <a:srgbClr val="FFFFFF"/>
            </a:solidFill>
            <a:ln cap="rnd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82" name="Google Shape;82;p10"/>
            <p:cNvCxnSpPr/>
            <p:nvPr/>
          </p:nvCxnSpPr>
          <p:spPr>
            <a:xfrm rot="-5400000">
              <a:off x="2629693" y="2185193"/>
              <a:ext cx="228600" cy="1587"/>
            </a:xfrm>
            <a:prstGeom prst="straightConnector1">
              <a:avLst/>
            </a:prstGeom>
            <a:solidFill>
              <a:srgbClr val="FFFFFF"/>
            </a:solidFill>
            <a:ln cap="rnd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83" name="Google Shape;83;p10"/>
            <p:cNvCxnSpPr/>
            <p:nvPr/>
          </p:nvCxnSpPr>
          <p:spPr>
            <a:xfrm rot="-5400000">
              <a:off x="1828800" y="1385887"/>
              <a:ext cx="228600" cy="1600200"/>
            </a:xfrm>
            <a:prstGeom prst="straightConnector1">
              <a:avLst/>
            </a:prstGeom>
            <a:solidFill>
              <a:srgbClr val="FFFFFF"/>
            </a:solidFill>
            <a:ln cap="rnd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sp>
          <p:nvSpPr>
            <p:cNvPr id="84" name="Google Shape;84;p10"/>
            <p:cNvSpPr/>
            <p:nvPr/>
          </p:nvSpPr>
          <p:spPr>
            <a:xfrm>
              <a:off x="2057400" y="1614487"/>
              <a:ext cx="1371600" cy="457200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Sebab-Sebab </a:t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Perlunya </a:t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1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Adab Bermusafir</a:t>
              </a:r>
              <a:endParaRPr b="0" i="0" sz="1800" u="none" cap="none" strike="noStrike"/>
            </a:p>
          </p:txBody>
        </p:sp>
        <p:sp>
          <p:nvSpPr>
            <p:cNvPr id="85" name="Google Shape;85;p10"/>
            <p:cNvSpPr/>
            <p:nvPr/>
          </p:nvSpPr>
          <p:spPr>
            <a:xfrm>
              <a:off x="457200" y="2300287"/>
              <a:ext cx="1371600" cy="457200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Supaya tidak berlaku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kerosakan alam.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Oleh itu keindahan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dan kebersihan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alam akan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terpelihara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</p:txBody>
        </p:sp>
        <p:sp>
          <p:nvSpPr>
            <p:cNvPr id="86" name="Google Shape;86;p10"/>
            <p:cNvSpPr/>
            <p:nvPr/>
          </p:nvSpPr>
          <p:spPr>
            <a:xfrm>
              <a:off x="2057400" y="2300287"/>
              <a:ext cx="1371600" cy="457200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Supaya perjalanan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tersebut mendapat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rahmat dan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keberkatan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daripada Allah</a:t>
              </a:r>
              <a:r>
                <a:rPr b="0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</p:txBody>
        </p:sp>
        <p:sp>
          <p:nvSpPr>
            <p:cNvPr id="87" name="Google Shape;87;p10"/>
            <p:cNvSpPr/>
            <p:nvPr/>
          </p:nvSpPr>
          <p:spPr>
            <a:xfrm>
              <a:off x="3657600" y="2300287"/>
              <a:ext cx="1371600" cy="457200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Sekiranya berlaku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pertelingkahan,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ketua yang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dilantik akan </a:t>
              </a:r>
              <a:endParaRPr b="0" i="0" sz="1800" u="none" cap="none" strike="noStrike"/>
            </a:p>
            <a:p>
              <a:pPr indent="0" lvl="1" marL="45720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1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menyelesaikannya</a:t>
              </a:r>
              <a:r>
                <a:rPr b="1" i="0" lang="en-US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.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