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embeddedFontLst>
    <p:embeddedFont>
      <p:font typeface="Arial Narrow"/>
      <p:regular r:id="rId14"/>
      <p:bold r:id="rId15"/>
      <p:italic r:id="rId16"/>
      <p:boldItalic r:id="rId17"/>
    </p:embeddedFont>
    <p:embeddedFont>
      <p:font typeface="Arial Black"/>
      <p:regular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ArialNarrow-bold.fntdata"/><Relationship Id="rId14" Type="http://schemas.openxmlformats.org/officeDocument/2006/relationships/font" Target="fonts/ArialNarrow-regular.fntdata"/><Relationship Id="rId17" Type="http://schemas.openxmlformats.org/officeDocument/2006/relationships/font" Target="fonts/ArialNarrow-boldItalic.fntdata"/><Relationship Id="rId16" Type="http://schemas.openxmlformats.org/officeDocument/2006/relationships/font" Target="fonts/ArialNarrow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ArialBlack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6" name="Google Shape;3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3" name="Google Shape;4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0" name="Google Shape;5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8" name="Google Shape;5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5" name="Google Shape;6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2" name="Google Shape;7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9" name="Google Shape;7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7" name="Google Shape;8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solidFill>
          <a:schemeClr val="lt1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2"/>
          <p:cNvGrpSpPr/>
          <p:nvPr/>
        </p:nvGrpSpPr>
        <p:grpSpPr>
          <a:xfrm>
            <a:off x="0" y="927100"/>
            <a:ext cx="8305800" cy="4495800"/>
            <a:chOff x="0" y="927100"/>
            <a:chExt cx="8305800" cy="4495800"/>
          </a:xfrm>
        </p:grpSpPr>
        <p:sp>
          <p:nvSpPr>
            <p:cNvPr id="20" name="Google Shape;20;p2"/>
            <p:cNvSpPr/>
            <p:nvPr/>
          </p:nvSpPr>
          <p:spPr>
            <a:xfrm>
              <a:off x="685800" y="2070100"/>
              <a:ext cx="7391400" cy="3352800"/>
            </a:xfrm>
            <a:prstGeom prst="roundRect">
              <a:avLst>
                <a:gd fmla="val 16667" name="adj"/>
              </a:avLst>
            </a:prstGeom>
            <a:noFill/>
            <a:ln cap="rnd" cmpd="sng" w="50800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 txBox="1"/>
            <p:nvPr/>
          </p:nvSpPr>
          <p:spPr>
            <a:xfrm>
              <a:off x="228600" y="927100"/>
              <a:ext cx="7162800" cy="990600"/>
            </a:xfrm>
            <a:prstGeom prst="rect">
              <a:avLst/>
            </a:prstGeom>
            <a:solidFill>
              <a:schemeClr val="lt1"/>
            </a:solidFill>
            <a:ln cap="rnd" cmpd="sng" w="57150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2" name="Google Shape;22;p2"/>
            <p:cNvCxnSpPr/>
            <p:nvPr/>
          </p:nvCxnSpPr>
          <p:spPr>
            <a:xfrm>
              <a:off x="0" y="3060700"/>
              <a:ext cx="8305800" cy="0"/>
            </a:xfrm>
            <a:prstGeom prst="straightConnector1">
              <a:avLst/>
            </a:prstGeom>
            <a:noFill/>
            <a:ln cap="rnd" cmpd="sng" w="508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23" name="Google Shape;23;p2"/>
          <p:cNvSpPr txBox="1"/>
          <p:nvPr>
            <p:ph type="ctrTitle"/>
          </p:nvPr>
        </p:nvSpPr>
        <p:spPr>
          <a:xfrm>
            <a:off x="228600" y="1427162"/>
            <a:ext cx="8077200" cy="1609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2"/>
          <p:cNvSpPr txBox="1"/>
          <p:nvPr>
            <p:ph idx="1" type="subTitle"/>
          </p:nvPr>
        </p:nvSpPr>
        <p:spPr>
          <a:xfrm>
            <a:off x="1066800" y="3441700"/>
            <a:ext cx="66294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2667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667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667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667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2"/>
          <p:cNvSpPr txBox="1"/>
          <p:nvPr>
            <p:ph idx="10" type="dt"/>
          </p:nvPr>
        </p:nvSpPr>
        <p:spPr>
          <a:xfrm>
            <a:off x="457200" y="6248400"/>
            <a:ext cx="2133600" cy="4714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2"/>
          <p:cNvSpPr txBox="1"/>
          <p:nvPr>
            <p:ph idx="11" type="ftr"/>
          </p:nvPr>
        </p:nvSpPr>
        <p:spPr>
          <a:xfrm>
            <a:off x="3124200" y="625316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2"/>
          <p:cNvSpPr txBox="1"/>
          <p:nvPr>
            <p:ph idx="12" type="sldNum"/>
          </p:nvPr>
        </p:nvSpPr>
        <p:spPr>
          <a:xfrm>
            <a:off x="6553200" y="6248400"/>
            <a:ext cx="2133600" cy="4714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1pPr>
            <a:lvl2pPr indent="0" lvl="1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2pPr>
            <a:lvl3pPr indent="0" lvl="2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3pPr>
            <a:lvl4pPr indent="0" lvl="3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4pPr>
            <a:lvl5pPr indent="0" lvl="4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5pPr>
            <a:lvl6pPr indent="0" lvl="5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6pPr>
            <a:lvl7pPr indent="0" lvl="6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7pPr>
            <a:lvl8pPr indent="0" lvl="7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8pPr>
            <a:lvl9pPr indent="0" lvl="8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"/>
          <p:cNvSpPr txBox="1"/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3"/>
          <p:cNvSpPr txBox="1"/>
          <p:nvPr>
            <p:ph idx="1" type="body"/>
          </p:nvPr>
        </p:nvSpPr>
        <p:spPr>
          <a:xfrm>
            <a:off x="381000" y="1600200"/>
            <a:ext cx="5867400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p3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" name="Google Shape;33;p3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1pPr>
            <a:lvl2pPr indent="0" lvl="1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2pPr>
            <a:lvl3pPr indent="0" lvl="2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3pPr>
            <a:lvl4pPr indent="0" lvl="3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4pPr>
            <a:lvl5pPr indent="0" lvl="4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5pPr>
            <a:lvl6pPr indent="0" lvl="5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6pPr>
            <a:lvl7pPr indent="0" lvl="6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7pPr>
            <a:lvl8pPr indent="0" lvl="7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8pPr>
            <a:lvl9pPr indent="0" lvl="8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"/>
          <p:cNvGrpSpPr/>
          <p:nvPr/>
        </p:nvGrpSpPr>
        <p:grpSpPr>
          <a:xfrm>
            <a:off x="0" y="533400"/>
            <a:ext cx="8686800" cy="5715000"/>
            <a:chOff x="0" y="533400"/>
            <a:chExt cx="8686800" cy="5715000"/>
          </a:xfrm>
        </p:grpSpPr>
        <p:sp>
          <p:nvSpPr>
            <p:cNvPr id="11" name="Google Shape;11;p1"/>
            <p:cNvSpPr/>
            <p:nvPr/>
          </p:nvSpPr>
          <p:spPr>
            <a:xfrm>
              <a:off x="381000" y="533400"/>
              <a:ext cx="8305800" cy="5715000"/>
            </a:xfrm>
            <a:prstGeom prst="roundRect">
              <a:avLst>
                <a:gd fmla="val 2965" name="adj"/>
              </a:avLst>
            </a:prstGeom>
            <a:noFill/>
            <a:ln cap="rnd" cmpd="sng" w="50800">
              <a:solidFill>
                <a:schemeClr val="lt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2" name="Google Shape;12;p1"/>
            <p:cNvCxnSpPr/>
            <p:nvPr/>
          </p:nvCxnSpPr>
          <p:spPr>
            <a:xfrm>
              <a:off x="0" y="1219200"/>
              <a:ext cx="8077200" cy="0"/>
            </a:xfrm>
            <a:prstGeom prst="straightConnector1">
              <a:avLst/>
            </a:prstGeom>
            <a:noFill/>
            <a:ln cap="rnd" cmpd="sng" w="381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13" name="Google Shape;13;p1"/>
          <p:cNvSpPr txBox="1"/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" type="body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1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1pPr>
            <a:lvl2pPr indent="0" lvl="1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2pPr>
            <a:lvl3pPr indent="0" lvl="2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3pPr>
            <a:lvl4pPr indent="0" lvl="3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4pPr>
            <a:lvl5pPr indent="0" lvl="4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5pPr>
            <a:lvl6pPr indent="0" lvl="5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6pPr>
            <a:lvl7pPr indent="0" lvl="6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7pPr>
            <a:lvl8pPr indent="0" lvl="7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8pPr>
            <a:lvl9pPr indent="0" lvl="8" marL="0" marR="0" rtl="0" algn="r">
              <a:buNone/>
              <a:defRPr b="0" i="0" sz="1200" u="none" cap="none" strike="noStrike"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jpg"/><Relationship Id="rId4" Type="http://schemas.openxmlformats.org/officeDocument/2006/relationships/image" Target="../media/image7.png"/><Relationship Id="rId5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24637" y="3581400"/>
            <a:ext cx="2119312" cy="303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66800" y="1752600"/>
            <a:ext cx="6477000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4"/>
          <p:cNvSpPr/>
          <p:nvPr/>
        </p:nvSpPr>
        <p:spPr>
          <a:xfrm>
            <a:off x="1066800" y="1752600"/>
            <a:ext cx="6477000" cy="990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IMAM SYAFIE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"/>
          <p:cNvSpPr txBox="1"/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RIWAYAT HIDUP</a:t>
            </a:r>
            <a:endParaRPr b="0" i="0" sz="1800" u="none" cap="none" strike="noStrike"/>
          </a:p>
        </p:txBody>
      </p:sp>
      <p:sp>
        <p:nvSpPr>
          <p:cNvPr id="46" name="Google Shape;46;p5"/>
          <p:cNvSpPr txBox="1"/>
          <p:nvPr>
            <p:ph idx="1" type="body"/>
          </p:nvPr>
        </p:nvSpPr>
        <p:spPr>
          <a:xfrm>
            <a:off x="381000" y="1600200"/>
            <a:ext cx="5867400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 Narrow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Nama       : Abu Abdullah Muhammad bin Idris.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 Narrow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Dilahirkan : bulan Rejab tahun 150 H / 767  M di Ghazzah, Palestin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 Narrow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Dari keturunan Rasulullah sebelah datuknya Abdul Manaf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 Narrow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Nama ibunya:Fatimah Al-Azabiah bte Abdullah.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 Narrow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Digelar As-Syafie sempena nama datuknya, Syafie bin Saib.           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 Narrow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Meninggal dunia pada malam Jumaat 29 Rejab tahun 204 H / 820 M ketika berusia 54 tahun dan dikebumikan di Arafah, Mesir.</a:t>
            </a:r>
            <a:endParaRPr b="0" i="0" sz="1800" u="none" cap="none" strike="noStrike"/>
          </a:p>
        </p:txBody>
      </p:sp>
      <p:pic>
        <p:nvPicPr>
          <p:cNvPr id="47" name="Google Shape;47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2200" y="2362200"/>
            <a:ext cx="2679700" cy="2627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98987" y="1219200"/>
            <a:ext cx="4189412" cy="47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6"/>
          <p:cNvSpPr txBox="1"/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SIFAT PERIBADI</a:t>
            </a:r>
            <a:endParaRPr b="0" i="0" sz="1800" u="none" cap="none" strike="noStrike"/>
          </a:p>
        </p:txBody>
      </p:sp>
      <p:sp>
        <p:nvSpPr>
          <p:cNvPr id="54" name="Google Shape;54;p6"/>
          <p:cNvSpPr txBox="1"/>
          <p:nvPr>
            <p:ph idx="1" type="body"/>
          </p:nvPr>
        </p:nvSpPr>
        <p:spPr>
          <a:xfrm>
            <a:off x="609600" y="1600200"/>
            <a:ext cx="56388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 Narrow"/>
              <a:buChar char="●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Pandai bersyair &amp; bersajak.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 Narrow"/>
              <a:buChar char="●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Cerdik &amp; kuat ingatan.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 Narrow"/>
              <a:buChar char="●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Suaranya yang amat merdu apabila membaca Al-Quran.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 Narrow"/>
              <a:buChar char="●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Tidak pernah makan hingga kenyang ketika belajar selama 16 tahun.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 Narrow"/>
              <a:buChar char="●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Bersikap sederhana dalam semua aspek sama ada                 dalam aspek tingkah laku, makanan, dan pakaian.</a:t>
            </a:r>
            <a:endParaRPr b="0" i="0" sz="1800" u="none" cap="none" strike="noStrike"/>
          </a:p>
        </p:txBody>
      </p:sp>
      <p:sp>
        <p:nvSpPr>
          <p:cNvPr id="55" name="Google Shape;55;p6"/>
          <p:cNvSpPr txBox="1"/>
          <p:nvPr/>
        </p:nvSpPr>
        <p:spPr>
          <a:xfrm>
            <a:off x="5508625" y="5791200"/>
            <a:ext cx="3635375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GAMBAR HIASAN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7"/>
          <p:cNvSpPr txBox="1"/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PENDIDIKAN</a:t>
            </a:r>
            <a:endParaRPr b="0" i="0" sz="1800" u="none" cap="none" strike="noStrike"/>
          </a:p>
        </p:txBody>
      </p:sp>
      <p:sp>
        <p:nvSpPr>
          <p:cNvPr id="61" name="Google Shape;61;p7"/>
          <p:cNvSpPr txBox="1"/>
          <p:nvPr>
            <p:ph idx="1" type="body"/>
          </p:nvPr>
        </p:nvSpPr>
        <p:spPr>
          <a:xfrm>
            <a:off x="2819400" y="1524000"/>
            <a:ext cx="56388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 Narrow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Mempelajari Al-Quran pada usia 7 tahun &amp; dalam usia 9 tahun, beliau telah menghafal Al-Quran keseluruhannya.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 Narrow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Menghabiskan usia remajanya dengan menghadiri kelas- kelas pengajian agama di Masjidil Haram.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 Narrow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Ketika berusia 12 tahun, beliau telah menghafaz kitab Al-Muwatta’ karangan Imam Malik &amp; berguru dengannya ketika berusia 20 tahun.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 Narrow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Belajar &amp; mendalami bahasa &amp; kesusasteraan Arab sehingga beliau mahir  dalam bidang penulisan.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 Narrow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Telah bermusafir di Makkah, Madinah, Yaman, Iraq dan negara lain bertujuan untuk menuntut ilmu hadis, fiqah, &amp; Al-Quran.</a:t>
            </a:r>
            <a:endParaRPr b="0" i="0" sz="1800" u="none" cap="none" strike="noStrike"/>
          </a:p>
        </p:txBody>
      </p:sp>
      <p:pic>
        <p:nvPicPr>
          <p:cNvPr id="62" name="Google Shape;62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828800"/>
            <a:ext cx="2667000" cy="368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461000"/>
            <a:ext cx="3073400" cy="11684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8"/>
          <p:cNvSpPr txBox="1"/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KEGIGIHAN MENUNTUT ILMU</a:t>
            </a:r>
            <a:endParaRPr b="0" i="0" sz="1800" u="none" cap="none" strike="noStrike"/>
          </a:p>
        </p:txBody>
      </p:sp>
      <p:sp>
        <p:nvSpPr>
          <p:cNvPr id="69" name="Google Shape;69;p8"/>
          <p:cNvSpPr txBox="1"/>
          <p:nvPr>
            <p:ph idx="1" type="body"/>
          </p:nvPr>
        </p:nvSpPr>
        <p:spPr>
          <a:xfrm>
            <a:off x="609600" y="1447800"/>
            <a:ext cx="80010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 Narrow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Membahagikan waktu malamnya kepada 3 bahagian: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 Narrow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    a)1/3 menulis ilmu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 Narrow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    b)1/3 beribadat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 Narrow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    c)1/3 berehat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 Narrow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Antara bukti yang menunjukkan kegigihan beliau dalam menuntut ilmu ialah: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 Narrow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    a) mengutip kertas yang dibuang untuk menulis ilmu 	     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 Narrow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        yang dipelajarinya 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 Narrow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    b) biliknya menjadi sempit kerana dipenuhi dengan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 Narrow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        kertas catatan.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 Narrow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    c) menghafaz semua catatan untuk membersihkan biliknya.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9"/>
          <p:cNvSpPr txBox="1"/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KETINGGIAN AKHLAK</a:t>
            </a:r>
            <a:endParaRPr b="0" i="0" sz="1800" u="none" cap="none" strike="noStrike"/>
          </a:p>
        </p:txBody>
      </p:sp>
      <p:sp>
        <p:nvSpPr>
          <p:cNvPr id="75" name="Google Shape;75;p9"/>
          <p:cNvSpPr txBox="1"/>
          <p:nvPr>
            <p:ph idx="1" type="body"/>
          </p:nvPr>
        </p:nvSpPr>
        <p:spPr>
          <a:xfrm>
            <a:off x="457200" y="1600200"/>
            <a:ext cx="57912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 Narro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1. Sangat memuliakan  gurunya &amp; digelar “Tongkat Malik” kerana  selalu memegang Imam Malik berjalan.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 Narro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2. Sangat pemurah. Khalifah Harun Al-Rasyid pernah menghadiahkannya 5000 dinar tetapi hanya 100 dinar sahaja yang diambil &amp; bakinya diberikan kepada orang lain.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 Narro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3. Telah menolak jawatan kadi di Yaman.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 Narro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4.  Berani membela kesucian agama daripada kesesatan :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 Narrow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berusaha membetulkan fahaman Islah mengenai Islam di kalangan puak Syiah, Muktazilah &amp; Khawarij &amp; akhirnya      beliau berjaya.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76" name="Google Shape;76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2200" y="2057400"/>
            <a:ext cx="2667000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0"/>
          <p:cNvSpPr txBox="1"/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PEMIKIRAN</a:t>
            </a:r>
            <a:endParaRPr b="0" i="0" sz="1800" u="none" cap="none" strike="noStrike"/>
          </a:p>
        </p:txBody>
      </p:sp>
      <p:sp>
        <p:nvSpPr>
          <p:cNvPr id="82" name="Google Shape;82;p10"/>
          <p:cNvSpPr txBox="1"/>
          <p:nvPr>
            <p:ph idx="1" type="body"/>
          </p:nvPr>
        </p:nvSpPr>
        <p:spPr>
          <a:xfrm>
            <a:off x="3352800" y="1676400"/>
            <a:ext cx="49530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 Narrow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Melarang sahabat &amp; anak muridnya  bertaklid, tetapi  menggalakkan mereka berusaha mendapatkan dalil daripada  Al-Quran &amp; hadis.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 Narrow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Melarang sahabat &amp; muridnya melakukan bidaah.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Arial Narrow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Meletakkan kaedah usulfikah dalam menetap sesuatu hukum.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83" name="Google Shape;83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" y="1828800"/>
            <a:ext cx="2455862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0"/>
          <p:cNvSpPr txBox="1"/>
          <p:nvPr/>
        </p:nvSpPr>
        <p:spPr>
          <a:xfrm>
            <a:off x="228600" y="5334000"/>
            <a:ext cx="3635375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GAMBAR HIASAN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/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SUMBANGAN</a:t>
            </a:r>
            <a:endParaRPr b="0" i="0" sz="1800" u="none" cap="none" strike="noStrike"/>
          </a:p>
        </p:txBody>
      </p:sp>
      <p:sp>
        <p:nvSpPr>
          <p:cNvPr id="90" name="Google Shape;90;p11"/>
          <p:cNvSpPr txBox="1"/>
          <p:nvPr>
            <p:ph idx="1" type="body"/>
          </p:nvPr>
        </p:nvSpPr>
        <p:spPr>
          <a:xfrm>
            <a:off x="381000" y="1295400"/>
            <a:ext cx="52578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Mengasaskan kaedah dalam mensabitkan sesuatu hukum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Berijtihad mengikut tempat dan suasana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Berdebat dengan golongan anti hadis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Sangat teliti dalam menetapkan hukum khususnya dalam masalah ibadah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Mengasaskan mazhab Syafie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Arial"/>
              <a:buChar char="●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Menghasilkan kitab al-Umm, ar-Risalah dan lain-lain.</a:t>
            </a:r>
            <a:endParaRPr b="0" i="0" sz="1800" u="none" cap="none" strike="noStrike"/>
          </a:p>
        </p:txBody>
      </p:sp>
      <p:pic>
        <p:nvPicPr>
          <p:cNvPr id="91" name="Google Shape;91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400" y="3733800"/>
            <a:ext cx="3386137" cy="2382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2"/>
          <p:cNvSpPr txBox="1"/>
          <p:nvPr>
            <p:ph type="title"/>
          </p:nvPr>
        </p:nvSpPr>
        <p:spPr>
          <a:xfrm>
            <a:off x="195262" y="228600"/>
            <a:ext cx="8015287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KITAB AL-UMM</a:t>
            </a:r>
            <a:endParaRPr b="0" i="0" sz="1800" u="none" cap="none" strike="noStrike"/>
          </a:p>
        </p:txBody>
      </p:sp>
      <p:pic>
        <p:nvPicPr>
          <p:cNvPr id="97" name="Google Shape;97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200" y="1905000"/>
            <a:ext cx="4572000" cy="383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5000" y="1828800"/>
            <a:ext cx="2530475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99CCFF"/>
      </a:accent4>
      <a:accent5>
        <a:srgbClr val="9999FF"/>
      </a:accent5>
      <a:accent6>
        <a:srgbClr val="FFFFFF"/>
      </a:accent6>
      <a:hlink>
        <a:srgbClr val="996666"/>
      </a:hlink>
      <a:folHlink>
        <a:srgbClr val="6666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