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embeddedFontLst>
    <p:embeddedFont>
      <p:font typeface="Arial Black"/>
      <p:regular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ArialBlack-regular.fntdata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" name="Google Shape;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2" name="Google Shape;5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9" name="Google Shape;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5" name="Google Shape;6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1" name="Google Shape;7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oogle Shape;25;p2"/>
          <p:cNvGrpSpPr/>
          <p:nvPr/>
        </p:nvGrpSpPr>
        <p:grpSpPr>
          <a:xfrm>
            <a:off x="319087" y="1752600"/>
            <a:ext cx="8824913" cy="5129212"/>
            <a:chOff x="319087" y="1752600"/>
            <a:chExt cx="8824913" cy="5129212"/>
          </a:xfrm>
        </p:grpSpPr>
        <p:sp>
          <p:nvSpPr>
            <p:cNvPr id="26" name="Google Shape;26;p2"/>
            <p:cNvSpPr/>
            <p:nvPr/>
          </p:nvSpPr>
          <p:spPr>
            <a:xfrm>
              <a:off x="333375" y="1752600"/>
              <a:ext cx="8810625" cy="5105400"/>
            </a:xfrm>
            <a:custGeom>
              <a:rect b="b" l="l" r="r" t="t"/>
              <a:pathLst>
                <a:path extrusionOk="0" h="3216" w="5550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lt2">
                <a:alpha val="39607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38200" y="3810000"/>
              <a:ext cx="8305800" cy="3048000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19087" y="3773487"/>
              <a:ext cx="54848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38200" y="1752600"/>
              <a:ext cx="7769225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19087" y="3773487"/>
              <a:ext cx="47625" cy="3108325"/>
            </a:xfrm>
            <a:custGeom>
              <a:rect b="b" l="l" r="r" t="t"/>
              <a:pathLst>
                <a:path extrusionOk="0" h="1416" w="30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38200" y="1752600"/>
              <a:ext cx="46037" cy="5119687"/>
            </a:xfrm>
            <a:custGeom>
              <a:rect b="b" l="l" r="r" t="t"/>
              <a:pathLst>
                <a:path extrusionOk="0" h="2161" w="29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2"/>
          <p:cNvSpPr txBox="1"/>
          <p:nvPr>
            <p:ph type="ctrTitle"/>
          </p:nvPr>
        </p:nvSpPr>
        <p:spPr>
          <a:xfrm>
            <a:off x="990600" y="1905000"/>
            <a:ext cx="7772400" cy="1736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3" name="Google Shape;33;p2"/>
          <p:cNvSpPr txBox="1"/>
          <p:nvPr>
            <p:ph idx="1" type="subTitle"/>
          </p:nvPr>
        </p:nvSpPr>
        <p:spPr>
          <a:xfrm>
            <a:off x="990600" y="3962400"/>
            <a:ext cx="6781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2"/>
          <p:cNvSpPr txBox="1"/>
          <p:nvPr>
            <p:ph idx="10" type="dt"/>
          </p:nvPr>
        </p:nvSpPr>
        <p:spPr>
          <a:xfrm>
            <a:off x="9906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2"/>
          <p:cNvSpPr txBox="1"/>
          <p:nvPr>
            <p:ph idx="11" type="ftr"/>
          </p:nvPr>
        </p:nvSpPr>
        <p:spPr>
          <a:xfrm>
            <a:off x="3468687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39" name="Google Shape;39;p3"/>
          <p:cNvSpPr txBox="1"/>
          <p:nvPr>
            <p:ph idx="1" type="body"/>
          </p:nvPr>
        </p:nvSpPr>
        <p:spPr>
          <a:xfrm>
            <a:off x="533400" y="1905000"/>
            <a:ext cx="52578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3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319087" y="1828800"/>
            <a:ext cx="8824913" cy="5029200"/>
            <a:chOff x="319087" y="1828800"/>
            <a:chExt cx="8824913" cy="5029200"/>
          </a:xfrm>
        </p:grpSpPr>
        <p:sp>
          <p:nvSpPr>
            <p:cNvPr id="11" name="Google Shape;11;p1"/>
            <p:cNvSpPr/>
            <p:nvPr/>
          </p:nvSpPr>
          <p:spPr>
            <a:xfrm>
              <a:off x="838200" y="4618037"/>
              <a:ext cx="8305800" cy="2239962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333375" y="1828800"/>
              <a:ext cx="8810625" cy="5029200"/>
            </a:xfrm>
            <a:custGeom>
              <a:rect b="b" l="l" r="r" t="t"/>
              <a:pathLst>
                <a:path extrusionOk="0" h="3168" w="5550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838200" y="4654550"/>
              <a:ext cx="8305800" cy="2203450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"/>
            <p:cNvSpPr/>
            <p:nvPr/>
          </p:nvSpPr>
          <p:spPr>
            <a:xfrm>
              <a:off x="838200" y="1828800"/>
              <a:ext cx="73136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838200" y="1828800"/>
              <a:ext cx="46037" cy="2833687"/>
            </a:xfrm>
            <a:custGeom>
              <a:rect b="b" l="l" r="r" t="t"/>
              <a:pathLst>
                <a:path extrusionOk="0" h="2161" w="29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836612" y="4610100"/>
              <a:ext cx="46037" cy="2247900"/>
            </a:xfrm>
            <a:custGeom>
              <a:rect b="b" l="l" r="r" t="t"/>
              <a:pathLst>
                <a:path extrusionOk="0" h="1416" w="29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319087" y="4610100"/>
              <a:ext cx="45704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319087" y="4610100"/>
              <a:ext cx="47625" cy="2247900"/>
            </a:xfrm>
            <a:custGeom>
              <a:rect b="b" l="l" r="r" t="t"/>
              <a:pathLst>
                <a:path extrusionOk="0" h="1416" w="30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9803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" name="Google Shape;19;p1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1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22" name="Google Shape;22;p1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23" name="Google Shape;23;p1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4637" y="3581400"/>
            <a:ext cx="2119312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5800" y="2209800"/>
            <a:ext cx="6324600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4"/>
          <p:cNvSpPr/>
          <p:nvPr/>
        </p:nvSpPr>
        <p:spPr>
          <a:xfrm>
            <a:off x="685800" y="2209800"/>
            <a:ext cx="6324600" cy="990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IMAM ABU HANIFAH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RIWAYAT HIDUP</a:t>
            </a:r>
            <a:endParaRPr b="0" i="0" sz="1800" u="none" cap="none" strike="noStrike"/>
          </a:p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533400" y="1905000"/>
            <a:ext cx="52578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   : Nu’man bin Tsabit Rahimahullah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     : Kufah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Tahun Kelahiran     : 80 hijrah / 699 masihi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Keturunan :  Parsi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Dikenali sebagai Abu Hanifah kerana mempunyai anak benama Hanifah.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▪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Keluarganya mewah kerana bapanya adalah ahli perniagaan.</a:t>
            </a:r>
            <a:endParaRPr b="0" i="0" sz="1800" u="none" cap="none" strike="noStrike"/>
          </a:p>
        </p:txBody>
      </p:sp>
      <p:pic>
        <p:nvPicPr>
          <p:cNvPr id="56" name="Google Shape;5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1828800"/>
            <a:ext cx="2847975" cy="420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PENDIDIKAN</a:t>
            </a:r>
            <a:endParaRPr b="0" i="0" sz="1800" u="none" cap="none" strike="noStrike"/>
          </a:p>
        </p:txBody>
      </p:sp>
      <p:sp>
        <p:nvSpPr>
          <p:cNvPr id="62" name="Google Shape;62;p6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Pelajari pelbagai ilmu terutama ilmu undang-undang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Penglibatan dalam perniagaan bolehkan beliau mengeluarkan pendapat tentang hukum Islam berkaitan ekonomi.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Gurunya ialah Imam Hammad Abi Sulaiman selama 18 tahun dan beberapa sahabat.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SIFAT PERIBADI</a:t>
            </a:r>
            <a:endParaRPr b="0" i="0" sz="1800" u="none" cap="none" strike="noStrike"/>
          </a:p>
        </p:txBody>
      </p:sp>
      <p:sp>
        <p:nvSpPr>
          <p:cNvPr id="68" name="Google Shape;68;p7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Memiliki ketinggian ilmu pengetahuan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Seorang yang pemurah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Mempunyai cita-cita yang tinggi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Rajin beribadah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▪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Seorang yang warak dan qanaah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SUMBANGAN</a:t>
            </a:r>
            <a:endParaRPr b="0" i="0" sz="1800" u="none" cap="none" strike="noStrike"/>
          </a:p>
        </p:txBody>
      </p:sp>
      <p:sp>
        <p:nvSpPr>
          <p:cNvPr id="74" name="Google Shape;74;p8"/>
          <p:cNvSpPr txBox="1"/>
          <p:nvPr>
            <p:ph idx="1" type="body"/>
          </p:nvPr>
        </p:nvSpPr>
        <p:spPr>
          <a:xfrm>
            <a:off x="457200" y="1905000"/>
            <a:ext cx="8388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Menyampaikan ilmu pegetahuan kepada orang ramai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Pakar dalam ilmu feqah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pertama menyusun kitab feqah mengikut bab dan tajuk secara tersusun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Teliti dalam menentukan martabat hadis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Menulis kitab fiqh al-Akbar dan al-Faraidh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Mengasaskan Mazhab Hanafi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 Black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UJI MINDA</a:t>
            </a:r>
            <a:endParaRPr b="0" i="0" sz="1800" u="none" cap="none" strike="noStrike"/>
          </a:p>
        </p:txBody>
      </p:sp>
      <p:sp>
        <p:nvSpPr>
          <p:cNvPr id="80" name="Google Shape;80;p9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Terangkan riwayat hidup Imam Abu Hanifah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Kenapa beliau digelar Abu Hanifah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Senaraikan sifat-sifat peribadi beliau yang boleh anda contohi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Senaraikan kitab hasil karangan beliau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Apakan sumbangan beliau terhadap pembangunan agama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Namakan Mazhab yang diasaskan oleh Abu Hanifah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lass Layers">
  <a:themeElements>
    <a:clrScheme name="Glass Layers 1">
      <a:dk1>
        <a:srgbClr val="FFFFFF"/>
      </a:dk1>
      <a:lt1>
        <a:srgbClr val="008000"/>
      </a:lt1>
      <a:dk2>
        <a:srgbClr val="FFFFB7"/>
      </a:dk2>
      <a:lt2>
        <a:srgbClr val="006600"/>
      </a:lt2>
      <a:accent1>
        <a:srgbClr val="99CC00"/>
      </a:accent1>
      <a:accent2>
        <a:srgbClr val="00CC00"/>
      </a:accent2>
      <a:accent3>
        <a:srgbClr val="008000"/>
      </a:accent3>
      <a:accent4>
        <a:srgbClr val="99CC00"/>
      </a:accent4>
      <a:accent5>
        <a:srgbClr val="00CC00"/>
      </a:accent5>
      <a:accent6>
        <a:srgbClr val="008000"/>
      </a:accent6>
      <a:hlink>
        <a:srgbClr val="99FF66"/>
      </a:hlink>
      <a:folHlink>
        <a:srgbClr val="FF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