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4" name="Google Shape;11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" name="Google Shape;3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3" name="Google Shape;16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0" name="Google Shape;170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6" name="Google Shape;17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" name="Google Shape;3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1" name="Google Shape;5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9" name="Google Shape;5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/>
        </p:nvSpPr>
        <p:spPr>
          <a:xfrm>
            <a:off x="304800" y="838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KERAJAAN </a:t>
            </a:r>
            <a:b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BANI UMAIYYAH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CCF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title"/>
          </p:nvPr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rgbClr val="CC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TOKOH-TOKOH PEJUANG TERKENAL</a:t>
            </a:r>
            <a:endParaRPr b="0" i="0" sz="1800" u="none" cap="none" strike="noStrike"/>
          </a:p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Muhammad bin Qasim Al-Thaqafi membuka wilayah di Sind di India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Tariq bin Ziad membuka negara-negara ”Ma wara ”An-Nahar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Musa bin Nasir membuka Afrika Utara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Musallamah bin Abdul Malik berjaya membuka kubu-kubu Rom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ECFF"/>
            </a:gs>
            <a:gs pos="100000">
              <a:srgbClr val="CCECFF"/>
            </a:gs>
          </a:gsLst>
          <a:lin ang="5400000" scaled="0"/>
        </a:gra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PERBEZAAN KETENTERAAN</a:t>
            </a:r>
            <a:endParaRPr b="0" i="0" sz="1800" u="none" cap="none" strike="noStrike"/>
          </a:p>
        </p:txBody>
      </p:sp>
      <p:grpSp>
        <p:nvGrpSpPr>
          <p:cNvPr id="95" name="Google Shape;95;p14"/>
          <p:cNvGrpSpPr/>
          <p:nvPr/>
        </p:nvGrpSpPr>
        <p:grpSpPr>
          <a:xfrm>
            <a:off x="457200" y="1600200"/>
            <a:ext cx="8229600" cy="4081462"/>
            <a:chOff x="457200" y="1600200"/>
            <a:chExt cx="8229600" cy="4081462"/>
          </a:xfrm>
        </p:grpSpPr>
        <p:sp>
          <p:nvSpPr>
            <p:cNvPr id="96" name="Google Shape;96;p14"/>
            <p:cNvSpPr txBox="1"/>
            <p:nvPr/>
          </p:nvSpPr>
          <p:spPr>
            <a:xfrm>
              <a:off x="4572000" y="2362200"/>
              <a:ext cx="4114800" cy="3319462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Awalnya sukarela kemudian menjadi satu kerahan tenaga kepada rakyat Arab yang memenuhi syarat-syaratnya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Perlantikan panglima diberi keutamaan kepada orang-orang Arab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Latihan secara khusus dimusim sejuk dan panas 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Terdiri dari tentera laut dan darat</a:t>
              </a:r>
              <a:endParaRPr b="0" i="0" sz="1800" u="none" cap="none" strike="noStrike"/>
            </a:p>
          </p:txBody>
        </p:sp>
        <p:sp>
          <p:nvSpPr>
            <p:cNvPr id="97" name="Google Shape;97;p14"/>
            <p:cNvSpPr txBox="1"/>
            <p:nvPr/>
          </p:nvSpPr>
          <p:spPr>
            <a:xfrm>
              <a:off x="457200" y="2362200"/>
              <a:ext cx="4114800" cy="3319462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711200" lvl="0" marL="7112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Pemilihan secara sukarela</a:t>
              </a:r>
              <a:endParaRPr b="0" i="0" sz="1800" u="none" cap="none" strike="noStrike"/>
            </a:p>
            <a:p>
              <a:pPr indent="-711200" lvl="0" marL="71120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Perlantikan panglima kepada sesiapa sahaja yang mampu dan berkebolehan</a:t>
              </a:r>
              <a:endParaRPr b="0" i="0" sz="1800" u="none" cap="none" strike="noStrike"/>
            </a:p>
            <a:p>
              <a:pPr indent="-711200" lvl="0" marL="71120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Latihan ketenteraan secara umun</a:t>
              </a:r>
              <a:endParaRPr b="0" i="0" sz="1800" u="none" cap="none" strike="noStrike"/>
            </a:p>
            <a:p>
              <a:pPr indent="-711200" lvl="0" marL="711200" marR="0" rtl="0" algn="l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Char char="•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Terdiri daripada tentera laut dan darat</a:t>
              </a:r>
              <a:endParaRPr b="0" i="0" sz="1800" u="none" cap="none" strike="noStrike"/>
            </a:p>
          </p:txBody>
        </p:sp>
        <p:sp>
          <p:nvSpPr>
            <p:cNvPr id="98" name="Google Shape;98;p14"/>
            <p:cNvSpPr txBox="1"/>
            <p:nvPr/>
          </p:nvSpPr>
          <p:spPr>
            <a:xfrm>
              <a:off x="4572000" y="1600200"/>
              <a:ext cx="4114800" cy="762000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2" marL="91440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3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Bani Umayyah</a:t>
              </a:r>
              <a:endParaRPr b="0" i="0" sz="1800" u="none" cap="none" strike="noStrike"/>
            </a:p>
          </p:txBody>
        </p:sp>
        <p:sp>
          <p:nvSpPr>
            <p:cNvPr id="99" name="Google Shape;99;p14"/>
            <p:cNvSpPr txBox="1"/>
            <p:nvPr/>
          </p:nvSpPr>
          <p:spPr>
            <a:xfrm>
              <a:off x="457200" y="1600200"/>
              <a:ext cx="4114800" cy="762000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3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Khulafa’ Ar-Rasyidin</a:t>
              </a:r>
              <a:endParaRPr b="0" i="0" sz="1800" u="none" cap="none" strike="noStrike"/>
            </a:p>
          </p:txBody>
        </p:sp>
        <p:cxnSp>
          <p:nvCxnSpPr>
            <p:cNvPr id="100" name="Google Shape;100;p14"/>
            <p:cNvCxnSpPr/>
            <p:nvPr/>
          </p:nvCxnSpPr>
          <p:spPr>
            <a:xfrm>
              <a:off x="457200" y="1600200"/>
              <a:ext cx="82296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1" name="Google Shape;101;p14"/>
            <p:cNvCxnSpPr/>
            <p:nvPr/>
          </p:nvCxnSpPr>
          <p:spPr>
            <a:xfrm>
              <a:off x="457200" y="2362200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2" name="Google Shape;102;p14"/>
            <p:cNvCxnSpPr/>
            <p:nvPr/>
          </p:nvCxnSpPr>
          <p:spPr>
            <a:xfrm>
              <a:off x="457200" y="5681662"/>
              <a:ext cx="82296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3" name="Google Shape;103;p14"/>
            <p:cNvCxnSpPr/>
            <p:nvPr/>
          </p:nvCxnSpPr>
          <p:spPr>
            <a:xfrm>
              <a:off x="457200" y="1600200"/>
              <a:ext cx="0" cy="4081462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4" name="Google Shape;104;p14"/>
            <p:cNvCxnSpPr/>
            <p:nvPr/>
          </p:nvCxnSpPr>
          <p:spPr>
            <a:xfrm>
              <a:off x="4572000" y="1600200"/>
              <a:ext cx="0" cy="4081462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05" name="Google Shape;105;p14"/>
            <p:cNvCxnSpPr/>
            <p:nvPr/>
          </p:nvCxnSpPr>
          <p:spPr>
            <a:xfrm>
              <a:off x="8686800" y="1600200"/>
              <a:ext cx="0" cy="4081462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accent2"/>
            </a:gs>
            <a:gs pos="100000">
              <a:srgbClr val="66FFFF"/>
            </a:gs>
          </a:gsLst>
          <a:lin ang="5400000" scaled="0"/>
        </a:gra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TUJUAN PERKUATKAN KETENTERAAN DALAM ISLAM</a:t>
            </a:r>
            <a:endParaRPr b="0" i="0" sz="1800" u="none" cap="none" strike="noStrike"/>
          </a:p>
        </p:txBody>
      </p:sp>
      <p:sp>
        <p:nvSpPr>
          <p:cNvPr id="111" name="Google Shape;111;p15"/>
          <p:cNvSpPr txBox="1"/>
          <p:nvPr>
            <p:ph idx="1" type="body"/>
          </p:nvPr>
        </p:nvSpPr>
        <p:spPr>
          <a:xfrm>
            <a:off x="381000" y="2362200"/>
            <a:ext cx="82296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Menyebarkan dakwah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Mempertahakan negara dari ancaman kuasa asing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Perluasaan kuasa untuk menjadi kuasa terkuat di dunia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FF99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3400" y="1828800"/>
            <a:ext cx="4648200" cy="4002087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118" name="Google Shape;118;p16"/>
          <p:cNvSpPr txBox="1"/>
          <p:nvPr>
            <p:ph idx="1" type="body"/>
          </p:nvPr>
        </p:nvSpPr>
        <p:spPr>
          <a:xfrm>
            <a:off x="381000" y="1676400"/>
            <a:ext cx="44196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Institut pengajian mula diperkenalkan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Tenaga pengajar dari luar diambil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Usaha menterjemah buku bahasa asing ke bahasa arab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Ilmu diperkembangkan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1"/>
            </a:gs>
          </a:gsLst>
          <a:lin ang="5400000" scaled="0"/>
        </a:gra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FAKTOR PERKEMBANGAN PENDIDIKAN</a:t>
            </a:r>
            <a:endParaRPr b="0" i="0" sz="1800" u="none" cap="none" strike="noStrike"/>
          </a:p>
        </p:txBody>
      </p:sp>
      <p:sp>
        <p:nvSpPr>
          <p:cNvPr id="124" name="Google Shape;124;p1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Galakkan daripada Khalifah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Contoh Abdul Malik bin Marwan dan Omar bin Abdul Aziz sendiri adalah khalifah yang alim dalam bidang al-Quran, tafsir, hadis dan sebagainya serta menjadi tumpuan pendidik pada zaman itu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Lahirnya tokoh-tokoh ulama’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contoh Imam Abu Hanifah, Imam Malik dan sebagainya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perluasaan bidang ilmu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contoh sejarah Geografi, hisab, mantiq dan sebagainya   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Wujudnya pelbagai kemudahan asas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menggalakan bidang pendidikan contoh perpustakaan, masjid dan istana (juga menjadi pusat pendidikan pada zaman ini)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Perkembangan </a:t>
            </a:r>
            <a:r>
              <a:rPr b="1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kota Basrah menjadi pusat penyebaran ilmu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CCFF"/>
            </a:gs>
            <a:gs pos="100000">
              <a:srgbClr val="CCFFCC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BIDANG ILMU YANG DIPELAJARI</a:t>
            </a:r>
            <a:endParaRPr b="0" i="0" sz="1800" u="none" cap="none" strike="noStrike"/>
          </a:p>
        </p:txBody>
      </p:sp>
      <p:sp>
        <p:nvSpPr>
          <p:cNvPr id="130" name="Google Shape;130;p18"/>
          <p:cNvSpPr txBox="1"/>
          <p:nvPr>
            <p:ph idx="1" type="body"/>
          </p:nvPr>
        </p:nvSpPr>
        <p:spPr>
          <a:xfrm>
            <a:off x="457200" y="1295400"/>
            <a:ext cx="57150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Ilmu keagamaan/ilmu naqli seperti tafsir, qiraat dan tauhid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Ilmu-ilmu baru/ilmu naqli seperti mantik hisab, geografi, sejarah dan sebagainya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Bidang penulisan, penterjemahan, dan pembukuan ilmu yang menyebabkan lahirnya displin ilmu yang dikenali sebagai ”At-Tadwin”</a:t>
            </a:r>
            <a:endParaRPr b="0" i="0" sz="1800" u="none" cap="none" strike="noStrike"/>
          </a:p>
        </p:txBody>
      </p:sp>
      <p:pic>
        <p:nvPicPr>
          <p:cNvPr id="131" name="Google Shape;13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8525" y="1752600"/>
            <a:ext cx="3089275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66FFFF"/>
            </a:gs>
            <a:gs pos="100000">
              <a:srgbClr val="FFFFCC"/>
            </a:gs>
          </a:gsLst>
          <a:lin ang="5400000" scaled="0"/>
        </a:gra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4168775"/>
            <a:ext cx="5486400" cy="2689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INSTITUSI PENDIDIKAN</a:t>
            </a:r>
            <a:endParaRPr b="0" i="0" sz="1800" u="none" cap="none" strike="noStrike"/>
          </a:p>
        </p:txBody>
      </p:sp>
      <p:sp>
        <p:nvSpPr>
          <p:cNvPr id="138" name="Google Shape;138;p19"/>
          <p:cNvSpPr txBox="1"/>
          <p:nvPr>
            <p:ph idx="1" type="body"/>
          </p:nvPr>
        </p:nvSpPr>
        <p:spPr>
          <a:xfrm>
            <a:off x="381000" y="1219200"/>
            <a:ext cx="8763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Masjid diadakan secara percuma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Istana Khalifah khusus untuk keluarga khalifah sahaja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Sekolah rendah dan menengah yang lengkap dengan pelbagai kemudahan asas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Khuttab iaitu kelas bimbingan asas untuk kanak-kanak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Perpustakaan untuk melakukan penyelidikan dan sebagainya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99FF99"/>
            </a:gs>
            <a:gs pos="100000">
              <a:srgbClr val="99FF99"/>
            </a:gs>
          </a:gsLst>
          <a:lin ang="5400000" scaled="0"/>
        </a:gra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KESAN PERKEMBANGAN PENDIDIKAN TERHADAP TAMADUN EROPAH</a:t>
            </a:r>
            <a:endParaRPr b="0" i="0" sz="1800" u="none" cap="none" strike="noStrike"/>
          </a:p>
        </p:txBody>
      </p:sp>
      <p:sp>
        <p:nvSpPr>
          <p:cNvPr id="144" name="Google Shape;144;p2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Pada kurun ke-10, kota Cordova telah menjadi pusat ilmu pengetahuan di Eropah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Al-Hakim kedua (ii) telah menubuhkan sebuah perpustakaan yang besar sebagai tempat rujukan para sarjana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Terdapat beberapa buah kolej dan universiti serta 70 buah perpustakaan di Andalus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Pusat pendidikan yang utama ialah di Servile, Toledo dan Grenada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Ramai pelajar dari Eropah datang belajar di Andalus pada masa itu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533400"/>
            <a:ext cx="7772400" cy="582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CCFF"/>
            </a:gs>
            <a:gs pos="100000">
              <a:srgbClr val="FFCCFF"/>
            </a:gs>
          </a:gsLst>
          <a:lin ang="5400000" scaled="0"/>
        </a:gra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>
            <p:ph type="title"/>
          </p:nvPr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AHLI BIJAK PANDAI PADA ZAMAN INI</a:t>
            </a:r>
            <a:endParaRPr b="0" i="0" sz="1800" u="none" cap="none" strike="noStrike"/>
          </a:p>
        </p:txBody>
      </p:sp>
      <p:sp>
        <p:nvSpPr>
          <p:cNvPr id="155" name="Google Shape;155;p2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Ibnu Hazan dan Ibnu Zaid bidang bahasa dan sastera Arab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Zarib dan Famas bidang muzik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Ibnu Sina, Ibnu Razi dan Ibnu Zahrawi bidang perubatan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Ibnu Rushd, Ibnu Bajah dan Al-Farabi bidang falsafah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Karya-karya mereka telah dibawa ke Eropah dan diterjemahkan ke beberapa bahasa seperti Inggeris, Perancis dan sebagainya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304800"/>
            <a:ext cx="8382000" cy="628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66FF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EKONOMI</a:t>
            </a:r>
            <a:endParaRPr b="0" i="0" sz="1800" u="none" cap="none" strike="noStrike"/>
          </a:p>
        </p:txBody>
      </p:sp>
      <p:sp>
        <p:nvSpPr>
          <p:cNvPr id="166" name="Google Shape;166;p24"/>
          <p:cNvSpPr txBox="1"/>
          <p:nvPr>
            <p:ph idx="1" type="body"/>
          </p:nvPr>
        </p:nvSpPr>
        <p:spPr>
          <a:xfrm>
            <a:off x="3581400" y="1600200"/>
            <a:ext cx="52578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Membina kilang-kilang perusahaan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Menggalakkan industri kampung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Kegiatan ekonomi dipelbagaikan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Mengadakan hubungan perniagaan dengan negara luar</a:t>
            </a:r>
            <a:endParaRPr b="0" i="0" sz="1800" u="none" cap="none" strike="noStrike"/>
          </a:p>
        </p:txBody>
      </p:sp>
      <p:pic>
        <p:nvPicPr>
          <p:cNvPr id="167" name="Google Shape;16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600200"/>
            <a:ext cx="2781300" cy="453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FAKTOR KEGEMILANGAN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TAMADUN ISLAM</a:t>
            </a:r>
            <a:endParaRPr b="0" i="0" sz="1800" u="none" cap="none" strike="noStrike"/>
          </a:p>
        </p:txBody>
      </p:sp>
      <p:sp>
        <p:nvSpPr>
          <p:cNvPr id="173" name="Google Shape;173;p25"/>
          <p:cNvSpPr txBox="1"/>
          <p:nvPr>
            <p:ph idx="1" type="body"/>
          </p:nvPr>
        </p:nvSpPr>
        <p:spPr>
          <a:xfrm>
            <a:off x="533400" y="2332037"/>
            <a:ext cx="8229600" cy="3611562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Kecekapan dan kebijaksanaan khalifah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Penguasaan ilmu pengetahuan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Eknomi yang stabil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Kekuatan aspek ketenteraan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Perhubungan baik antara kerajaan dan rakyat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Semangat jihad yang tinggi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FAKTOR KEMEROSOTAN</a:t>
            </a:r>
            <a:endParaRPr b="0" i="0" sz="1800" u="none" cap="none" strike="noStrike"/>
          </a:p>
        </p:txBody>
      </p:sp>
      <p:sp>
        <p:nvSpPr>
          <p:cNvPr id="179" name="Google Shape;179;p26"/>
          <p:cNvSpPr txBox="1"/>
          <p:nvPr>
            <p:ph idx="1" type="body"/>
          </p:nvPr>
        </p:nvSpPr>
        <p:spPr>
          <a:xfrm>
            <a:off x="533400" y="2133600"/>
            <a:ext cx="82296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Sikap pemerintah yang mengabaikan ajaran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Kemewahan menyebabkan mereka lalai dari melaksanakan tugas terhadap rakyat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Wujud semangat kabilah dan pilih kasih dalam kerajaan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Rakyat tidak puas hati terhadap pemerintah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Serangan tentera Abasiyah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CC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PENUBUHAN KERAJAAN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BANI UMAIYAH</a:t>
            </a:r>
            <a:endParaRPr b="0" i="0" sz="1800" u="none" cap="none" strike="noStrike"/>
          </a:p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457200" y="1600200"/>
            <a:ext cx="82296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Sempena nama Muawiyah bin Abi Sufian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Muawiyah menjadi gabenor di Syam semasa kerajaan ar-Rasyidin.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Setelah dipecat oleh Sayidina Ali , beliau mula menunjukkan sikap penentangan sehingga berlaku peperangan Siffin dan majlis Tahkim.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Golongan Khawarij tidak bersetuju lalu membunuh Sayidina Ali.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Puak Syiah telah melantik Hasan bin Ali namun beliau telah serahkan jawatan kepada Muawiyah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99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KHALIFAH KERAJAAN UMAYYAH YANG BERPUSAT DI DAMSYIK</a:t>
            </a:r>
            <a:endParaRPr b="0" i="0" sz="1800" u="none" cap="none" strike="noStrike"/>
          </a:p>
        </p:txBody>
      </p:sp>
      <p:sp>
        <p:nvSpPr>
          <p:cNvPr id="47" name="Google Shape;47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Muawiyah bin Abu Sufian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Yazid bin Muawiyah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Muawiyah bin Yazid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Marwan bin Al-Hakam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Abdul Malik bin Malik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Hisyam bin Abdul Malik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Sulaiman bin Abdul Malik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Omar bin Abdul Aziz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Yazid bin Abdul Malik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Hisyam bin Abdul Malik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Al-Walid bin Yazid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Yazid bin Al-Walid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Ibrahim bin Al-Walid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Marwan bin Muhammad</a:t>
            </a:r>
            <a:endParaRPr b="0" i="0" sz="1800" u="none" cap="none" strike="noStrike"/>
          </a:p>
        </p:txBody>
      </p:sp>
      <p:pic>
        <p:nvPicPr>
          <p:cNvPr id="48" name="Google Shape;48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2400" y="2962275"/>
            <a:ext cx="5181600" cy="389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SUMBANGAN BANI UMAIYAH</a:t>
            </a:r>
            <a:endParaRPr b="0" i="0" sz="1800" u="none" cap="none" strike="noStrike"/>
          </a:p>
        </p:txBody>
      </p:sp>
      <p:sp>
        <p:nvSpPr>
          <p:cNvPr id="54" name="Google Shape;54;p8"/>
          <p:cNvSpPr txBox="1"/>
          <p:nvPr/>
        </p:nvSpPr>
        <p:spPr>
          <a:xfrm>
            <a:off x="1828800" y="2057400"/>
            <a:ext cx="5943600" cy="914400"/>
          </a:xfrm>
          <a:prstGeom prst="rect">
            <a:avLst/>
          </a:prstGeom>
          <a:solidFill>
            <a:srgbClr val="DC2CB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KETENTERAAN</a:t>
            </a:r>
            <a:endParaRPr b="0" i="0" sz="1800" u="none" cap="none" strike="noStrike"/>
          </a:p>
        </p:txBody>
      </p:sp>
      <p:sp>
        <p:nvSpPr>
          <p:cNvPr id="55" name="Google Shape;55;p8"/>
          <p:cNvSpPr txBox="1"/>
          <p:nvPr/>
        </p:nvSpPr>
        <p:spPr>
          <a:xfrm>
            <a:off x="1828800" y="3276600"/>
            <a:ext cx="5943600" cy="914400"/>
          </a:xfrm>
          <a:prstGeom prst="rect">
            <a:avLst/>
          </a:prstGeom>
          <a:solidFill>
            <a:srgbClr val="DC2CB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PENDIDIKAN</a:t>
            </a:r>
            <a:endParaRPr b="0" i="0" sz="1800" u="none" cap="none" strike="noStrike"/>
          </a:p>
        </p:txBody>
      </p:sp>
      <p:sp>
        <p:nvSpPr>
          <p:cNvPr id="56" name="Google Shape;56;p8"/>
          <p:cNvSpPr txBox="1"/>
          <p:nvPr/>
        </p:nvSpPr>
        <p:spPr>
          <a:xfrm>
            <a:off x="1828800" y="4495800"/>
            <a:ext cx="5943600" cy="914400"/>
          </a:xfrm>
          <a:prstGeom prst="rect">
            <a:avLst/>
          </a:prstGeom>
          <a:solidFill>
            <a:srgbClr val="DC2CBA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EKONOMI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FFF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KETENTERAAN</a:t>
            </a:r>
            <a:endParaRPr b="0" i="0" sz="1800" u="none" cap="none" strike="noStrike"/>
          </a:p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381000" y="1600200"/>
            <a:ext cx="82296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Bilangan anggota tentera ditambah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Disiplin anggota tentera dipertingkatkan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Menggunakan peralatan canggih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Armada laut diperkenalkan</a:t>
            </a:r>
            <a:endParaRPr b="0" i="0" sz="1800" u="none" cap="none" strike="noStrike"/>
          </a:p>
        </p:txBody>
      </p:sp>
      <p:pic>
        <p:nvPicPr>
          <p:cNvPr id="63" name="Google Shape;6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3400" y="3705225"/>
            <a:ext cx="4800600" cy="315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0" y="3821112"/>
            <a:ext cx="3810000" cy="3036887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PERKEMBANGAN KETENTERAAN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KERAJAAN UMAYYAH</a:t>
            </a:r>
            <a:endParaRPr b="0" i="0" sz="1800" u="none" cap="none" strike="noStrike"/>
          </a:p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Kemaskini dengan meniru corak gerakan tentera Parsi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Abdul Malik bin Marwan telah mewajibkan setiap rakyat menjadi tentera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Kerajaan telah menubuhkan dewan Al-Jundi yang bertanggungjawab mentadbir dan mengurus hal ehwaal ketenteraan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Membahagikan tentera kepada 5 bahagian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Pasukan teras – </a:t>
            </a: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Qalbu al-Jaisyu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Sayap kanan – </a:t>
            </a: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Al-Maimanah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Sayap kiri – </a:t>
            </a: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Al-Maisarah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Pasukan barisan hadapan – </a:t>
            </a: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Al-Muqadimah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Pasukan barisan belakang – </a:t>
            </a: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Safatul Jaisyu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FFCC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381000" y="609600"/>
            <a:ext cx="8229600" cy="1295400"/>
          </a:xfrm>
          <a:prstGeom prst="rect">
            <a:avLst/>
          </a:prstGeom>
          <a:solidFill>
            <a:srgbClr val="CC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PERKEMBANGAN ANGGOTA TENTERA DARAT</a:t>
            </a:r>
            <a:endParaRPr b="0" i="0" sz="1800" u="none" cap="none" strike="noStrike"/>
          </a:p>
        </p:txBody>
      </p:sp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457200" y="1600200"/>
            <a:ext cx="6324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Angkatan perang dilengkapi dengan peralatan moden dan canggih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Dilatih berperang dalam musim panas dan sejuk sebagai langkah untuk berperang dengan Rom di Eropah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Tenteranya terdiri daripada angkatan berkuda, berkenderaan dan berjalan kaki</a:t>
            </a:r>
            <a:endParaRPr b="0" i="0" sz="1800" u="none" cap="none" strike="noStrike"/>
          </a:p>
        </p:txBody>
      </p:sp>
      <p:pic>
        <p:nvPicPr>
          <p:cNvPr id="77" name="Google Shape;77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3124200"/>
            <a:ext cx="3886200" cy="307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CC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CC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PERKEMBANGAN ANGGOTA TENTERA LAUT</a:t>
            </a:r>
            <a:endParaRPr b="0" i="0" sz="1800" u="none" cap="none" strike="noStrike"/>
          </a:p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457200" y="1981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Muawiyah telah menyusun anggota tentera yang berjumlah 1700 kapal perang dan membina pengkalan tentera di Tunisia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Pelabuhan di Syria dan Iskandariah di Mesir pula dijadikan pengkalan perang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