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" name="Google Shape;7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" name="Google Shape;8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2"/>
          <p:cNvGrpSpPr/>
          <p:nvPr/>
        </p:nvGrpSpPr>
        <p:grpSpPr>
          <a:xfrm>
            <a:off x="0" y="0"/>
            <a:ext cx="9159875" cy="6858000"/>
            <a:chOff x="0" y="0"/>
            <a:chExt cx="9159875" cy="6858000"/>
          </a:xfrm>
        </p:grpSpPr>
        <p:sp>
          <p:nvSpPr>
            <p:cNvPr id="39" name="Google Shape;39;p2"/>
            <p:cNvSpPr/>
            <p:nvPr/>
          </p:nvSpPr>
          <p:spPr>
            <a:xfrm>
              <a:off x="8305800" y="1587"/>
              <a:ext cx="838200" cy="6856412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6764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743200" y="0"/>
              <a:ext cx="685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581400" y="0"/>
              <a:ext cx="3810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133600" y="0"/>
              <a:ext cx="6096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762000" y="0"/>
              <a:ext cx="9144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572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0" y="0"/>
              <a:ext cx="457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4290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4196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981200" y="0"/>
              <a:ext cx="2286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5238750" y="0"/>
              <a:ext cx="40005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7391400" y="0"/>
              <a:ext cx="228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315200" y="0"/>
              <a:ext cx="1066800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5562600" y="0"/>
              <a:ext cx="990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0960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9342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254500" y="0"/>
              <a:ext cx="2413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756025" y="0"/>
              <a:ext cx="5334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587" y="6151562"/>
              <a:ext cx="9144000" cy="706437"/>
            </a:xfrm>
            <a:custGeom>
              <a:rect b="b" l="l" r="r" t="t"/>
              <a:pathLst>
                <a:path extrusionOk="0" h="445" w="5760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0" y="6138862"/>
              <a:ext cx="9159875" cy="276225"/>
            </a:xfrm>
            <a:custGeom>
              <a:rect b="b" l="l" r="r" t="t"/>
              <a:pathLst>
                <a:path extrusionOk="0" h="174" w="5770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2"/>
          <p:cNvSpPr txBox="1"/>
          <p:nvPr>
            <p:ph type="ctrTitle"/>
          </p:nvPr>
        </p:nvSpPr>
        <p:spPr>
          <a:xfrm>
            <a:off x="685800" y="16002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1" name="Google Shape;61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159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159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159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159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2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2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2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7" name="Google Shape;67;p3"/>
          <p:cNvSpPr txBox="1"/>
          <p:nvPr>
            <p:ph idx="1" type="body"/>
          </p:nvPr>
        </p:nvSpPr>
        <p:spPr>
          <a:xfrm>
            <a:off x="457200" y="2057400"/>
            <a:ext cx="5638800" cy="3814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8" name="Google Shape;68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3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0"/>
            <a:ext cx="9159875" cy="6858000"/>
            <a:chOff x="0" y="0"/>
            <a:chExt cx="9159875" cy="6858000"/>
          </a:xfrm>
        </p:grpSpPr>
        <p:sp>
          <p:nvSpPr>
            <p:cNvPr id="11" name="Google Shape;11;p1"/>
            <p:cNvSpPr/>
            <p:nvPr/>
          </p:nvSpPr>
          <p:spPr>
            <a:xfrm>
              <a:off x="8305800" y="1587"/>
              <a:ext cx="838200" cy="6856412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16764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2743200" y="0"/>
              <a:ext cx="685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3581400" y="0"/>
              <a:ext cx="381000" cy="6858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2133600" y="0"/>
              <a:ext cx="6096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762000" y="0"/>
              <a:ext cx="9144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457200" y="0"/>
              <a:ext cx="3048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0" y="0"/>
              <a:ext cx="457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34290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44196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1981200" y="0"/>
              <a:ext cx="22860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5238750" y="0"/>
              <a:ext cx="400050" cy="6858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7391400" y="0"/>
              <a:ext cx="228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>
              <a:off x="7315200" y="0"/>
              <a:ext cx="1066800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5562600" y="0"/>
              <a:ext cx="9906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6096000" y="0"/>
              <a:ext cx="8382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6934200" y="0"/>
              <a:ext cx="3810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4254500" y="0"/>
              <a:ext cx="2413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"/>
            <p:cNvSpPr/>
            <p:nvPr/>
          </p:nvSpPr>
          <p:spPr>
            <a:xfrm>
              <a:off x="3756025" y="0"/>
              <a:ext cx="533400" cy="68580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1587" y="6151562"/>
              <a:ext cx="9144000" cy="706437"/>
            </a:xfrm>
            <a:custGeom>
              <a:rect b="b" l="l" r="r" t="t"/>
              <a:pathLst>
                <a:path extrusionOk="0" h="445" w="5760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0" y="6138862"/>
              <a:ext cx="9159875" cy="276225"/>
            </a:xfrm>
            <a:custGeom>
              <a:rect b="b" l="l" r="r" t="t"/>
              <a:pathLst>
                <a:path extrusionOk="0" h="174" w="5770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1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" name="Google Shape;33;p1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Google Shape;34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1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buNone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4637" y="35814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20574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4"/>
          <p:cNvSpPr/>
          <p:nvPr/>
        </p:nvSpPr>
        <p:spPr>
          <a:xfrm>
            <a:off x="685800" y="20574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MALIK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RIWAYAT HIDUP</a:t>
            </a:r>
            <a:endParaRPr b="0" i="0" sz="1800" u="none" cap="none" strike="noStrike"/>
          </a:p>
        </p:txBody>
      </p:sp>
      <p:sp>
        <p:nvSpPr>
          <p:cNvPr id="83" name="Google Shape;83;p5"/>
          <p:cNvSpPr txBox="1"/>
          <p:nvPr>
            <p:ph idx="1" type="body"/>
          </p:nvPr>
        </p:nvSpPr>
        <p:spPr>
          <a:xfrm>
            <a:off x="457200" y="2057400"/>
            <a:ext cx="5638800" cy="3814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Nama   : Malik bin Anas bin Malik bin ‘Amar al-Harith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Lahir    : Di Madinah pada 93 hijrah / 713 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Berasal dari keluarga yang dihormati iaitu ulama at-Tabiin.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●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Moyangnya iaitu ‘Amar merupakan seorang sahabat nabi yang pernah berperang bersama Rasulullah.</a:t>
            </a:r>
            <a:endParaRPr b="0" i="0" sz="1800" u="none" cap="none" strike="noStrike"/>
          </a:p>
        </p:txBody>
      </p:sp>
      <p:pic>
        <p:nvPicPr>
          <p:cNvPr id="84" name="Google Shape;8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2286000"/>
            <a:ext cx="2921000" cy="350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90" name="Google Shape;90;p6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Mempunyai akal fikiran yang bernas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Memiliki pandangan yang teguh dan bijak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Berbudi bahasa , sopan dan lemah lembut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Begitu menghormati orang yang lebih tua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Seorang hartawan yang dermawan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Tidak pernah menunggang kuda ketika di Madinah kerana menghormati jasad Rasulullah.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PENDIDIKAN</a:t>
            </a:r>
            <a:endParaRPr b="0" i="0" sz="1800" u="none" cap="none" strike="noStrike"/>
          </a:p>
        </p:txBody>
      </p:sp>
      <p:sp>
        <p:nvSpPr>
          <p:cNvPr id="96" name="Google Shape;96;p7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Telah menghafaz al-QUran dan hadis sejak kecil lagi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Sentiasa mendampingi para ulama dan berguru dengan 900 orang guru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Pelajari pelbagai ilmu seperti hadis, feqah dan lain-lain.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Tahoma"/>
              <a:buChar char="●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Mula mengajar ketika berusia 17 tahun dan dihadiri oleh gurunya sendiri.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ahoma"/>
              <a:buNone/>
            </a:pPr>
            <a:r>
              <a:rPr b="0" i="0" lang="en-US" sz="4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SUMBANGAN</a:t>
            </a:r>
            <a:endParaRPr b="0" i="0" sz="1800" u="none" cap="none" strike="noStrike"/>
          </a:p>
        </p:txBody>
      </p:sp>
      <p:sp>
        <p:nvSpPr>
          <p:cNvPr id="102" name="Google Shape;102;p8"/>
          <p:cNvSpPr txBox="1"/>
          <p:nvPr>
            <p:ph idx="1" type="body"/>
          </p:nvPr>
        </p:nvSpPr>
        <p:spPr>
          <a:xfrm>
            <a:off x="457200" y="1600200"/>
            <a:ext cx="60198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Pakar dalam ilmu hadis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Menghasilkan kitab al-Muwatta’ iaitu kitab yang menjadi rujukan bagi pengkaji ilmu tafsir , hadis dan feqah.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Aliran mazhab Maliki tersebar luas di Maghribi, Andalus, Algeria dan Mesir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Tahoma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Seorang ahli ijtihad yang terkemuka</a:t>
            </a:r>
            <a:endParaRPr b="0" i="0" sz="1800" u="none" cap="none" strike="noStrike"/>
          </a:p>
        </p:txBody>
      </p:sp>
      <p:pic>
        <p:nvPicPr>
          <p:cNvPr id="103" name="Google Shape;103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1676400"/>
            <a:ext cx="2243137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800" y="2209800"/>
            <a:ext cx="2286000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rtain Call">
  <a:themeElements>
    <a:clrScheme name="Curtain Call 1">
      <a:dk1>
        <a:srgbClr val="FFFFFF"/>
      </a:dk1>
      <a:lt1>
        <a:srgbClr val="800000"/>
      </a:lt1>
      <a:dk2>
        <a:srgbClr val="FFFFCC"/>
      </a:dk2>
      <a:lt2>
        <a:srgbClr val="602000"/>
      </a:lt2>
      <a:accent1>
        <a:srgbClr val="FF3300"/>
      </a:accent1>
      <a:accent2>
        <a:srgbClr val="000000"/>
      </a:accent2>
      <a:accent3>
        <a:srgbClr val="800000"/>
      </a:accent3>
      <a:accent4>
        <a:srgbClr val="FF3300"/>
      </a:accent4>
      <a:accent5>
        <a:srgbClr val="000000"/>
      </a:accent5>
      <a:accent6>
        <a:srgbClr val="800000"/>
      </a:accent6>
      <a:hlink>
        <a:srgbClr val="EBF25A"/>
      </a:hlink>
      <a:folHlink>
        <a:srgbClr val="F2AA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