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15;p2"/>
          <p:cNvGrpSpPr/>
          <p:nvPr/>
        </p:nvGrpSpPr>
        <p:grpSpPr>
          <a:xfrm>
            <a:off x="-1035050" y="1552575"/>
            <a:ext cx="10179049" cy="5305425"/>
            <a:chOff x="-1035050" y="1552575"/>
            <a:chExt cx="10179049" cy="5305425"/>
          </a:xfrm>
        </p:grpSpPr>
        <p:sp>
          <p:nvSpPr>
            <p:cNvPr id="16" name="Google Shape;16;p2"/>
            <p:cNvSpPr/>
            <p:nvPr/>
          </p:nvSpPr>
          <p:spPr>
            <a:xfrm>
              <a:off x="3271837" y="2709862"/>
              <a:ext cx="5872162" cy="4148137"/>
            </a:xfrm>
            <a:custGeom>
              <a:rect b="b" l="l" r="r" t="t"/>
              <a:pathLst>
                <a:path extrusionOk="0" h="2612" w="3698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>
              <a:gsLst>
                <a:gs pos="0">
                  <a:schemeClr val="folHlink"/>
                </a:gs>
                <a:gs pos="100000">
                  <a:srgbClr val="2851CC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7" name="Google Shape;17;p2"/>
            <p:cNvCxnSpPr/>
            <p:nvPr/>
          </p:nvCxnSpPr>
          <p:spPr>
            <a:xfrm>
              <a:off x="-1035050" y="1552575"/>
              <a:ext cx="6726237" cy="5305425"/>
            </a:xfrm>
            <a:prstGeom prst="straightConnector1">
              <a:avLst/>
            </a:prstGeom>
            <a:noFill/>
            <a:ln cap="rnd" cmpd="sng" w="12700">
              <a:solidFill>
                <a:schemeClr val="folHlink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293812" y="762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685800" y="34290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14300" lvl="5" marL="25146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14300" lvl="6" marL="34290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14300" lvl="7" marL="48006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14300" lvl="8" marL="6629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457200" y="1981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title"/>
          </p:nvPr>
        </p:nvSpPr>
        <p:spPr>
          <a:xfrm>
            <a:off x="228600" y="609600"/>
            <a:ext cx="8610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4"/>
          <p:cNvSpPr txBox="1"/>
          <p:nvPr/>
        </p:nvSpPr>
        <p:spPr>
          <a:xfrm>
            <a:off x="304800" y="1905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609600" lvl="0" marL="609600" marR="0" rtl="0" algn="just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Pada akhir kurun ke-9 Masihi, kuasa khalifah semakin terbatas. </a:t>
            </a:r>
            <a:endParaRPr b="0" i="0" sz="1800" u="none" cap="none" strike="noStrike"/>
          </a:p>
          <a:p>
            <a:pPr indent="-609600" lvl="0" marL="609600" marR="0" rtl="0" algn="just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Jawatan-jawatan penting dalam kerajaan seperti menteri,gabenor,dan panglima tentera banyak dipegang oleh pegawai-pegawai Parsi dan Turki.</a:t>
            </a:r>
            <a:endParaRPr b="0" i="0" sz="1800" u="none" cap="none" strike="noStrike"/>
          </a:p>
          <a:p>
            <a:pPr indent="-609600" lvl="0" marL="609600" marR="0" rtl="0" algn="just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Ini memberi peluang kepada mereka untuk membentuk kerajaan sendiri seperti Kerajaan al-Tahiriah ,al-Buwihiah,al-Tuluniah dan al-Saljuqiah.</a:t>
            </a:r>
            <a:endParaRPr b="0" i="0" sz="1800" u="none" cap="none" strike="noStrike"/>
          </a:p>
          <a:p>
            <a:pPr indent="-609600" lvl="0" marL="609600" marR="0" rtl="0" algn="just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Perpecahan ini telah melemahkan kekuasaan serta kedaulatan Kerajaan Abbasiyah.</a:t>
            </a:r>
            <a:endParaRPr b="0" i="0" sz="1800" u="none" cap="none" strike="noStrike"/>
          </a:p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1587"/>
            <a:ext cx="9132887" cy="6845300"/>
            <a:chOff x="0" y="1587"/>
            <a:chExt cx="9132887" cy="6845300"/>
          </a:xfrm>
        </p:grpSpPr>
        <p:sp>
          <p:nvSpPr>
            <p:cNvPr id="7" name="Google Shape;7;p1"/>
            <p:cNvSpPr/>
            <p:nvPr/>
          </p:nvSpPr>
          <p:spPr>
            <a:xfrm>
              <a:off x="5387975" y="1585912"/>
              <a:ext cx="3744912" cy="5260975"/>
            </a:xfrm>
            <a:custGeom>
              <a:rect b="b" l="l" r="r" t="t"/>
              <a:pathLst>
                <a:path extrusionOk="0" h="3313" w="2358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>
              <a:gsLst>
                <a:gs pos="0">
                  <a:schemeClr val="folHlink"/>
                </a:gs>
                <a:gs pos="100000">
                  <a:srgbClr val="2851CC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8" name="Google Shape;8;p1"/>
            <p:cNvCxnSpPr/>
            <p:nvPr/>
          </p:nvCxnSpPr>
          <p:spPr>
            <a:xfrm>
              <a:off x="0" y="1587"/>
              <a:ext cx="8410575" cy="6845300"/>
            </a:xfrm>
            <a:prstGeom prst="straightConnector1">
              <a:avLst/>
            </a:prstGeom>
            <a:noFill/>
            <a:ln cap="rnd" cmpd="sng" w="12700">
              <a:solidFill>
                <a:schemeClr val="folHlink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9" name="Google Shape;9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" name="Google Shape;12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5"/>
          <p:cNvSpPr txBox="1"/>
          <p:nvPr>
            <p:ph type="ctrTitle"/>
          </p:nvPr>
        </p:nvSpPr>
        <p:spPr>
          <a:xfrm>
            <a:off x="1219200" y="1371600"/>
            <a:ext cx="6248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KEGEMILANGAN DAN KEJATUHAN KERAJAAN ABBASIYAH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type="title"/>
          </p:nvPr>
        </p:nvSpPr>
        <p:spPr>
          <a:xfrm>
            <a:off x="381000" y="685800"/>
            <a:ext cx="82296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3.BERLAKU PEREBUTAN KUASA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91" name="Google Shape;91;p14"/>
          <p:cNvSpPr txBox="1"/>
          <p:nvPr>
            <p:ph idx="1" type="body"/>
          </p:nvPr>
        </p:nvSpPr>
        <p:spPr>
          <a:xfrm>
            <a:off x="685800" y="1371600"/>
            <a:ext cx="77724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Khalifah al-Mutawakkil melantik tiga orang puteranya iaitu al-Muntasir,a-Mu’taz,dan al-Muayyad sebagai Putera Mahkota (</a:t>
            </a:r>
            <a:r>
              <a:rPr b="1" i="1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Wali al-Ahdi</a:t>
            </a: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Baginda memilih al-Mu’taz iaitu puteranya yang kedua sebagai bakal penggantinya dengan mengenepikan putera sulungnya iaitu al-Muntasir.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Ini menyebabkan berlaku perbalahan antara al-Muntasir dengan al-Mu’taz.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Pada tahun 247H/861M,al-Muntasir merampas kuasa daripada ayahandanya. Sejak itu, jawatan khalifah sering menjadi rebutan dan bertukar tangan.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Ini melemahkan institusi khalifah dan memberi banyak peluang kepada menteri-menteri, panglima-panglima, dan pegawai-pegawai Parsi serta Turki untuk bertindak sebagai penguasa sebenar kerajaan.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4.KEGAWATAN EKONOMI</a:t>
            </a:r>
            <a:endParaRPr b="0" i="0" sz="1800" u="none" cap="none" strike="noStrike"/>
          </a:p>
        </p:txBody>
      </p:sp>
      <p:sp>
        <p:nvSpPr>
          <p:cNvPr id="97" name="Google Shape;97;p15"/>
          <p:cNvSpPr txBox="1"/>
          <p:nvPr>
            <p:ph idx="1" type="body"/>
          </p:nvPr>
        </p:nvSpPr>
        <p:spPr>
          <a:xfrm>
            <a:off x="685800" y="1600200"/>
            <a:ext cx="7772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Kerajaan Abbasiyah mula mengalami masalah kegawatan ekonomi pada Penggal Ketiga.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Rusuhan dan pemberontakan seringkali mengganggu aktiviti perekonomian.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Ini menyebabkan pedagang luar takut untuk datang ke Baghdad.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Akhirnya dana yang terdapat di dalam Baitulmal berkurangan dan tidak dapat menampung keperluannya.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/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5.PERSELISIHAN ALIRAN FAHAMAN KEAGAMAAN </a:t>
            </a:r>
            <a:endParaRPr b="0" i="0" sz="1800" u="none" cap="none" strike="noStrike"/>
          </a:p>
        </p:txBody>
      </p:sp>
      <p:sp>
        <p:nvSpPr>
          <p:cNvPr id="103" name="Google Shape;103;p16"/>
          <p:cNvSpPr txBox="1"/>
          <p:nvPr>
            <p:ph idx="1" type="body"/>
          </p:nvPr>
        </p:nvSpPr>
        <p:spPr>
          <a:xfrm>
            <a:off x="685800" y="1676400"/>
            <a:ext cx="77724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Pemberontakan daripada kalangan Syiah dan Khawarij sering mengganggu Kerajaan Abbasiyah.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Mereka beriktikad bahawa jawatan khalifah hanya layak disandang oleh pemimpin-pemimpin daripada kalangan mereka.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Pemberontakan daripada golongan-golongan tersebut menjejaskan suasana dan ketenteraman awam.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type="title"/>
          </p:nvPr>
        </p:nvSpPr>
        <p:spPr>
          <a:xfrm>
            <a:off x="685800" y="228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SERANGAN DARI LUAR </a:t>
            </a:r>
            <a:endParaRPr b="0" i="0" sz="1800" u="none" cap="none" strike="noStrike"/>
          </a:p>
        </p:txBody>
      </p:sp>
      <p:sp>
        <p:nvSpPr>
          <p:cNvPr id="109" name="Google Shape;109;p17"/>
          <p:cNvSpPr txBox="1"/>
          <p:nvPr>
            <p:ph idx="1" type="body"/>
          </p:nvPr>
        </p:nvSpPr>
        <p:spPr>
          <a:xfrm>
            <a:off x="304800" y="990600"/>
            <a:ext cx="8153400" cy="53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Kerajaan Abbasiyah sering diserang oleh musuh dari Utara, Timur, dan Barat.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Pihak </a:t>
            </a:r>
            <a:r>
              <a:rPr b="1" i="0" lang="en-US" sz="22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Utara</a:t>
            </a: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terdiri dari orang </a:t>
            </a:r>
            <a:r>
              <a:rPr b="1" i="0" lang="en-US" sz="22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Georgia dan Armenia</a:t>
            </a: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menyerang Azerbaijan dan kawasan-kawasan sekitarnya sehingga mengakibatkan beribu-ribu umat Islam dibunuh dan harta benda mereka dirampas.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Dari sebelah </a:t>
            </a:r>
            <a:r>
              <a:rPr b="1" i="0" lang="en-US" sz="22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Barat</a:t>
            </a: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Kerajaan Abbasiyah berhadapan dengan ancaman </a:t>
            </a:r>
            <a:r>
              <a:rPr b="1" i="0" lang="en-US" sz="22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tentera Salib</a:t>
            </a: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Pada awalnya serangan serangan tentera Salib dapat ditangkis oleh Kerajaan Abbasiyah.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Peperangan tersebut menyebabkan Kerajaan Abbasiyah menjadi semakin lemah. Terdapat banyak wilayah kecil yang berada di bawah kekuasaan Kerajaan Abbasiyah menuntut kemerdekaan. Umat Islam di Andalus telah diusir keluar.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Ini memberi peluang kepada </a:t>
            </a:r>
            <a:r>
              <a:rPr b="1" i="0" lang="en-US" sz="22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Mongul dari Timur</a:t>
            </a: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yang dipimpin oleh Hulagu Khan untuk menawan kota Baghdad pada tahun 656H/1258M.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Tentera Mongul yang ganas dan kejam tersebut telah membakar segala khazanah ilmu yang dihasilkan oleh cendikiawan Islam.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>
            <p:ph type="title"/>
          </p:nvPr>
        </p:nvSpPr>
        <p:spPr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IKTIBAR DARI SEJARAH KEGEMILANGAN ISLAM</a:t>
            </a:r>
            <a:endParaRPr b="0" i="0" sz="1800" u="none" cap="none" strike="noStrike"/>
          </a:p>
        </p:txBody>
      </p:sp>
      <p:sp>
        <p:nvSpPr>
          <p:cNvPr id="115" name="Google Shape;115;p18"/>
          <p:cNvSpPr txBox="1"/>
          <p:nvPr>
            <p:ph idx="1" type="body"/>
          </p:nvPr>
        </p:nvSpPr>
        <p:spPr>
          <a:xfrm>
            <a:off x="685800" y="1676400"/>
            <a:ext cx="77724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Kita harus sedar bahawa kemajuan yang dicapai pada hari ini adalah hasil daripada sumbangan umat Islam pada zaman Kerajaan Abbasiyyah.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Orang-orang Barat telah memindahkan penemuan pelbagai bidang ilmu sains dan teknologi ke negara mereka dan menterjemahkannyake bahasa mereka.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Umat Islam perlu berusaha mengembalikan zaman kegemilangan Islam dengan belajar bersungguh-sungguh dan menjadi pakar dalam semua bidang yang diperlukan oleh manusia.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/>
          <p:nvPr>
            <p:ph type="title"/>
          </p:nvPr>
        </p:nvSpPr>
        <p:spPr>
          <a:xfrm>
            <a:off x="381000" y="609600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3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IKTIBAR DARI SEJARAH KEMEROSOTAN KERAJAAN ABBASIYYAH</a:t>
            </a:r>
            <a:endParaRPr b="0" i="0" sz="1800" u="none" cap="none" strike="noStrike"/>
          </a:p>
        </p:txBody>
      </p:sp>
      <p:sp>
        <p:nvSpPr>
          <p:cNvPr id="121" name="Google Shape;121;p19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Umat Islam perlu bersatu padu untuk menyelamatkan negara dari ancaman musuh.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Aliran kefahaman yang pelbagai boleh membawa kepada perpecahan dan melemahkan umat Islam.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Keselamatan dan kestabilan negara adalah tanggungjawab kita bersama.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3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PERANAN GENERASI HARI INI MEMARTABATKAN SEMULA KEUNGGULAN TAMADUN ISLAM</a:t>
            </a:r>
            <a:endParaRPr b="0" i="0" sz="1800" u="none" cap="none" strike="noStrike"/>
          </a:p>
        </p:txBody>
      </p:sp>
      <p:sp>
        <p:nvSpPr>
          <p:cNvPr id="127" name="Google Shape;127;p20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Mengembalikan umat Islam kini ke zaman kegemilangan Islam yang pernah dicapai.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Rajin menuntut ilmu pengetahuan untuk meningkatkan pembangunan diri dan agama.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Mengamalkan akhlak yang mulia dalam kehidupan seharian.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Mengamalkan cara hidup Islam dalam semua aspek kehidupan.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FAKTOR KEGEMILANGAN 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KERAJAAN ABBASIYAH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47" name="Google Shape;47;p6"/>
          <p:cNvSpPr txBox="1"/>
          <p:nvPr>
            <p:ph idx="1" type="body"/>
          </p:nvPr>
        </p:nvSpPr>
        <p:spPr>
          <a:xfrm>
            <a:off x="457200" y="1981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1.KESTABILAN POLITIK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Kerajaan Abbasiyah memberi perhatian kepada pembasmian pemberontakan dan perbalahan puak.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Pemberontakan dan perbalahan berjaya dikawal oleh Harun Ar-Rasyid bersama panglimanya Yahya bin Khalid al-Barmaki dan anaknya al-Fadhl al-Barmaki.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Kestabilan politik memberi peluang kepada pemerintah membangunkan negara.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idx="1" type="body"/>
          </p:nvPr>
        </p:nvSpPr>
        <p:spPr>
          <a:xfrm>
            <a:off x="304800" y="1219200"/>
            <a:ext cx="8534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2.DASAR POLITIK KERAJAAN ABBASIYAH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Kerajaan Abbasiyah memberi layanan yang adil kepada semua rakyatnya tanpa mengira bangsa dan keturunan.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Kerajaan Abbasiyah juga menjalin hubungan diplomatik yang baik dengan negara-negara luar.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idx="1" type="body"/>
          </p:nvPr>
        </p:nvSpPr>
        <p:spPr>
          <a:xfrm>
            <a:off x="457200" y="1143000"/>
            <a:ext cx="79248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3KEDUDUKAN BAHGDAD YANG STRATEGIK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Pemilihan Baghdad sebagai pusat pemerintahan telah memajukan Kerajaan Abbasiyah terutama dalam bidang perdagangan kerana kedudukannya yang berada ditengah-tengah laluan para pedagang Timur dan Barat.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Sungai Dajlah telah menjadi laluan utama kapal-kapal perdagangan.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Baghdad juga menjadi tempat pertemuan sarjana dari Timur dan Barat.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/>
          <p:nvPr>
            <p:ph idx="1" type="body"/>
          </p:nvPr>
        </p:nvSpPr>
        <p:spPr>
          <a:xfrm>
            <a:off x="685800" y="609600"/>
            <a:ext cx="7772400" cy="58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4.PERPADUAN ANTARA KAUM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Rakyat Kerajaan Abbasiyah terdiri dari pelbagai bangsa terutama Arab, Parsi dan Turki.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Kerajaan Abbasiyah memberi layanan yang adil kepada mereka. Mereka diberi peluang untuk menjawat jawatan-jawatan penting dalam kerajaan.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Orang bukan Islam juga diberi layanan baik selagi mereka tidak mengkianati Kerajaan Abbasiyah. Mereka bebas melaksanakan ajaran agama dan kepercayaan masing-masing.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457200" y="1219200"/>
            <a:ext cx="81534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5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5.PENGHAYATAN KONSEP KERJA SEBAGAI IBADAT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Konsep kerja sebagai ibadat mendorong para sarjana untuk mengkaji tentang muamalat menurut pandangan Islam.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Para sarjana Islam menjelaskan dengan terperinci mengenai hukum-hukam yang berkaitan jual beli, sewa, gadaian, hutang, perkongsian dan sebagainya.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type="title"/>
          </p:nvPr>
        </p:nvSpPr>
        <p:spPr>
          <a:xfrm>
            <a:off x="457200" y="762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FAKTOR KEMEROSOTAN 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KERAJAAN ABBASIYAH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73" name="Google Shape;73;p11"/>
          <p:cNvSpPr txBox="1"/>
          <p:nvPr>
            <p:ph idx="1" type="body"/>
          </p:nvPr>
        </p:nvSpPr>
        <p:spPr>
          <a:xfrm>
            <a:off x="685800" y="2209800"/>
            <a:ext cx="77724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Kerajaan Abbasiyah merosot semasa pemerintahan al-Wathiq bin al-Muktasim (227-232H/842-847M).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Kemerosotan tersebut adalah faktor utama kejatuhan Kerajaan Abbasiyah ke tangan Mongul pada 15 Muharam 656 Hijrah bersamaan 22 Januari 1258 Masihi.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>
            <p:ph type="title"/>
          </p:nvPr>
        </p:nvSpPr>
        <p:spPr>
          <a:xfrm>
            <a:off x="457200" y="609600"/>
            <a:ext cx="8229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1.KELEMAHAN PEMERINTAHAN 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KERAJAAN ABBASIYAH 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685800" y="1447800"/>
            <a:ext cx="77724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Semasa pemerintahan al-Wathiq, beliau tidak melakukan sebarang pembaharuan. Baginda banyak bergantung kepada pegawai-pegawai Turki untuk menjalankan polisi pemerintahan yang diwarisi dari ayahandanya.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Setelah al-Wathiq meninggal dunia, puteranya yang terlalu muda tidak dapat menggantikannya. Al-Mutawakkil iaitu saudara kepada al-Wathiq dilantik sebagai khalifah menerusi keputusan mesyuarat pegawai-pegawai tinggi kerajaan.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Al-Mutawakkil cuba mengembalikan kuasa khalifah yang bebas daripada sebarang campur tangan pegawai-pegawai berbangsa Parsi dan Turki.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Tetapi usaha selepasnya kerana pengaruh Parsi dan Turki pada ketika itu sudah terlalu kuat.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title"/>
          </p:nvPr>
        </p:nvSpPr>
        <p:spPr>
          <a:xfrm>
            <a:off x="228600" y="609600"/>
            <a:ext cx="8610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2.PERPECAHAN WILAYAH-WILAYAH DI BAWAH KEKUASAAN KERAJAAN ABBASIYAH</a:t>
            </a: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  <p:sp>
        <p:nvSpPr>
          <p:cNvPr id="85" name="Google Shape;85;p13"/>
          <p:cNvSpPr txBox="1"/>
          <p:nvPr/>
        </p:nvSpPr>
        <p:spPr>
          <a:xfrm>
            <a:off x="304800" y="1905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609600" lvl="0" marL="609600" marR="0" rtl="0" algn="just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Pada akhir kurun ke-9 Masihi, kuasa khalifah semakin terbatas. </a:t>
            </a:r>
            <a:endParaRPr b="0" i="0" sz="1800" u="none" cap="none" strike="noStrike"/>
          </a:p>
          <a:p>
            <a:pPr indent="-609600" lvl="0" marL="609600" marR="0" rtl="0" algn="just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Jawatan-jawatan penting dalam kerajaan seperti menteri,gabenor,dan panglima tentera banyak dipegang oleh pegawai-pegawai Parsi dan Turki.</a:t>
            </a:r>
            <a:endParaRPr b="0" i="0" sz="1800" u="none" cap="none" strike="noStrike"/>
          </a:p>
          <a:p>
            <a:pPr indent="-609600" lvl="0" marL="609600" marR="0" rtl="0" algn="just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Ini memberi peluang kepada mereka untuk membentuk kerajaan sendiri seperti Kerajaan al-Tahiriah ,al-Buwihiah,al-Tuluniah dan al-Saljuqiah.</a:t>
            </a:r>
            <a:endParaRPr b="0" i="0" sz="1800" u="none" cap="none" strike="noStrike"/>
          </a:p>
          <a:p>
            <a:pPr indent="-609600" lvl="0" marL="609600" marR="0" rtl="0" algn="just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Perpecahan ini telah melemahkan kekuasaan serta kedaulatan Kerajaan Abbasiyah.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OARING">
  <a:themeElements>
    <a:clrScheme name="SOARING 1">
      <a:dk1>
        <a:srgbClr val="FFFFFF"/>
      </a:dk1>
      <a:lt1>
        <a:srgbClr val="0000FF"/>
      </a:lt1>
      <a:dk2>
        <a:srgbClr val="FFCC66"/>
      </a:dk2>
      <a:lt2>
        <a:srgbClr val="000000"/>
      </a:lt2>
      <a:accent1>
        <a:srgbClr val="00FFFF"/>
      </a:accent1>
      <a:accent2>
        <a:srgbClr val="FFFF00"/>
      </a:accent2>
      <a:accent3>
        <a:srgbClr val="0000FF"/>
      </a:accent3>
      <a:accent4>
        <a:srgbClr val="00FFFF"/>
      </a:accent4>
      <a:accent5>
        <a:srgbClr val="FFFF00"/>
      </a:accent5>
      <a:accent6>
        <a:srgbClr val="0000FF"/>
      </a:accent6>
      <a:hlink>
        <a:srgbClr val="FF0033"/>
      </a:hlink>
      <a:folHlink>
        <a:srgbClr val="3366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