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" name="Google Shape;40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3200400" y="1371600"/>
            <a:ext cx="57912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18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048000" y="2590800"/>
            <a:ext cx="57150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18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6pPr>
            <a:lvl7pPr lvl="6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7pPr>
            <a:lvl8pPr lvl="7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8pPr>
            <a:lvl9pPr lvl="8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2"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3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/>
          <p:nvPr>
            <p:ph type="title"/>
          </p:nvPr>
        </p:nvSpPr>
        <p:spPr>
          <a:xfrm>
            <a:off x="457200" y="304800"/>
            <a:ext cx="8229600" cy="8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" name="Google Shape;21;p3"/>
          <p:cNvSpPr txBox="1"/>
          <p:nvPr>
            <p:ph idx="1" type="body"/>
          </p:nvPr>
        </p:nvSpPr>
        <p:spPr>
          <a:xfrm>
            <a:off x="3048000" y="1143000"/>
            <a:ext cx="60960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Relationship Id="rId4" Type="http://schemas.openxmlformats.org/officeDocument/2006/relationships/image" Target="../media/image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/>
          <p:nvPr>
            <p:ph type="ctrTitle"/>
          </p:nvPr>
        </p:nvSpPr>
        <p:spPr>
          <a:xfrm>
            <a:off x="3200400" y="1371600"/>
            <a:ext cx="57912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DR. HAMKA</a:t>
            </a:r>
            <a:endParaRPr b="0" i="0" sz="1800" u="none" cap="none" strike="noStrike"/>
          </a:p>
        </p:txBody>
      </p:sp>
      <p:sp>
        <p:nvSpPr>
          <p:cNvPr id="30" name="Google Shape;30;p4"/>
          <p:cNvSpPr txBox="1"/>
          <p:nvPr>
            <p:ph idx="1" type="subTitle"/>
          </p:nvPr>
        </p:nvSpPr>
        <p:spPr>
          <a:xfrm>
            <a:off x="3048000" y="2590800"/>
            <a:ext cx="57150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PERMATA NUSANTARA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5"/>
          <p:cNvSpPr txBox="1"/>
          <p:nvPr>
            <p:ph type="title"/>
          </p:nvPr>
        </p:nvSpPr>
        <p:spPr>
          <a:xfrm>
            <a:off x="457200" y="304800"/>
            <a:ext cx="8229600" cy="8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0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BIODATA</a:t>
            </a:r>
            <a:endParaRPr b="0" i="0" sz="1800" u="none" cap="none" strike="noStrike"/>
          </a:p>
        </p:txBody>
      </p:sp>
      <p:sp>
        <p:nvSpPr>
          <p:cNvPr id="36" name="Google Shape;36;p5"/>
          <p:cNvSpPr txBox="1"/>
          <p:nvPr>
            <p:ph idx="1" type="body"/>
          </p:nvPr>
        </p:nvSpPr>
        <p:spPr>
          <a:xfrm>
            <a:off x="3048000" y="1143000"/>
            <a:ext cx="60960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Nama sebenar beliau ialah Haji Abdul Malik bin Abdul Karim Amrullah dan lebih dikenali sebagi Hamka.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Dilahirkan pada tahun 1908 Masihi bersamaan 1326 Hijrah di daerah Sungai Batang, Minangkabau, Sumatera Barat dan meninggal dunia pada tahun 1981 sewaktu berusia 73 tahun.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Beliau terkenal sebagai ulama di rantau ini kerana aktif menyampaikan dakwah dan ceramah agama.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Sejak kecil lagi beliau telah mendalami ilmu agama di madrasah yang diasaskan oleh datuknya, Sheikh Muhammad Amrullah.</a:t>
            </a:r>
            <a:endParaRPr b="0" i="0" sz="1800" u="none" cap="none" strike="noStrike"/>
          </a:p>
        </p:txBody>
      </p:sp>
      <p:pic>
        <p:nvPicPr>
          <p:cNvPr id="37" name="Google Shape;37;p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1000" y="2209800"/>
            <a:ext cx="2633662" cy="2819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6"/>
          <p:cNvSpPr txBox="1"/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0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KEPERIBADIAN</a:t>
            </a:r>
            <a:endParaRPr b="0" i="0" sz="1800" u="none" cap="none" strike="noStrike"/>
          </a:p>
        </p:txBody>
      </p:sp>
      <p:sp>
        <p:nvSpPr>
          <p:cNvPr id="43" name="Google Shape;43;p6"/>
          <p:cNvSpPr txBox="1"/>
          <p:nvPr>
            <p:ph idx="1" type="body"/>
          </p:nvPr>
        </p:nvSpPr>
        <p:spPr>
          <a:xfrm>
            <a:off x="457200" y="19050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Beliau seorang yang gigih dan kuat berusaha.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Petah dan mahir dalam bidang piadato dan ceramah.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Mempunyai pemikiran yang luas dan hujah-hujah bernas dalam mengeluarkan pandangan.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0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PENDIDIKAN</a:t>
            </a:r>
            <a:endParaRPr b="0" i="0" sz="1800" u="none" cap="none" strike="noStrike"/>
          </a:p>
        </p:txBody>
      </p:sp>
      <p:sp>
        <p:nvSpPr>
          <p:cNvPr id="49" name="Google Shape;49;p7"/>
          <p:cNvSpPr txBox="1"/>
          <p:nvPr>
            <p:ph idx="1" type="body"/>
          </p:nvPr>
        </p:nvSpPr>
        <p:spPr>
          <a:xfrm>
            <a:off x="457200" y="1981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Beliau mendapat pendidikan awal daripada ayahnya dengan mempelajari ilmu-ilmu agama, al-Quran, dan fardu ain.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Ketika berusia 16 tahun, beliau telah mengikut gerakan Islam di Yogjakarta. Di sinilah beliau menimba ilmu kemahiran berpidato dan ceramah.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Hasil keahlian dan kepakarannya dalam kesusasteraan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/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0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SUMBANGAN</a:t>
            </a:r>
            <a:endParaRPr b="0" i="0" sz="1800" u="none" cap="none" strike="noStrike"/>
          </a:p>
        </p:txBody>
      </p:sp>
      <p:sp>
        <p:nvSpPr>
          <p:cNvPr id="55" name="Google Shape;55;p8"/>
          <p:cNvSpPr txBox="1"/>
          <p:nvPr>
            <p:ph idx="1" type="body"/>
          </p:nvPr>
        </p:nvSpPr>
        <p:spPr>
          <a:xfrm>
            <a:off x="457200" y="1981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Hasil-hasil tulisan dan karya beliau banyak menyentuh kegawatan semasa dan berhubung masalah agama.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Memenangi anugerah Doktor Kehormat Universiti al-Azhar pada tahun 1958.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Sewaktu di Makkah beliau telah menubuhkan Persatuan Hidia Timur yang memberi kemudahan kepada Jemaah Haji Indonesia ketika menghadapi masalah berkaitan dengan haji.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Beliau telah menubuhkan kolej “Kuliah al-Mubalighin” yang bertujuan melatih dan menyediakan pelapis baru dalam gerakan islamiah.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6FF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66FF"/>
                </a:solidFill>
                <a:latin typeface="Arial"/>
                <a:ea typeface="Arial"/>
                <a:cs typeface="Arial"/>
                <a:sym typeface="Arial"/>
              </a:rPr>
              <a:t>HASIL KARYA</a:t>
            </a:r>
            <a:endParaRPr b="0" i="0" sz="1800" u="none" cap="none" strike="noStrike"/>
          </a:p>
        </p:txBody>
      </p:sp>
      <p:sp>
        <p:nvSpPr>
          <p:cNvPr id="61" name="Google Shape;61;p9"/>
          <p:cNvSpPr txBox="1"/>
          <p:nvPr>
            <p:ph idx="1" type="body"/>
          </p:nvPr>
        </p:nvSpPr>
        <p:spPr>
          <a:xfrm>
            <a:off x="457200" y="1524000"/>
            <a:ext cx="8305800" cy="50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Hamka sangat aktif menulis. Antara karyanya menerusi novel :</a:t>
            </a:r>
            <a:endParaRPr b="0" i="0" sz="1800" u="none" cap="none" strike="noStrike"/>
          </a:p>
          <a:p>
            <a:pPr indent="-228600" lvl="3" marL="16002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rgbClr val="FFFF00"/>
              </a:buClr>
              <a:buSzPts val="1800"/>
              <a:buFont typeface="Arial"/>
              <a:buChar char="–"/>
            </a:pPr>
            <a:r>
              <a:rPr b="0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Di Bawah Lindungan Kaabah.</a:t>
            </a:r>
            <a:endParaRPr b="0" i="0" sz="1800" u="none" cap="none" strike="noStrike"/>
          </a:p>
          <a:p>
            <a:pPr indent="-228600" lvl="3" marL="16002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rgbClr val="FFFF00"/>
              </a:buClr>
              <a:buSzPts val="1800"/>
              <a:buFont typeface="Arial"/>
              <a:buChar char="–"/>
            </a:pPr>
            <a:r>
              <a:rPr b="0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Tenggelamnya Kapal Van Der Vijk.</a:t>
            </a:r>
            <a:endParaRPr b="0" i="0" sz="1800" u="none" cap="none" strike="noStrike"/>
          </a:p>
          <a:p>
            <a:pPr indent="-228600" lvl="3" marL="16002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rgbClr val="FFFF00"/>
              </a:buClr>
              <a:buSzPts val="1800"/>
              <a:buFont typeface="Arial"/>
              <a:buChar char="–"/>
            </a:pPr>
            <a:r>
              <a:rPr b="0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Merantau ke Delhi, dan lain-lain.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FFFF00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Penerbitan majalah :</a:t>
            </a:r>
            <a:endParaRPr b="0" i="0" sz="1800" u="none" cap="none" strike="noStrike"/>
          </a:p>
          <a:p>
            <a:pPr indent="-228600" lvl="3" marL="16002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rgbClr val="FFFF00"/>
              </a:buClr>
              <a:buSzPts val="1800"/>
              <a:buFont typeface="Arial"/>
              <a:buChar char="–"/>
            </a:pPr>
            <a:r>
              <a:rPr b="0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Pedoman Masyarakat.</a:t>
            </a:r>
            <a:endParaRPr b="0" i="0" sz="1800" u="none" cap="none" strike="noStrike"/>
          </a:p>
          <a:p>
            <a:pPr indent="-228600" lvl="3" marL="16002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rgbClr val="FFFF00"/>
              </a:buClr>
              <a:buSzPts val="1800"/>
              <a:buFont typeface="Arial"/>
              <a:buChar char="–"/>
            </a:pPr>
            <a:r>
              <a:rPr b="0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Akhbar Merdeka dan Majalah Pemandangan (1949 Masihi).</a:t>
            </a:r>
            <a:endParaRPr b="0" i="0" sz="1800" u="none" cap="none" strike="noStrike"/>
          </a:p>
          <a:p>
            <a:pPr indent="-228600" lvl="3" marL="16002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rgbClr val="FFFF00"/>
              </a:buClr>
              <a:buSzPts val="1800"/>
              <a:buFont typeface="Arial"/>
              <a:buChar char="–"/>
            </a:pPr>
            <a:r>
              <a:rPr b="0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Panji Masyarakat (kemudiannya diharamkan dn digantikan dengn “Gema Islam”).</a:t>
            </a:r>
            <a:endParaRPr b="0" i="0" sz="1800" u="none" cap="none" strike="noStrike"/>
          </a:p>
          <a:p>
            <a:pPr indent="-228600" lvl="3" marL="16002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rgbClr val="FFFF00"/>
              </a:buClr>
              <a:buSzPts val="1800"/>
              <a:buFont typeface="Arial"/>
              <a:buChar char="–"/>
            </a:pPr>
            <a:r>
              <a:rPr b="0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Menghasilkan tafsir al-Azhar sewaktu dalam tahanan (1964 Masihi).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FFFF00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Buku-buku umum :</a:t>
            </a:r>
            <a:endParaRPr b="0" i="0" sz="1800" u="none" cap="none" strike="noStrike"/>
          </a:p>
          <a:p>
            <a:pPr indent="-228600" lvl="3" marL="16002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rgbClr val="FFFF00"/>
              </a:buClr>
              <a:buSzPts val="1800"/>
              <a:buFont typeface="Arial"/>
              <a:buChar char="–"/>
            </a:pPr>
            <a:r>
              <a:rPr b="0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Pedoman Mubaligh Muslim.</a:t>
            </a:r>
            <a:endParaRPr b="0" i="0" sz="1800" u="none" cap="none" strike="noStrike"/>
          </a:p>
          <a:p>
            <a:pPr indent="-228600" lvl="3" marL="16002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rgbClr val="FFFF00"/>
              </a:buClr>
              <a:buSzPts val="1800"/>
              <a:buFont typeface="Arial"/>
              <a:buChar char="–"/>
            </a:pPr>
            <a:r>
              <a:rPr b="0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Falsafah Hidup.</a:t>
            </a:r>
            <a:endParaRPr b="0" i="0" sz="1800" u="none" cap="none" strike="noStrike"/>
          </a:p>
          <a:p>
            <a:pPr indent="-228600" lvl="3" marL="16002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rgbClr val="FFFF00"/>
              </a:buClr>
              <a:buSzPts val="1800"/>
              <a:buFont typeface="Arial"/>
              <a:buChar char="–"/>
            </a:pPr>
            <a:r>
              <a:rPr b="0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Tasawuf Moden.</a:t>
            </a:r>
            <a:endParaRPr b="0" i="0" sz="1800" u="none" cap="none" strike="noStrike"/>
          </a:p>
          <a:p>
            <a:pPr indent="-228600" lvl="3" marL="16002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rgbClr val="FFFF00"/>
              </a:buClr>
              <a:buSzPts val="1800"/>
              <a:buFont typeface="Arial"/>
              <a:buChar char="–"/>
            </a:pPr>
            <a:r>
              <a:rPr b="0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Tasawuf Hidup.</a:t>
            </a:r>
            <a:endParaRPr b="0" i="0" sz="1800" u="none" cap="none" strike="noStrike"/>
          </a:p>
          <a:p>
            <a:pPr indent="-228600" lvl="3" marL="16002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rgbClr val="FFFF00"/>
              </a:buClr>
              <a:buSzPts val="1800"/>
              <a:buFont typeface="Arial"/>
              <a:buChar char="–"/>
            </a:pPr>
            <a:r>
              <a:rPr b="0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Islam dan Demokrasi.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