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 name="Shape 25"/>
        <p:cNvGrpSpPr/>
        <p:nvPr/>
      </p:nvGrpSpPr>
      <p:grpSpPr>
        <a:xfrm>
          <a:off x="0" y="0"/>
          <a:ext cx="0" cy="0"/>
          <a:chOff x="0" y="0"/>
          <a:chExt cx="0" cy="0"/>
        </a:xfrm>
      </p:grpSpPr>
      <p:sp>
        <p:nvSpPr>
          <p:cNvPr id="26" name="Google Shape;26;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Google Shape;32;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Google Shape;38;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Google Shape;44;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 name="Shape 49"/>
        <p:cNvGrpSpPr/>
        <p:nvPr/>
      </p:nvGrpSpPr>
      <p:grpSpPr>
        <a:xfrm>
          <a:off x="0" y="0"/>
          <a:ext cx="0" cy="0"/>
          <a:chOff x="0" y="0"/>
          <a:chExt cx="0" cy="0"/>
        </a:xfrm>
      </p:grpSpPr>
      <p:sp>
        <p:nvSpPr>
          <p:cNvPr id="50" name="Google Shape;50;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ctrTitle"/>
          </p:nvPr>
        </p:nvSpPr>
        <p:spPr>
          <a:xfrm>
            <a:off x="685800" y="2130425"/>
            <a:ext cx="7772400" cy="1470025"/>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1" i="0" sz="1800" u="none" cap="none" strike="noStrike">
                <a:solidFill>
                  <a:srgbClr val="FFFF00"/>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3" name="Google Shape;13;p2"/>
          <p:cNvSpPr txBox="1"/>
          <p:nvPr>
            <p:ph idx="1" type="subTitle"/>
          </p:nvPr>
        </p:nvSpPr>
        <p:spPr>
          <a:xfrm>
            <a:off x="1371600" y="3886200"/>
            <a:ext cx="6400800" cy="609600"/>
          </a:xfrm>
          <a:prstGeom prst="rect">
            <a:avLst/>
          </a:prstGeom>
          <a:solidFill>
            <a:schemeClr val="accent2"/>
          </a:solid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1" i="0" sz="1800" u="none" cap="none" strike="noStrike">
                <a:solidFill>
                  <a:srgbClr val="FF99FF"/>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400"/>
              </a:spcBef>
              <a:spcAft>
                <a:spcPts val="0"/>
              </a:spcAft>
              <a:buSzPts val="1400"/>
              <a:buChar char="»"/>
              <a:defRPr/>
            </a:lvl6pPr>
            <a:lvl7pPr lvl="6">
              <a:spcBef>
                <a:spcPts val="400"/>
              </a:spcBef>
              <a:spcAft>
                <a:spcPts val="0"/>
              </a:spcAft>
              <a:buSzPts val="1400"/>
              <a:buChar char="»"/>
              <a:defRPr/>
            </a:lvl7pPr>
            <a:lvl8pPr lvl="7">
              <a:spcBef>
                <a:spcPts val="400"/>
              </a:spcBef>
              <a:spcAft>
                <a:spcPts val="0"/>
              </a:spcAft>
              <a:buSzPts val="1400"/>
              <a:buChar char="»"/>
              <a:defRPr/>
            </a:lvl8pPr>
            <a:lvl9pPr lvl="8">
              <a:spcBef>
                <a:spcPts val="400"/>
              </a:spcBef>
              <a:spcAft>
                <a:spcPts val="0"/>
              </a:spcAft>
              <a:buSzPts val="1400"/>
              <a:buChar char="»"/>
              <a:defRPr/>
            </a:lvl9pPr>
          </a:lstStyle>
          <a:p/>
        </p:txBody>
      </p:sp>
      <p:sp>
        <p:nvSpPr>
          <p:cNvPr id="14" name="Google Shape;14;p2"/>
          <p:cNvSpPr txBox="1"/>
          <p:nvPr>
            <p:ph idx="2"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5" name="Google Shape;15;p2"/>
          <p:cNvSpPr txBox="1"/>
          <p:nvPr>
            <p:ph idx="3"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6" name="Google Shape;16;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7" name="Google Shape;17;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8" name="Google Shape;18;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1"/>
        </a:solidFill>
      </p:bgPr>
    </p:bg>
    <p:spTree>
      <p:nvGrpSpPr>
        <p:cNvPr id="19" name="Shape 19"/>
        <p:cNvGrpSpPr/>
        <p:nvPr/>
      </p:nvGrpSpPr>
      <p:grpSpPr>
        <a:xfrm>
          <a:off x="0" y="0"/>
          <a:ext cx="0" cy="0"/>
          <a:chOff x="0" y="0"/>
          <a:chExt cx="0" cy="0"/>
        </a:xfrm>
      </p:grpSpPr>
      <p:sp>
        <p:nvSpPr>
          <p:cNvPr id="20" name="Google Shape;20;p3"/>
          <p:cNvSpPr txBox="1"/>
          <p:nvPr>
            <p:ph type="title"/>
          </p:nvPr>
        </p:nvSpPr>
        <p:spPr>
          <a:xfrm>
            <a:off x="2133600" y="228600"/>
            <a:ext cx="47244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21" name="Google Shape;21;p3"/>
          <p:cNvSpPr txBox="1"/>
          <p:nvPr>
            <p:ph idx="1" type="body"/>
          </p:nvPr>
        </p:nvSpPr>
        <p:spPr>
          <a:xfrm>
            <a:off x="457200" y="1295400"/>
            <a:ext cx="81534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22" name="Google Shape;22;p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3" name="Google Shape;23;p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4" name="Google Shape;24;p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 name="Shape 28"/>
        <p:cNvGrpSpPr/>
        <p:nvPr/>
      </p:nvGrpSpPr>
      <p:grpSpPr>
        <a:xfrm>
          <a:off x="0" y="0"/>
          <a:ext cx="0" cy="0"/>
          <a:chOff x="0" y="0"/>
          <a:chExt cx="0" cy="0"/>
        </a:xfrm>
      </p:grpSpPr>
      <p:sp>
        <p:nvSpPr>
          <p:cNvPr id="29" name="Google Shape;29;p4"/>
          <p:cNvSpPr txBox="1"/>
          <p:nvPr>
            <p:ph type="ctrTitle"/>
          </p:nvPr>
        </p:nvSpPr>
        <p:spPr>
          <a:xfrm>
            <a:off x="685800" y="2130425"/>
            <a:ext cx="7772400" cy="1470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SHEIKH TAHIR JALALUDIN</a:t>
            </a:r>
            <a:endParaRPr b="0" i="0" sz="1800" u="none" cap="none" strike="noStrike">
              <a:solidFill>
                <a:srgbClr val="FFFF00"/>
              </a:solidFill>
            </a:endParaRPr>
          </a:p>
        </p:txBody>
      </p:sp>
      <p:sp>
        <p:nvSpPr>
          <p:cNvPr id="30" name="Google Shape;30;p4"/>
          <p:cNvSpPr txBox="1"/>
          <p:nvPr>
            <p:ph idx="1" type="subTitle"/>
          </p:nvPr>
        </p:nvSpPr>
        <p:spPr>
          <a:xfrm>
            <a:off x="1371600" y="3886200"/>
            <a:ext cx="6400800" cy="6096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99FF"/>
              </a:buClr>
              <a:buFont typeface="Arial"/>
              <a:buNone/>
            </a:pPr>
            <a:r>
              <a:rPr b="1" i="0" lang="en-US" sz="3200" u="none" cap="none" strike="noStrike">
                <a:solidFill>
                  <a:srgbClr val="FF99FF"/>
                </a:solidFill>
                <a:latin typeface="Arial"/>
                <a:ea typeface="Arial"/>
                <a:cs typeface="Arial"/>
                <a:sym typeface="Arial"/>
              </a:rPr>
              <a:t>TOKOH PEMIKIR TANAHAIR</a:t>
            </a:r>
            <a:endParaRPr b="0" i="0" sz="1800" u="none" cap="none" strike="noStrike">
              <a:solidFill>
                <a:srgbClr val="FF99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1"/>
        </a:solidFill>
      </p:bgPr>
    </p:bg>
    <p:spTree>
      <p:nvGrpSpPr>
        <p:cNvPr id="34" name="Shape 34"/>
        <p:cNvGrpSpPr/>
        <p:nvPr/>
      </p:nvGrpSpPr>
      <p:grpSpPr>
        <a:xfrm>
          <a:off x="0" y="0"/>
          <a:ext cx="0" cy="0"/>
          <a:chOff x="0" y="0"/>
          <a:chExt cx="0" cy="0"/>
        </a:xfrm>
      </p:grpSpPr>
      <p:sp>
        <p:nvSpPr>
          <p:cNvPr id="35" name="Google Shape;35;p5"/>
          <p:cNvSpPr txBox="1"/>
          <p:nvPr>
            <p:ph type="title"/>
          </p:nvPr>
        </p:nvSpPr>
        <p:spPr>
          <a:xfrm>
            <a:off x="2133600" y="228600"/>
            <a:ext cx="4724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FF"/>
              </a:buClr>
              <a:buFont typeface="Arial"/>
              <a:buNone/>
            </a:pPr>
            <a:r>
              <a:rPr b="1" i="0" lang="en-US" sz="4400" u="none" cap="none" strike="noStrike">
                <a:solidFill>
                  <a:srgbClr val="FF00FF"/>
                </a:solidFill>
                <a:latin typeface="Arial"/>
                <a:ea typeface="Arial"/>
                <a:cs typeface="Arial"/>
                <a:sym typeface="Arial"/>
              </a:rPr>
              <a:t>BIODATA</a:t>
            </a:r>
            <a:endParaRPr b="0" i="0" sz="1800" u="none" cap="none" strike="noStrike"/>
          </a:p>
        </p:txBody>
      </p:sp>
      <p:sp>
        <p:nvSpPr>
          <p:cNvPr id="36" name="Google Shape;36;p5"/>
          <p:cNvSpPr txBox="1"/>
          <p:nvPr>
            <p:ph idx="1" type="body"/>
          </p:nvPr>
        </p:nvSpPr>
        <p:spPr>
          <a:xfrm>
            <a:off x="457200" y="1295400"/>
            <a:ext cx="81534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Nama sebenar beliau ialah Muhammad Tahir Bin Sheikh Muhammad Bin Ahmad Jalaluddin</a:t>
            </a:r>
            <a:endParaRPr b="0" i="0" sz="1800" u="none" cap="none" strike="noStrike"/>
          </a:p>
          <a:p>
            <a:pPr indent="-342900" lvl="0" marL="342900" marR="0" rtl="0" algn="l">
              <a:lnSpc>
                <a:spcPct val="8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Dilahirkan pada 7 Januari 1869 Masihi di Ampik Angkik, Bukit Tinggi Sumatera Barat, Indonesia.</a:t>
            </a:r>
            <a:endParaRPr b="0" i="0" sz="1800" u="none" cap="none" strike="noStrike"/>
          </a:p>
          <a:p>
            <a:pPr indent="-342900" lvl="0" marL="342900" marR="0" rtl="0" algn="l">
              <a:lnSpc>
                <a:spcPct val="8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Bapanya Sheikh Muhammad ialah seorang ulama’ terkenal berketurunan Melayu Minangkabau</a:t>
            </a:r>
            <a:endParaRPr b="0" i="0" sz="1800" u="none" cap="none" strike="noStrike"/>
          </a:p>
          <a:p>
            <a:pPr indent="-342900" lvl="0" marL="342900" marR="0" rtl="0" algn="l">
              <a:lnSpc>
                <a:spcPct val="8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Menetap di Perak selepas tamat pengajian di Mekan pada tahun 1900 Masihi</a:t>
            </a:r>
            <a:endParaRPr b="0" i="0" sz="1800" u="none" cap="none" strike="noStrike"/>
          </a:p>
          <a:p>
            <a:pPr indent="-342900" lvl="0" marL="342900" marR="0" rtl="0" algn="l">
              <a:lnSpc>
                <a:spcPct val="8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Beliau pernah menjadi guru Madrasah Al-Masyhur di Pulau Pinang, Madrasah Haji Taib Parit Jamil, Muara Johor, dan Masjidil Haram, mufti negeri Perak, beliau diberi gelaran Sheikh.</a:t>
            </a:r>
            <a:endParaRPr b="0" i="0" sz="1800" u="none" cap="none" strike="noStrike"/>
          </a:p>
          <a:p>
            <a:pPr indent="-342900" lvl="0" marL="342900" marR="0" rtl="0" algn="l">
              <a:lnSpc>
                <a:spcPct val="8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Sheikh Tahir Jalaluddin meninggal dunia pada 26 Oktober 1956 Masihi di Perak.</a:t>
            </a:r>
            <a:endParaRPr b="0" i="0" sz="1800" u="none" cap="none" strike="noStrike"/>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 name="Shape 40"/>
        <p:cNvGrpSpPr/>
        <p:nvPr/>
      </p:nvGrpSpPr>
      <p:grpSpPr>
        <a:xfrm>
          <a:off x="0" y="0"/>
          <a:ext cx="0" cy="0"/>
          <a:chOff x="0" y="0"/>
          <a:chExt cx="0" cy="0"/>
        </a:xfrm>
      </p:grpSpPr>
      <p:sp>
        <p:nvSpPr>
          <p:cNvPr id="41" name="Google Shape;41;p6"/>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4400" u="none" cap="none" strike="noStrike">
                <a:solidFill>
                  <a:schemeClr val="dk2"/>
                </a:solidFill>
                <a:latin typeface="Arial"/>
                <a:ea typeface="Arial"/>
                <a:cs typeface="Arial"/>
                <a:sym typeface="Arial"/>
              </a:rPr>
              <a:t>KEPERIBADIAN</a:t>
            </a:r>
            <a:endParaRPr b="0" i="0" sz="1800" u="none" cap="none" strike="noStrike"/>
          </a:p>
        </p:txBody>
      </p:sp>
      <p:sp>
        <p:nvSpPr>
          <p:cNvPr id="42" name="Google Shape;42;p6"/>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rgbClr val="FF00FF"/>
              </a:buClr>
              <a:buSzPts val="2400"/>
              <a:buFont typeface="Arial"/>
              <a:buChar char="•"/>
            </a:pPr>
            <a:r>
              <a:rPr b="1" i="0" lang="en-US" sz="2400" u="none" cap="none" strike="noStrike">
                <a:solidFill>
                  <a:srgbClr val="FF00FF"/>
                </a:solidFill>
                <a:latin typeface="Arial"/>
                <a:ea typeface="Arial"/>
                <a:cs typeface="Arial"/>
                <a:sym typeface="Arial"/>
              </a:rPr>
              <a:t>Menepati masa</a:t>
            </a:r>
            <a:endParaRPr b="0" i="0" sz="1800" u="none" cap="none" strike="noStrike"/>
          </a:p>
          <a:p>
            <a:pPr indent="-285750" lvl="1" marL="742950" marR="0" rtl="0" algn="just">
              <a:lnSpc>
                <a:spcPct val="80000"/>
              </a:lnSpc>
              <a:spcBef>
                <a:spcPts val="400"/>
              </a:spcBef>
              <a:spcAft>
                <a:spcPts val="0"/>
              </a:spcAft>
              <a:buClr>
                <a:srgbClr val="99FF99"/>
              </a:buClr>
              <a:buSzPts val="2000"/>
              <a:buFont typeface="Arial"/>
              <a:buChar char="–"/>
            </a:pPr>
            <a:r>
              <a:rPr b="1" i="0" lang="en-US" sz="2000" u="none" cap="none" strike="noStrike">
                <a:solidFill>
                  <a:srgbClr val="99FF99"/>
                </a:solidFill>
                <a:latin typeface="Arial"/>
                <a:ea typeface="Arial"/>
                <a:cs typeface="Arial"/>
                <a:sym typeface="Arial"/>
              </a:rPr>
              <a:t>Sheikh Tahir Jalaluddin tidak pernak lewat menghadiri kelasnya melainkan kerana keuzuran, murid-muridnya memahami sikap beliau ini dan mereka berjaya mendisiplinkan diri masing-masing</a:t>
            </a:r>
            <a:endParaRPr b="0" i="0" sz="1800" u="none" cap="none" strike="noStrike"/>
          </a:p>
          <a:p>
            <a:pPr indent="-342900" lvl="0" marL="342900" marR="0" rtl="0" algn="just">
              <a:lnSpc>
                <a:spcPct val="80000"/>
              </a:lnSpc>
              <a:spcBef>
                <a:spcPts val="480"/>
              </a:spcBef>
              <a:spcAft>
                <a:spcPts val="0"/>
              </a:spcAft>
              <a:buClr>
                <a:srgbClr val="FF00FF"/>
              </a:buClr>
              <a:buSzPts val="2400"/>
              <a:buFont typeface="Arial"/>
              <a:buChar char="•"/>
            </a:pPr>
            <a:r>
              <a:rPr b="1" i="0" lang="en-US" sz="2400" u="none" cap="none" strike="noStrike">
                <a:solidFill>
                  <a:srgbClr val="FF00FF"/>
                </a:solidFill>
                <a:latin typeface="Arial"/>
                <a:ea typeface="Arial"/>
                <a:cs typeface="Arial"/>
                <a:sym typeface="Arial"/>
              </a:rPr>
              <a:t>Cinta kepada ilmu</a:t>
            </a:r>
            <a:endParaRPr b="0" i="0" sz="1800" u="none" cap="none" strike="noStrike"/>
          </a:p>
          <a:p>
            <a:pPr indent="-285750" lvl="1" marL="742950" marR="0" rtl="0" algn="just">
              <a:lnSpc>
                <a:spcPct val="80000"/>
              </a:lnSpc>
              <a:spcBef>
                <a:spcPts val="400"/>
              </a:spcBef>
              <a:spcAft>
                <a:spcPts val="0"/>
              </a:spcAft>
              <a:buClr>
                <a:srgbClr val="99FF99"/>
              </a:buClr>
              <a:buSzPts val="2000"/>
              <a:buFont typeface="Arial"/>
              <a:buChar char="–"/>
            </a:pPr>
            <a:r>
              <a:rPr b="1" i="0" lang="en-US" sz="2000" u="none" cap="none" strike="noStrike">
                <a:solidFill>
                  <a:srgbClr val="99FF99"/>
                </a:solidFill>
                <a:latin typeface="Arial"/>
                <a:ea typeface="Arial"/>
                <a:cs typeface="Arial"/>
                <a:sym typeface="Arial"/>
              </a:rPr>
              <a:t>Sheikh Tahir Jalaluddin suka membaca.</a:t>
            </a:r>
            <a:endParaRPr b="0" i="0" sz="1800" u="none" cap="none" strike="noStrike"/>
          </a:p>
          <a:p>
            <a:pPr indent="-285750" lvl="1" marL="742950" marR="0" rtl="0" algn="just">
              <a:lnSpc>
                <a:spcPct val="80000"/>
              </a:lnSpc>
              <a:spcBef>
                <a:spcPts val="400"/>
              </a:spcBef>
              <a:spcAft>
                <a:spcPts val="0"/>
              </a:spcAft>
              <a:buClr>
                <a:srgbClr val="99FF99"/>
              </a:buClr>
              <a:buSzPts val="2000"/>
              <a:buFont typeface="Arial"/>
              <a:buChar char="–"/>
            </a:pPr>
            <a:r>
              <a:rPr b="1" i="0" lang="en-US" sz="2000" u="none" cap="none" strike="noStrike">
                <a:solidFill>
                  <a:srgbClr val="99FF99"/>
                </a:solidFill>
                <a:latin typeface="Arial"/>
                <a:ea typeface="Arial"/>
                <a:cs typeface="Arial"/>
                <a:sym typeface="Arial"/>
              </a:rPr>
              <a:t>Beliau menyediakan sebuah perpustakaan kecil dirumahnya.</a:t>
            </a:r>
            <a:endParaRPr b="0" i="0" sz="1800" u="none" cap="none" strike="noStrike"/>
          </a:p>
          <a:p>
            <a:pPr indent="-342900" lvl="0" marL="342900" marR="0" rtl="0" algn="just">
              <a:lnSpc>
                <a:spcPct val="80000"/>
              </a:lnSpc>
              <a:spcBef>
                <a:spcPts val="480"/>
              </a:spcBef>
              <a:spcAft>
                <a:spcPts val="0"/>
              </a:spcAft>
              <a:buClr>
                <a:srgbClr val="FF00FF"/>
              </a:buClr>
              <a:buSzPts val="2400"/>
              <a:buFont typeface="Arial"/>
              <a:buChar char="•"/>
            </a:pPr>
            <a:r>
              <a:rPr b="1" i="0" lang="en-US" sz="2400" u="none" cap="none" strike="noStrike">
                <a:solidFill>
                  <a:srgbClr val="FF00FF"/>
                </a:solidFill>
                <a:latin typeface="Arial"/>
                <a:ea typeface="Arial"/>
                <a:cs typeface="Arial"/>
                <a:sym typeface="Arial"/>
              </a:rPr>
              <a:t>Tekun dan gigih</a:t>
            </a:r>
            <a:endParaRPr b="0" i="0" sz="1800" u="none" cap="none" strike="noStrike"/>
          </a:p>
          <a:p>
            <a:pPr indent="-285750" lvl="1" marL="742950" marR="0" rtl="0" algn="just">
              <a:lnSpc>
                <a:spcPct val="80000"/>
              </a:lnSpc>
              <a:spcBef>
                <a:spcPts val="400"/>
              </a:spcBef>
              <a:spcAft>
                <a:spcPts val="0"/>
              </a:spcAft>
              <a:buClr>
                <a:srgbClr val="99FF99"/>
              </a:buClr>
              <a:buSzPts val="2000"/>
              <a:buFont typeface="Arial"/>
              <a:buChar char="–"/>
            </a:pPr>
            <a:r>
              <a:rPr b="1" i="0" lang="en-US" sz="2000" u="none" cap="none" strike="noStrike">
                <a:solidFill>
                  <a:srgbClr val="99FF99"/>
                </a:solidFill>
                <a:latin typeface="Arial"/>
                <a:ea typeface="Arial"/>
                <a:cs typeface="Arial"/>
                <a:sym typeface="Arial"/>
              </a:rPr>
              <a:t>Sheikh Tahir Jalaluddin tekun dan gigih dalam menyebarkan idea islah dikalangan masyarakat.</a:t>
            </a:r>
            <a:endParaRPr b="0" i="0" sz="1800" u="none" cap="none" strike="noStrike"/>
          </a:p>
          <a:p>
            <a:pPr indent="-285750" lvl="1" marL="742950" marR="0" rtl="0" algn="just">
              <a:lnSpc>
                <a:spcPct val="80000"/>
              </a:lnSpc>
              <a:spcBef>
                <a:spcPts val="400"/>
              </a:spcBef>
              <a:spcAft>
                <a:spcPts val="0"/>
              </a:spcAft>
              <a:buClr>
                <a:srgbClr val="99FF99"/>
              </a:buClr>
              <a:buSzPts val="2000"/>
              <a:buFont typeface="Arial"/>
              <a:buChar char="–"/>
            </a:pPr>
            <a:r>
              <a:rPr b="1" i="0" lang="en-US" sz="2000" u="none" cap="none" strike="noStrike">
                <a:solidFill>
                  <a:srgbClr val="99FF99"/>
                </a:solidFill>
                <a:latin typeface="Arial"/>
                <a:ea typeface="Arial"/>
                <a:cs typeface="Arial"/>
                <a:sym typeface="Arial"/>
              </a:rPr>
              <a:t>Penentangan dari kalangan ulama’-ulama’ tradisional ditanah air tidak dapat melunturkan perjuangannya yang murni.</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 name="Shape 46"/>
        <p:cNvGrpSpPr/>
        <p:nvPr/>
      </p:nvGrpSpPr>
      <p:grpSpPr>
        <a:xfrm>
          <a:off x="0" y="0"/>
          <a:ext cx="0" cy="0"/>
          <a:chOff x="0" y="0"/>
          <a:chExt cx="0" cy="0"/>
        </a:xfrm>
      </p:grpSpPr>
      <p:sp>
        <p:nvSpPr>
          <p:cNvPr id="47" name="Google Shape;47;p7"/>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FF"/>
              </a:buClr>
              <a:buFont typeface="Arial"/>
              <a:buNone/>
            </a:pPr>
            <a:r>
              <a:rPr b="1" i="0" lang="en-US" sz="4400" u="none" cap="none" strike="noStrike">
                <a:solidFill>
                  <a:srgbClr val="FF00FF"/>
                </a:solidFill>
                <a:latin typeface="Arial"/>
                <a:ea typeface="Arial"/>
                <a:cs typeface="Arial"/>
                <a:sym typeface="Arial"/>
              </a:rPr>
              <a:t>PENDIDIKAN</a:t>
            </a:r>
            <a:endParaRPr b="0" i="0" sz="1800" u="none" cap="none" strike="noStrike"/>
          </a:p>
        </p:txBody>
      </p:sp>
      <p:sp>
        <p:nvSpPr>
          <p:cNvPr id="48" name="Google Shape;48;p7"/>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Sheikh Tahir Jalaluddin belayar ke Mekah pada umur 12 tahun dan belajar ilmu agama di sana</a:t>
            </a:r>
            <a:endParaRPr b="0" i="0" sz="1800" u="none" cap="none" strike="noStrike"/>
          </a:p>
          <a:p>
            <a:pPr indent="-342900" lvl="0" marL="342900" marR="0" rtl="0" algn="just">
              <a:lnSpc>
                <a:spcPct val="100000"/>
              </a:lnSpc>
              <a:spcBef>
                <a:spcPts val="64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Pada tahun 1983 Masihi, beliau menyambung pelajaran dalam jurusan ilmu falak di Universiti Al-Azhar, Mesir</a:t>
            </a:r>
            <a:endParaRPr b="0" i="0" sz="1800" u="none" cap="none" strike="noStrike"/>
          </a:p>
          <a:p>
            <a:pPr indent="-342900" lvl="0" marL="342900" marR="0" rtl="0" algn="just">
              <a:lnSpc>
                <a:spcPct val="100000"/>
              </a:lnSpc>
              <a:spcBef>
                <a:spcPts val="64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Diberi kepercayaan untuk mengajar di Masjidil Haram selepas pulan dari Mesir</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2" name="Shape 52"/>
        <p:cNvGrpSpPr/>
        <p:nvPr/>
      </p:nvGrpSpPr>
      <p:grpSpPr>
        <a:xfrm>
          <a:off x="0" y="0"/>
          <a:ext cx="0" cy="0"/>
          <a:chOff x="0" y="0"/>
          <a:chExt cx="0" cy="0"/>
        </a:xfrm>
      </p:grpSpPr>
      <p:sp>
        <p:nvSpPr>
          <p:cNvPr id="53" name="Google Shape;53;p8"/>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4400" u="none" cap="none" strike="noStrike">
                <a:solidFill>
                  <a:schemeClr val="dk2"/>
                </a:solidFill>
                <a:latin typeface="Arial"/>
                <a:ea typeface="Arial"/>
                <a:cs typeface="Arial"/>
                <a:sym typeface="Arial"/>
              </a:rPr>
              <a:t>IDEA ISLAH</a:t>
            </a:r>
            <a:endParaRPr b="0" i="0" sz="1800" u="none" cap="none" strike="noStrike"/>
          </a:p>
        </p:txBody>
      </p:sp>
      <p:sp>
        <p:nvSpPr>
          <p:cNvPr id="54" name="Google Shape;54;p8"/>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FF00FF"/>
              </a:buClr>
              <a:buSzPts val="2800"/>
              <a:buFont typeface="Arial"/>
              <a:buChar char="•"/>
            </a:pPr>
            <a:r>
              <a:rPr b="1" i="0" lang="en-US" sz="2800" u="none" cap="none" strike="noStrike">
                <a:solidFill>
                  <a:srgbClr val="FF00FF"/>
                </a:solidFill>
                <a:latin typeface="Arial"/>
                <a:ea typeface="Arial"/>
                <a:cs typeface="Arial"/>
                <a:sym typeface="Arial"/>
              </a:rPr>
              <a:t>Mengajak umat Islam supaya mengamalkan ajaran Islam yang berteraskan Al-Quran dan Sunnah dan bebas dari adat lama yang sebahagiannya dipusakai drai agama Hindu</a:t>
            </a:r>
            <a:endParaRPr b="0" i="0" sz="1800" u="none" cap="none" strike="noStrike"/>
          </a:p>
          <a:p>
            <a:pPr indent="-342900" lvl="0" marL="342900" marR="0" rtl="0" algn="just">
              <a:lnSpc>
                <a:spcPct val="100000"/>
              </a:lnSpc>
              <a:spcBef>
                <a:spcPts val="560"/>
              </a:spcBef>
              <a:spcAft>
                <a:spcPts val="0"/>
              </a:spcAft>
              <a:buClr>
                <a:srgbClr val="FF00FF"/>
              </a:buClr>
              <a:buSzPts val="2800"/>
              <a:buFont typeface="Arial"/>
              <a:buChar char="•"/>
            </a:pPr>
            <a:r>
              <a:rPr b="1" i="0" lang="en-US" sz="2800" u="none" cap="none" strike="noStrike">
                <a:solidFill>
                  <a:srgbClr val="FF00FF"/>
                </a:solidFill>
                <a:latin typeface="Arial"/>
                <a:ea typeface="Arial"/>
                <a:cs typeface="Arial"/>
                <a:sym typeface="Arial"/>
              </a:rPr>
              <a:t>Menjauhkan pengaruh negatif dari luar khususnya dari barat.</a:t>
            </a:r>
            <a:endParaRPr b="0" i="0" sz="1800" u="none" cap="none" strike="noStrike"/>
          </a:p>
          <a:p>
            <a:pPr indent="-342900" lvl="0" marL="342900" marR="0" rtl="0" algn="just">
              <a:lnSpc>
                <a:spcPct val="100000"/>
              </a:lnSpc>
              <a:spcBef>
                <a:spcPts val="560"/>
              </a:spcBef>
              <a:spcAft>
                <a:spcPts val="0"/>
              </a:spcAft>
              <a:buClr>
                <a:srgbClr val="FF00FF"/>
              </a:buClr>
              <a:buSzPts val="2800"/>
              <a:buFont typeface="Arial"/>
              <a:buChar char="•"/>
            </a:pPr>
            <a:r>
              <a:rPr b="1" i="0" lang="en-US" sz="2800" u="none" cap="none" strike="noStrike">
                <a:solidFill>
                  <a:srgbClr val="FF00FF"/>
                </a:solidFill>
                <a:latin typeface="Arial"/>
                <a:ea typeface="Arial"/>
                <a:cs typeface="Arial"/>
                <a:sym typeface="Arial"/>
              </a:rPr>
              <a:t>Berusaha mempelajari pelbagai ilmu fardhu ain dan fardhu kifayah </a:t>
            </a:r>
            <a:endParaRPr b="0" i="0" sz="1800" u="none" cap="none" strike="noStrike"/>
          </a:p>
          <a:p>
            <a:pPr indent="-342900" lvl="0" marL="342900" marR="0" rtl="0" algn="just">
              <a:lnSpc>
                <a:spcPct val="100000"/>
              </a:lnSpc>
              <a:spcBef>
                <a:spcPts val="560"/>
              </a:spcBef>
              <a:spcAft>
                <a:spcPts val="0"/>
              </a:spcAft>
              <a:buClr>
                <a:srgbClr val="FF00FF"/>
              </a:buClr>
              <a:buSzPts val="2800"/>
              <a:buFont typeface="Arial"/>
              <a:buChar char="•"/>
            </a:pPr>
            <a:r>
              <a:rPr b="1" i="0" lang="en-US" sz="2800" u="none" cap="none" strike="noStrike">
                <a:solidFill>
                  <a:srgbClr val="FF00FF"/>
                </a:solidFill>
                <a:latin typeface="Arial"/>
                <a:ea typeface="Arial"/>
                <a:cs typeface="Arial"/>
                <a:sym typeface="Arial"/>
              </a:rPr>
              <a:t>Menolak amalan taklid buta.</a:t>
            </a:r>
            <a:endParaRPr b="0" i="0" sz="1800" u="none" cap="none" strike="noStrike"/>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8" name="Shape 58"/>
        <p:cNvGrpSpPr/>
        <p:nvPr/>
      </p:nvGrpSpPr>
      <p:grpSpPr>
        <a:xfrm>
          <a:off x="0" y="0"/>
          <a:ext cx="0" cy="0"/>
          <a:chOff x="0" y="0"/>
          <a:chExt cx="0" cy="0"/>
        </a:xfrm>
      </p:grpSpPr>
      <p:sp>
        <p:nvSpPr>
          <p:cNvPr id="59" name="Google Shape;59;p9"/>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0" i="0" lang="en-US" sz="3200" u="none" cap="none" strike="noStrike">
                <a:solidFill>
                  <a:srgbClr val="FFFF00"/>
                </a:solidFill>
                <a:latin typeface="Arial"/>
                <a:ea typeface="Arial"/>
                <a:cs typeface="Arial"/>
                <a:sym typeface="Arial"/>
              </a:rPr>
              <a:t>METODOLOGI DALAM MENYAMPAIKAN</a:t>
            </a:r>
            <a:br>
              <a:rPr b="0" i="0" lang="en-US" sz="3200" u="none" cap="none" strike="noStrike">
                <a:solidFill>
                  <a:srgbClr val="FFFF00"/>
                </a:solidFill>
                <a:latin typeface="Arial"/>
                <a:ea typeface="Arial"/>
                <a:cs typeface="Arial"/>
                <a:sym typeface="Arial"/>
              </a:rPr>
            </a:br>
            <a:r>
              <a:rPr b="0" i="0" lang="en-US" sz="3200" u="none" cap="none" strike="noStrike">
                <a:solidFill>
                  <a:srgbClr val="FFFF00"/>
                </a:solidFill>
                <a:latin typeface="Arial"/>
                <a:ea typeface="Arial"/>
                <a:cs typeface="Arial"/>
                <a:sym typeface="Arial"/>
              </a:rPr>
              <a:t>IDEA ISLAH</a:t>
            </a:r>
            <a:endParaRPr b="0" i="0" sz="1800" u="none" cap="none" strike="noStrike"/>
          </a:p>
        </p:txBody>
      </p:sp>
      <p:sp>
        <p:nvSpPr>
          <p:cNvPr id="60" name="Google Shape;60;p9"/>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rgbClr val="FF00FF"/>
              </a:buClr>
              <a:buSzPts val="2400"/>
              <a:buFont typeface="Arial"/>
              <a:buChar char="•"/>
            </a:pPr>
            <a:r>
              <a:rPr b="0" i="0" lang="en-US" sz="2400" u="none" cap="none" strike="noStrike">
                <a:solidFill>
                  <a:srgbClr val="FF00FF"/>
                </a:solidFill>
                <a:latin typeface="Arial"/>
                <a:ea typeface="Arial"/>
                <a:cs typeface="Arial"/>
                <a:sym typeface="Arial"/>
              </a:rPr>
              <a:t>Penerbitan akhbar</a:t>
            </a:r>
            <a:endParaRPr b="0" i="0" sz="1800" u="none" cap="none" strike="noStrike"/>
          </a:p>
          <a:p>
            <a:pPr indent="-285750" lvl="1" marL="742950" marR="0" rtl="0" algn="just">
              <a:lnSpc>
                <a:spcPct val="80000"/>
              </a:lnSpc>
              <a:spcBef>
                <a:spcPts val="400"/>
              </a:spcBef>
              <a:spcAft>
                <a:spcPts val="0"/>
              </a:spcAft>
              <a:buClr>
                <a:srgbClr val="FF00FF"/>
              </a:buClr>
              <a:buSzPts val="2000"/>
              <a:buFont typeface="Arial"/>
              <a:buChar char="–"/>
            </a:pPr>
            <a:r>
              <a:rPr b="0" i="0" lang="en-US" sz="2000" u="none" cap="none" strike="noStrike">
                <a:solidFill>
                  <a:srgbClr val="FF00FF"/>
                </a:solidFill>
                <a:latin typeface="Arial"/>
                <a:ea typeface="Arial"/>
                <a:cs typeface="Arial"/>
                <a:sym typeface="Arial"/>
              </a:rPr>
              <a:t>Sheikh Tahir Jalaluddin bersama Syed Sheikh Al Hadi menerbitkan majalah imam pada bulan Jamadil Akhir 1324 Hijrah / Julai 1906 Masihi di Singapura.</a:t>
            </a:r>
            <a:endParaRPr b="0" i="0" sz="1800" u="none" cap="none" strike="noStrike"/>
          </a:p>
          <a:p>
            <a:pPr indent="-342900" lvl="0" marL="342900" marR="0" rtl="0" algn="just">
              <a:lnSpc>
                <a:spcPct val="80000"/>
              </a:lnSpc>
              <a:spcBef>
                <a:spcPts val="480"/>
              </a:spcBef>
              <a:spcAft>
                <a:spcPts val="0"/>
              </a:spcAft>
              <a:buClr>
                <a:srgbClr val="FF00FF"/>
              </a:buClr>
              <a:buSzPts val="2400"/>
              <a:buFont typeface="Arial"/>
              <a:buChar char="•"/>
            </a:pPr>
            <a:r>
              <a:rPr b="0" i="0" lang="en-US" sz="2400" u="none" cap="none" strike="noStrike">
                <a:solidFill>
                  <a:srgbClr val="FF00FF"/>
                </a:solidFill>
                <a:latin typeface="Arial"/>
                <a:ea typeface="Arial"/>
                <a:cs typeface="Arial"/>
                <a:sym typeface="Arial"/>
              </a:rPr>
              <a:t>Jawatan-jawatan yang disandang</a:t>
            </a:r>
            <a:endParaRPr b="0" i="0" sz="1800" u="none" cap="none" strike="noStrike"/>
          </a:p>
          <a:p>
            <a:pPr indent="-285750" lvl="1" marL="742950" marR="0" rtl="0" algn="just">
              <a:lnSpc>
                <a:spcPct val="80000"/>
              </a:lnSpc>
              <a:spcBef>
                <a:spcPts val="400"/>
              </a:spcBef>
              <a:spcAft>
                <a:spcPts val="0"/>
              </a:spcAft>
              <a:buClr>
                <a:srgbClr val="FF00FF"/>
              </a:buClr>
              <a:buSzPts val="2000"/>
              <a:buFont typeface="Arial"/>
              <a:buChar char="–"/>
            </a:pPr>
            <a:r>
              <a:rPr b="0" i="0" lang="en-US" sz="2000" u="none" cap="none" strike="noStrike">
                <a:solidFill>
                  <a:srgbClr val="FF00FF"/>
                </a:solidFill>
                <a:latin typeface="Arial"/>
                <a:ea typeface="Arial"/>
                <a:cs typeface="Arial"/>
                <a:sym typeface="Arial"/>
              </a:rPr>
              <a:t>Keserjanaan beliau semakin terserlah setelah dilantik menjadi mufti di Perak dan Johor</a:t>
            </a:r>
            <a:endParaRPr b="0" i="0" sz="1800" u="none" cap="none" strike="noStrike"/>
          </a:p>
          <a:p>
            <a:pPr indent="-285750" lvl="1" marL="742950" marR="0" rtl="0" algn="just">
              <a:lnSpc>
                <a:spcPct val="80000"/>
              </a:lnSpc>
              <a:spcBef>
                <a:spcPts val="400"/>
              </a:spcBef>
              <a:spcAft>
                <a:spcPts val="0"/>
              </a:spcAft>
              <a:buClr>
                <a:srgbClr val="FF00FF"/>
              </a:buClr>
              <a:buSzPts val="2000"/>
              <a:buFont typeface="Arial"/>
              <a:buChar char="–"/>
            </a:pPr>
            <a:r>
              <a:rPr b="0" i="0" lang="en-US" sz="2000" u="none" cap="none" strike="noStrike">
                <a:solidFill>
                  <a:srgbClr val="FF00FF"/>
                </a:solidFill>
                <a:latin typeface="Arial"/>
                <a:ea typeface="Arial"/>
                <a:cs typeface="Arial"/>
                <a:sym typeface="Arial"/>
              </a:rPr>
              <a:t>Kesempatan digunakan untuk menyampaikan idea islah kepada masyarakat</a:t>
            </a:r>
            <a:endParaRPr b="0" i="0" sz="1800" u="none" cap="none" strike="noStrike"/>
          </a:p>
          <a:p>
            <a:pPr indent="-342900" lvl="0" marL="342900" marR="0" rtl="0" algn="just">
              <a:lnSpc>
                <a:spcPct val="80000"/>
              </a:lnSpc>
              <a:spcBef>
                <a:spcPts val="480"/>
              </a:spcBef>
              <a:spcAft>
                <a:spcPts val="0"/>
              </a:spcAft>
              <a:buClr>
                <a:srgbClr val="FF00FF"/>
              </a:buClr>
              <a:buSzPts val="2400"/>
              <a:buFont typeface="Arial"/>
              <a:buChar char="•"/>
            </a:pPr>
            <a:r>
              <a:rPr b="0" i="0" lang="en-US" sz="2400" u="none" cap="none" strike="noStrike">
                <a:solidFill>
                  <a:srgbClr val="FF00FF"/>
                </a:solidFill>
                <a:latin typeface="Arial"/>
                <a:ea typeface="Arial"/>
                <a:cs typeface="Arial"/>
                <a:sym typeface="Arial"/>
              </a:rPr>
              <a:t>Proses pengajaran</a:t>
            </a:r>
            <a:endParaRPr b="0" i="0" sz="1800" u="none" cap="none" strike="noStrike"/>
          </a:p>
          <a:p>
            <a:pPr indent="-285750" lvl="1" marL="742950" marR="0" rtl="0" algn="just">
              <a:lnSpc>
                <a:spcPct val="80000"/>
              </a:lnSpc>
              <a:spcBef>
                <a:spcPts val="400"/>
              </a:spcBef>
              <a:spcAft>
                <a:spcPts val="0"/>
              </a:spcAft>
              <a:buClr>
                <a:srgbClr val="FF00FF"/>
              </a:buClr>
              <a:buSzPts val="2000"/>
              <a:buFont typeface="Arial"/>
              <a:buChar char="–"/>
            </a:pPr>
            <a:r>
              <a:rPr b="0" i="0" lang="en-US" sz="2000" u="none" cap="none" strike="noStrike">
                <a:solidFill>
                  <a:srgbClr val="FF00FF"/>
                </a:solidFill>
                <a:latin typeface="Arial"/>
                <a:ea typeface="Arial"/>
                <a:cs typeface="Arial"/>
                <a:sym typeface="Arial"/>
              </a:rPr>
              <a:t>Sheikh Tahir Jalaluddin tidak melepaskan peluang untuk menyebarkan idea islah semasa mengajar di Pulau Pinang dan Johor.</a:t>
            </a:r>
            <a:endParaRPr b="0" i="0" sz="1800" u="none" cap="none" strike="noStrike"/>
          </a:p>
          <a:p>
            <a:pPr indent="-285750" lvl="1" marL="742950" marR="0" rtl="0" algn="just">
              <a:lnSpc>
                <a:spcPct val="80000"/>
              </a:lnSpc>
              <a:spcBef>
                <a:spcPts val="400"/>
              </a:spcBef>
              <a:spcAft>
                <a:spcPts val="0"/>
              </a:spcAft>
              <a:buClr>
                <a:srgbClr val="FF00FF"/>
              </a:buClr>
              <a:buSzPts val="2000"/>
              <a:buFont typeface="Arial"/>
              <a:buChar char="–"/>
            </a:pPr>
            <a:r>
              <a:rPr b="0" i="0" lang="en-US" sz="2000" u="none" cap="none" strike="noStrike">
                <a:solidFill>
                  <a:srgbClr val="FF00FF"/>
                </a:solidFill>
                <a:latin typeface="Arial"/>
                <a:ea typeface="Arial"/>
                <a:cs typeface="Arial"/>
                <a:sym typeface="Arial"/>
              </a:rPr>
              <a:t>Beliau mendapat sokongan daripada rakan-rakan serta murid-muridnya.</a:t>
            </a:r>
            <a:endParaRPr b="0" i="0" sz="1800" u="none" cap="none" strike="noStrike"/>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4" name="Shape 64"/>
        <p:cNvGrpSpPr/>
        <p:nvPr/>
      </p:nvGrpSpPr>
      <p:grpSpPr>
        <a:xfrm>
          <a:off x="0" y="0"/>
          <a:ext cx="0" cy="0"/>
          <a:chOff x="0" y="0"/>
          <a:chExt cx="0" cy="0"/>
        </a:xfrm>
      </p:grpSpPr>
      <p:sp>
        <p:nvSpPr>
          <p:cNvPr id="65" name="Google Shape;65;p10"/>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FF"/>
              </a:buClr>
              <a:buFont typeface="Arial"/>
              <a:buNone/>
            </a:pPr>
            <a:r>
              <a:rPr b="1" i="0" lang="en-US" sz="4400" u="none" cap="none" strike="noStrike">
                <a:solidFill>
                  <a:srgbClr val="FF00FF"/>
                </a:solidFill>
                <a:latin typeface="Arial"/>
                <a:ea typeface="Arial"/>
                <a:cs typeface="Arial"/>
                <a:sym typeface="Arial"/>
              </a:rPr>
              <a:t>KEGIGIHAN</a:t>
            </a:r>
            <a:endParaRPr b="0" i="0" sz="1800" u="none" cap="none" strike="noStrike"/>
          </a:p>
        </p:txBody>
      </p:sp>
      <p:sp>
        <p:nvSpPr>
          <p:cNvPr id="66" name="Google Shape;66;p10"/>
          <p:cNvSpPr txBox="1"/>
          <p:nvPr>
            <p:ph idx="1" type="body"/>
          </p:nvPr>
        </p:nvSpPr>
        <p:spPr>
          <a:xfrm>
            <a:off x="457200" y="2209800"/>
            <a:ext cx="8229600" cy="39624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Disebabkan kelantangan Sheikh Tahir Jalaluddin memperjuangkan idea islah, beliau mendapat tentangan yang hebat dari golongan ulama’ tradisional khususnya di Malaysia. Beliau juga mendapat kekangan dari pihak penjajah yang merasakan kedudukan mereka semakin terancam dengan kebangkitan orang Melayu. Akibatnya pada tahun 1927 Masihi beliau dipenjarakan oleh pihak Belanda selama sembilan bulan atas tuduhan menentangnya. Tetapi ia tidak dapat menggugat perjuangan Sheikh Tahir Jalaluddin yang sudah sebati dengan jiwanya.</a:t>
            </a:r>
            <a:endParaRPr b="0" i="0" sz="1800" u="none" cap="none" strike="noStrike"/>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0" name="Shape 70"/>
        <p:cNvGrpSpPr/>
        <p:nvPr/>
      </p:nvGrpSpPr>
      <p:grpSpPr>
        <a:xfrm>
          <a:off x="0" y="0"/>
          <a:ext cx="0" cy="0"/>
          <a:chOff x="0" y="0"/>
          <a:chExt cx="0" cy="0"/>
        </a:xfrm>
      </p:grpSpPr>
      <p:sp>
        <p:nvSpPr>
          <p:cNvPr id="71" name="Google Shape;71;p11"/>
          <p:cNvSpPr txBox="1"/>
          <p:nvPr>
            <p:ph type="title"/>
          </p:nvPr>
        </p:nvSpPr>
        <p:spPr>
          <a:xfrm>
            <a:off x="457200" y="274637"/>
            <a:ext cx="8229600" cy="792162"/>
          </a:xfrm>
          <a:prstGeom prst="rect">
            <a:avLst/>
          </a:prstGeom>
          <a:solidFill>
            <a:srgbClr val="FF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4400" u="none" cap="none" strike="noStrike">
                <a:solidFill>
                  <a:schemeClr val="dk2"/>
                </a:solidFill>
                <a:latin typeface="Arial"/>
                <a:ea typeface="Arial"/>
                <a:cs typeface="Arial"/>
                <a:sym typeface="Arial"/>
              </a:rPr>
              <a:t>SUMBANGAN</a:t>
            </a:r>
            <a:endParaRPr b="0" i="0" sz="1800" u="none" cap="none" strike="noStrike"/>
          </a:p>
        </p:txBody>
      </p:sp>
      <p:sp>
        <p:nvSpPr>
          <p:cNvPr id="72" name="Google Shape;72;p11"/>
          <p:cNvSpPr txBox="1"/>
          <p:nvPr>
            <p:ph idx="1" type="body"/>
          </p:nvPr>
        </p:nvSpPr>
        <p:spPr>
          <a:xfrm>
            <a:off x="381000" y="1600200"/>
            <a:ext cx="8458200" cy="5029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accent2"/>
              </a:buClr>
              <a:buSzPts val="2000"/>
              <a:buFont typeface="Arial"/>
              <a:buChar char="•"/>
            </a:pPr>
            <a:r>
              <a:rPr b="1" i="0" lang="en-US" sz="2000" u="none" cap="none" strike="noStrike">
                <a:solidFill>
                  <a:schemeClr val="accent2"/>
                </a:solidFill>
                <a:latin typeface="Arial"/>
                <a:ea typeface="Arial"/>
                <a:cs typeface="Arial"/>
                <a:sym typeface="Arial"/>
              </a:rPr>
              <a:t>Dalam bidang pemikiran </a:t>
            </a:r>
            <a:endParaRPr b="0" i="0" sz="1800" u="none" cap="none" strike="noStrike"/>
          </a:p>
          <a:p>
            <a:pPr indent="-285750" lvl="1" marL="742950" marR="0" rtl="0" algn="l">
              <a:lnSpc>
                <a:spcPct val="80000"/>
              </a:lnSpc>
              <a:spcBef>
                <a:spcPts val="360"/>
              </a:spcBef>
              <a:spcAft>
                <a:spcPts val="0"/>
              </a:spcAft>
              <a:buClr>
                <a:schemeClr val="accent2"/>
              </a:buClr>
              <a:buSzPts val="1800"/>
              <a:buFont typeface="Arial"/>
              <a:buChar char="–"/>
            </a:pPr>
            <a:r>
              <a:rPr b="1" i="0" lang="en-US" sz="1800" u="none" cap="none" strike="noStrike">
                <a:solidFill>
                  <a:schemeClr val="accent2"/>
                </a:solidFill>
                <a:latin typeface="Arial"/>
                <a:ea typeface="Arial"/>
                <a:cs typeface="Arial"/>
                <a:sym typeface="Arial"/>
              </a:rPr>
              <a:t>Menerusi majalah Imam Sheikh Tahir Jalaluddin menyalurkan idea islah serta maklumat-maklumat intelektual Islam untuk memastikan masyarakat Melayu dari sebarang unsur penjajahan fizikal dan pemikiran</a:t>
            </a:r>
            <a:endParaRPr b="0" i="0" sz="1800" u="none" cap="none" strike="noStrike"/>
          </a:p>
          <a:p>
            <a:pPr indent="-342900" lvl="0" marL="342900" marR="0" rtl="0" algn="l">
              <a:lnSpc>
                <a:spcPct val="80000"/>
              </a:lnSpc>
              <a:spcBef>
                <a:spcPts val="400"/>
              </a:spcBef>
              <a:spcAft>
                <a:spcPts val="0"/>
              </a:spcAft>
              <a:buClr>
                <a:schemeClr val="accent2"/>
              </a:buClr>
              <a:buSzPts val="2000"/>
              <a:buFont typeface="Arial"/>
              <a:buChar char="•"/>
            </a:pPr>
            <a:r>
              <a:rPr b="1" i="0" lang="en-US" sz="2000" u="none" cap="none" strike="noStrike">
                <a:solidFill>
                  <a:schemeClr val="accent2"/>
                </a:solidFill>
                <a:latin typeface="Arial"/>
                <a:ea typeface="Arial"/>
                <a:cs typeface="Arial"/>
                <a:sym typeface="Arial"/>
              </a:rPr>
              <a:t>Dalam bidang pemikiran </a:t>
            </a:r>
            <a:endParaRPr b="0" i="0" sz="1800" u="none" cap="none" strike="noStrike"/>
          </a:p>
          <a:p>
            <a:pPr indent="-285750" lvl="1" marL="742950" marR="0" rtl="0" algn="l">
              <a:lnSpc>
                <a:spcPct val="80000"/>
              </a:lnSpc>
              <a:spcBef>
                <a:spcPts val="360"/>
              </a:spcBef>
              <a:spcAft>
                <a:spcPts val="0"/>
              </a:spcAft>
              <a:buClr>
                <a:schemeClr val="accent2"/>
              </a:buClr>
              <a:buSzPts val="1800"/>
              <a:buFont typeface="Arial"/>
              <a:buChar char="–"/>
            </a:pPr>
            <a:r>
              <a:rPr b="1" i="0" lang="en-US" sz="1800" u="none" cap="none" strike="noStrike">
                <a:solidFill>
                  <a:schemeClr val="accent2"/>
                </a:solidFill>
                <a:latin typeface="Arial"/>
                <a:ea typeface="Arial"/>
                <a:cs typeface="Arial"/>
                <a:sym typeface="Arial"/>
              </a:rPr>
              <a:t>Pada tahun 1908 Masihi beliau menubuhkan Madrasah Al-Iqbal dan menjadi pemangkin kepada penubuhan beberapa madrasah lain.</a:t>
            </a:r>
            <a:endParaRPr b="0" i="0" sz="1800" u="none" cap="none" strike="noStrike"/>
          </a:p>
          <a:p>
            <a:pPr indent="-342900" lvl="0" marL="342900" marR="0" rtl="0" algn="l">
              <a:lnSpc>
                <a:spcPct val="80000"/>
              </a:lnSpc>
              <a:spcBef>
                <a:spcPts val="400"/>
              </a:spcBef>
              <a:spcAft>
                <a:spcPts val="0"/>
              </a:spcAft>
              <a:buClr>
                <a:schemeClr val="accent2"/>
              </a:buClr>
              <a:buSzPts val="2000"/>
              <a:buFont typeface="Arial"/>
              <a:buChar char="•"/>
            </a:pPr>
            <a:r>
              <a:rPr b="1" i="0" lang="en-US" sz="2000" u="none" cap="none" strike="noStrike">
                <a:solidFill>
                  <a:schemeClr val="accent2"/>
                </a:solidFill>
                <a:latin typeface="Arial"/>
                <a:ea typeface="Arial"/>
                <a:cs typeface="Arial"/>
                <a:sym typeface="Arial"/>
              </a:rPr>
              <a:t>Dalam bidang ilmu falak</a:t>
            </a:r>
            <a:endParaRPr b="0" i="0" sz="1800" u="none" cap="none" strike="noStrike"/>
          </a:p>
          <a:p>
            <a:pPr indent="-285750" lvl="1" marL="742950" marR="0" rtl="0" algn="l">
              <a:lnSpc>
                <a:spcPct val="80000"/>
              </a:lnSpc>
              <a:spcBef>
                <a:spcPts val="360"/>
              </a:spcBef>
              <a:spcAft>
                <a:spcPts val="0"/>
              </a:spcAft>
              <a:buClr>
                <a:schemeClr val="accent2"/>
              </a:buClr>
              <a:buSzPts val="1800"/>
              <a:buFont typeface="Arial"/>
              <a:buChar char="–"/>
            </a:pPr>
            <a:r>
              <a:rPr b="1" i="0" lang="en-US" sz="1800" u="none" cap="none" strike="noStrike">
                <a:solidFill>
                  <a:schemeClr val="accent2"/>
                </a:solidFill>
                <a:latin typeface="Arial"/>
                <a:ea typeface="Arial"/>
                <a:cs typeface="Arial"/>
                <a:sym typeface="Arial"/>
              </a:rPr>
              <a:t>Kemahiran Sheikh Tahir Jalaluddin dalam ilmu falak menyebabkan beliau digelar Al-Falaki</a:t>
            </a:r>
            <a:endParaRPr b="0" i="0" sz="1800" u="none" cap="none" strike="noStrike"/>
          </a:p>
          <a:p>
            <a:pPr indent="-285750" lvl="1" marL="742950" marR="0" rtl="0" algn="l">
              <a:lnSpc>
                <a:spcPct val="80000"/>
              </a:lnSpc>
              <a:spcBef>
                <a:spcPts val="360"/>
              </a:spcBef>
              <a:spcAft>
                <a:spcPts val="0"/>
              </a:spcAft>
              <a:buClr>
                <a:schemeClr val="accent2"/>
              </a:buClr>
              <a:buSzPts val="1800"/>
              <a:buFont typeface="Arial"/>
              <a:buChar char="–"/>
            </a:pPr>
            <a:r>
              <a:rPr b="1" i="0" lang="en-US" sz="1800" u="none" cap="none" strike="noStrike">
                <a:solidFill>
                  <a:schemeClr val="accent2"/>
                </a:solidFill>
                <a:latin typeface="Arial"/>
                <a:ea typeface="Arial"/>
                <a:cs typeface="Arial"/>
                <a:sym typeface="Arial"/>
              </a:rPr>
              <a:t>Ilmu falak mendapat perhatian pada akhir tahun 60-an khususnya dari pihak kerajaan</a:t>
            </a:r>
            <a:endParaRPr b="0" i="0" sz="1800" u="none" cap="none" strike="noStrike"/>
          </a:p>
          <a:p>
            <a:pPr indent="-342900" lvl="0" marL="342900" marR="0" rtl="0" algn="l">
              <a:lnSpc>
                <a:spcPct val="80000"/>
              </a:lnSpc>
              <a:spcBef>
                <a:spcPts val="400"/>
              </a:spcBef>
              <a:spcAft>
                <a:spcPts val="0"/>
              </a:spcAft>
              <a:buClr>
                <a:schemeClr val="accent2"/>
              </a:buClr>
              <a:buSzPts val="2000"/>
              <a:buFont typeface="Arial"/>
              <a:buChar char="•"/>
            </a:pPr>
            <a:r>
              <a:rPr b="1" i="0" lang="en-US" sz="2000" u="none" cap="none" strike="noStrike">
                <a:solidFill>
                  <a:schemeClr val="accent2"/>
                </a:solidFill>
                <a:latin typeface="Arial"/>
                <a:ea typeface="Arial"/>
                <a:cs typeface="Arial"/>
                <a:sym typeface="Arial"/>
              </a:rPr>
              <a:t>Dalam bidang kesusasteraan</a:t>
            </a:r>
            <a:endParaRPr b="0" i="0" sz="1800" u="none" cap="none" strike="noStrike"/>
          </a:p>
          <a:p>
            <a:pPr indent="-285750" lvl="1" marL="742950" marR="0" rtl="0" algn="l">
              <a:lnSpc>
                <a:spcPct val="80000"/>
              </a:lnSpc>
              <a:spcBef>
                <a:spcPts val="360"/>
              </a:spcBef>
              <a:spcAft>
                <a:spcPts val="0"/>
              </a:spcAft>
              <a:buClr>
                <a:schemeClr val="accent2"/>
              </a:buClr>
              <a:buSzPts val="1800"/>
              <a:buFont typeface="Arial"/>
              <a:buChar char="–"/>
            </a:pPr>
            <a:r>
              <a:rPr b="1" i="0" lang="en-US" sz="1800" u="none" cap="none" strike="noStrike">
                <a:solidFill>
                  <a:schemeClr val="accent2"/>
                </a:solidFill>
                <a:latin typeface="Arial"/>
                <a:ea typeface="Arial"/>
                <a:cs typeface="Arial"/>
                <a:sym typeface="Arial"/>
              </a:rPr>
              <a:t>Sheikh Tahir Jalaluddin merupakan penggiat sastera.</a:t>
            </a:r>
            <a:endParaRPr b="0" i="0" sz="1800" u="none" cap="none" strike="noStrike"/>
          </a:p>
          <a:p>
            <a:pPr indent="-285750" lvl="1" marL="742950" marR="0" rtl="0" algn="l">
              <a:lnSpc>
                <a:spcPct val="80000"/>
              </a:lnSpc>
              <a:spcBef>
                <a:spcPts val="360"/>
              </a:spcBef>
              <a:spcAft>
                <a:spcPts val="0"/>
              </a:spcAft>
              <a:buClr>
                <a:schemeClr val="accent2"/>
              </a:buClr>
              <a:buSzPts val="1800"/>
              <a:buFont typeface="Arial"/>
              <a:buChar char="–"/>
            </a:pPr>
            <a:r>
              <a:rPr b="1" i="0" lang="en-US" sz="1800" u="none" cap="none" strike="noStrike">
                <a:solidFill>
                  <a:schemeClr val="accent2"/>
                </a:solidFill>
                <a:latin typeface="Arial"/>
                <a:ea typeface="Arial"/>
                <a:cs typeface="Arial"/>
                <a:sym typeface="Arial"/>
              </a:rPr>
              <a:t>Ini terserlah melalui penulisan-penulisannya seperti dalam majalah Imam dan sebagainya</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