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2" r:id="rId4"/>
    <p:sldMasterId id="214748366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ADE43977-5040-43CD-92DE-EAA933E0CE6B}">
  <a:tblStyle styleId="{ADE43977-5040-43CD-92DE-EAA933E0CE6B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3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3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9" name="Google Shape;89;p2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Google Shape;47;p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1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rgbClr val="FFFFCC"/>
            </a:gs>
            <a:gs pos="100000">
              <a:srgbClr val="CCFF99"/>
            </a:gs>
          </a:gsLst>
          <a:lin ang="5400000" scaled="0"/>
        </a:gra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gradFill>
          <a:gsLst>
            <a:gs pos="0">
              <a:srgbClr val="FFFFCC"/>
            </a:gs>
            <a:gs pos="100000">
              <a:srgbClr val="CCFF99"/>
            </a:gs>
          </a:gsLst>
          <a:lin ang="5400000" scaled="0"/>
        </a:gra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4" name="Google Shape;34;p8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35" name="Google Shape;35;p8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36" name="Google Shape;36;p8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37" name="Google Shape;37;p8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FFCC"/>
            </a:gs>
            <a:gs pos="100000">
              <a:srgbClr val="CCFF99"/>
            </a:gs>
          </a:gsLst>
          <a:lin ang="5400000" scaled="0"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/>
        </p:nvSpPr>
        <p:spPr>
          <a:xfrm>
            <a:off x="1371600" y="533400"/>
            <a:ext cx="6019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PELAJARAN 19 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7"/>
          <p:cNvSpPr txBox="1"/>
          <p:nvPr/>
        </p:nvSpPr>
        <p:spPr>
          <a:xfrm>
            <a:off x="304800" y="16002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PEMBUKAAN KOTA MEKAH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FFCC"/>
            </a:gs>
            <a:gs pos="100000">
              <a:srgbClr val="CCFF99"/>
            </a:gs>
          </a:gsLst>
          <a:lin ang="5400000" scaled="0"/>
        </a:gra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6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rgbClr val="FF99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LANGKAH RASULULLAH SAW SELEPAS PEMBUKAAN KOTA MEKAH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33" name="Google Shape;133;p26"/>
          <p:cNvGraphicFramePr/>
          <p:nvPr/>
        </p:nvGraphicFramePr>
        <p:xfrm>
          <a:off x="533400" y="1752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{ADE43977-5040-43CD-92DE-EAA933E0CE6B}</a:tableStyleId>
              </a:tblPr>
              <a:tblGrid>
                <a:gridCol w="2344725"/>
                <a:gridCol w="5732450"/>
              </a:tblGrid>
              <a:tr h="2762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00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LANGKAH</a:t>
                      </a:r>
                      <a:endParaRPr/>
                    </a:p>
                  </a:txBody>
                  <a:tcPr marT="0" marB="0" marR="63950" marL="63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00"/>
                        </a:buClr>
                        <a:buFont typeface="Times New Roman"/>
                        <a:buNone/>
                      </a:pPr>
                      <a:r>
                        <a:rPr b="1" lang="en-US" sz="180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CARA PELAKSANAAN</a:t>
                      </a:r>
                      <a:endParaRPr/>
                    </a:p>
                  </a:txBody>
                  <a:tcPr marT="0" marB="0" marR="63950" marL="63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</a:tr>
              <a:tr h="1096950">
                <a:tc>
                  <a:txBody>
                    <a:bodyPr>
                      <a:noAutofit/>
                    </a:bodyPr>
                    <a:lstStyle/>
                    <a:p>
                      <a:pPr indent="-342900" lvl="0" marL="3429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Char char="∙"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Memusnahkan Berhala Di Sekeliling Kaabah</a:t>
                      </a:r>
                      <a:endParaRPr/>
                    </a:p>
                  </a:txBody>
                  <a:tcPr marT="0" marB="0" marR="63950" marL="63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-342900" lvl="0" marL="34290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Char char="∙"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360 buah berhala sekitar Kaabah </a:t>
                      </a:r>
                      <a:endParaRPr/>
                    </a:p>
                    <a:p>
                      <a:pPr indent="-342900" lvl="0" marL="34290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Char char="∙"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Rasulullah menolak berhala dengan tongkat hingga jatuh dan pecah kemudian diteruskan para sahabat lain</a:t>
                      </a:r>
                      <a:endParaRPr/>
                    </a:p>
                  </a:txBody>
                  <a:tcPr marT="0" marB="0" marR="63950" marL="63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2450">
                <a:tc>
                  <a:txBody>
                    <a:bodyPr>
                      <a:noAutofit/>
                    </a:bodyPr>
                    <a:lstStyle/>
                    <a:p>
                      <a:pPr indent="-342900" lvl="0" marL="3429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Char char="∙"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Solat Sunat Di Makam Ibrahim</a:t>
                      </a:r>
                      <a:endParaRPr/>
                    </a:p>
                  </a:txBody>
                  <a:tcPr marT="0" marB="0" marR="63950" marL="63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-342900" lvl="0" marL="34290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Char char="∙"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Baginda tawaf di kaabah, kemudian menunaikan solat sunat 8 rakaat di Makam Ibrahim.</a:t>
                      </a:r>
                      <a:endParaRPr/>
                    </a:p>
                  </a:txBody>
                  <a:tcPr marT="0" marB="0" marR="63950" marL="63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104900">
                <a:tc>
                  <a:txBody>
                    <a:bodyPr>
                      <a:noAutofit/>
                    </a:bodyPr>
                    <a:lstStyle/>
                    <a:p>
                      <a:pPr indent="-342900" lvl="0" marL="3429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Char char="∙"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Laungan Azan Bilal</a:t>
                      </a:r>
                      <a:endParaRPr/>
                    </a:p>
                  </a:txBody>
                  <a:tcPr marT="0" marB="0" marR="63950" marL="63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-342900" lvl="0" marL="34290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Char char="∙"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Bilal b. Rabah diarahkan melaungkan azan di atas bumbung Kaabah yang pertama di bumi Mekah</a:t>
                      </a:r>
                      <a:endParaRPr/>
                    </a:p>
                    <a:p>
                      <a:pPr indent="-342900" lvl="0" marL="34290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Char char="∙"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Penduduk Mekah beramai-ramai keluar menuju Kaabah mendengar ucapan Rasulullah SAW</a:t>
                      </a:r>
                      <a:endParaRPr/>
                    </a:p>
                  </a:txBody>
                  <a:tcPr marT="0" marB="0" marR="63950" marL="63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28675">
                <a:tc>
                  <a:txBody>
                    <a:bodyPr>
                      <a:noAutofit/>
                    </a:bodyPr>
                    <a:lstStyle/>
                    <a:p>
                      <a:pPr indent="-342900" lvl="0" marL="3429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Char char="∙"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Memberi Ucapan Pertama Kepada Penduduk Mekah</a:t>
                      </a:r>
                      <a:endParaRPr/>
                    </a:p>
                  </a:txBody>
                  <a:tcPr marT="0" marB="0" marR="63950" marL="63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-342900" lvl="0" marL="34290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Char char="∙"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Baginda berucap buat pertama kali kepada penduduk Mekah</a:t>
                      </a:r>
                      <a:endParaRPr/>
                    </a:p>
                  </a:txBody>
                  <a:tcPr marT="0" marB="0" marR="63950" marL="63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28675">
                <a:tc>
                  <a:txBody>
                    <a:bodyPr>
                      <a:noAutofit/>
                    </a:bodyPr>
                    <a:lstStyle/>
                    <a:p>
                      <a:pPr indent="-342900" lvl="0" marL="3429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Char char="∙"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Memberi Pengampunan Kepada Musuh</a:t>
                      </a:r>
                      <a:endParaRPr/>
                    </a:p>
                  </a:txBody>
                  <a:tcPr marT="0" marB="0" marR="63950" marL="63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-342900" lvl="0" marL="34290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Char char="∙"/>
                      </a:pPr>
                      <a:r>
                        <a:rPr b="1"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Baginda mengisytiharkan pengampunan beramai-ramai kepada Musyrikin Mekah yang pernah memusuhi baginda</a:t>
                      </a:r>
                      <a:endParaRPr/>
                    </a:p>
                  </a:txBody>
                  <a:tcPr marT="0" marB="0" marR="63950" marL="63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FFCC"/>
            </a:gs>
            <a:gs pos="100000">
              <a:srgbClr val="CCFF99"/>
            </a:gs>
          </a:gsLst>
          <a:lin ang="5400000" scaled="0"/>
        </a:gra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7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rgbClr val="FF99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FAKTOR-FAKTOR KEJAYAAN PEMBUKAAN KOTA MEKAH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27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STRATEGI RASULULLAH SAW 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yang bijak dan cekap melumpuhkan kekuatan kaum Quraisy.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SEMANGAT JIHAD UMAT ISLAM 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yang tinggi membebaskan Mekah daripada kuasa Musyrikin Mekah.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2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PENDUDUK MEKAH TERTARIK DENGAN ISLAM 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selepas melihat kekuatan dan perpaduan umat Islam Madinah.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FFCC"/>
            </a:gs>
            <a:gs pos="100000">
              <a:srgbClr val="CCFF99"/>
            </a:gs>
          </a:gsLst>
          <a:lin ang="5400000" scaled="0"/>
        </a:gra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8"/>
          <p:cNvSpPr txBox="1"/>
          <p:nvPr/>
        </p:nvSpPr>
        <p:spPr>
          <a:xfrm>
            <a:off x="609600" y="838200"/>
            <a:ext cx="8077200" cy="5287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PERPADUAN UMAT ISLAM 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telah menjayakan strategi Rasulullah SAW dengan baik.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PEMBESAR QURAISY MEMELUK ISLAM 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Mnyebabkan kekuatan Musyrikin Quraisy semakin lemah seperti Khalid b. Al-Walid dan Amru b. al-As.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TENTERA MUSYRIKIN BERTAMBAH LEMAH 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ekoran ramai pembesar dan panglima tentera Quraisy terkorban dalam peperangan dengan umat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304800"/>
            <a:ext cx="8382000" cy="624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FFCC"/>
            </a:gs>
            <a:gs pos="100000">
              <a:srgbClr val="CCFF99"/>
            </a:gs>
          </a:gsLst>
          <a:lin ang="5400000" scaled="0"/>
        </a:gra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9"/>
          <p:cNvSpPr txBox="1"/>
          <p:nvPr/>
        </p:nvSpPr>
        <p:spPr>
          <a:xfrm>
            <a:off x="457200" y="533400"/>
            <a:ext cx="8229600" cy="868362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rgbClr val="FF99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KESAN PEMBUKAAN KOTA MEKAH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9"/>
          <p:cNvSpPr txBox="1"/>
          <p:nvPr/>
        </p:nvSpPr>
        <p:spPr>
          <a:xfrm>
            <a:off x="457200" y="1828800"/>
            <a:ext cx="82296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Tanah Haram Mekah menjadi kawasan larangan orang bukan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Dakwah Islam berkembang pesat hingga tersebar di luar Arab.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Penduduk Mekah memeluk Islam beramai-ramai.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Penduduk Mekah hidup aman damai dan bekerjasama.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FFCC"/>
            </a:gs>
            <a:gs pos="100000">
              <a:srgbClr val="CCFF99"/>
            </a:gs>
          </a:gsLst>
          <a:lin ang="5400000" scaled="0"/>
        </a:gra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0"/>
          <p:cNvSpPr/>
          <p:nvPr/>
        </p:nvSpPr>
        <p:spPr>
          <a:xfrm>
            <a:off x="2286000" y="6019800"/>
            <a:ext cx="4467225" cy="484187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Pembukaan Kota Mekah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7" name="Google Shape;15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76400" y="838200"/>
            <a:ext cx="6019800" cy="49260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FFCC"/>
            </a:gs>
            <a:gs pos="100000">
              <a:srgbClr val="CCFF99"/>
            </a:gs>
          </a:gsLst>
          <a:lin ang="5400000" scaled="0"/>
        </a:gra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/>
        </p:nvSpPr>
        <p:spPr>
          <a:xfrm>
            <a:off x="457200" y="533400"/>
            <a:ext cx="8229600" cy="1143000"/>
          </a:xfrm>
          <a:prstGeom prst="rect">
            <a:avLst/>
          </a:prstGeom>
          <a:solidFill>
            <a:srgbClr val="7030A0"/>
          </a:solidFill>
          <a:ln cap="rnd" cmpd="sng" w="57150">
            <a:solidFill>
              <a:srgbClr val="FF99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LATAR BELAKANG PEMBUKAAN </a:t>
            </a:r>
            <a:b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KOTA MEKAH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8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Berlaku permusuhan antara Bani Bakar (menyokong Musyrikin Mekah) dan Bani khuza’ah (menyokong Rasullah SAW).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Suatu malam, Bani Bakar yang dibantu Musyrikin Quraisy menyerang penempatan Bani Khuza’ah dan menyebabkan 20 orang Bani Khuza’ah terbunuh.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Berita tersebut sampai kepada Rasullah SAW menyebabkan baginda marah orang kafir Quraisy mencabuli perjanjian Hudaibiyah.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Baginda akhirnya memutuskan strategi serangan atas Musyrikin Mekah.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FFCC"/>
            </a:gs>
            <a:gs pos="100000">
              <a:srgbClr val="CCFF99"/>
            </a:gs>
          </a:gsLst>
          <a:lin ang="5400000" scaled="0"/>
        </a:gra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/>
        </p:nvSpPr>
        <p:spPr>
          <a:xfrm>
            <a:off x="457200" y="762000"/>
            <a:ext cx="8229600" cy="1143000"/>
          </a:xfrm>
          <a:prstGeom prst="rect">
            <a:avLst/>
          </a:prstGeom>
          <a:solidFill>
            <a:srgbClr val="7030A0"/>
          </a:solidFill>
          <a:ln cap="rnd" cmpd="sng" w="57150">
            <a:solidFill>
              <a:srgbClr val="FF99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PERISTIWA PEMBUKAAN </a:t>
            </a:r>
            <a:b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KOTA MEKAH</a:t>
            </a:r>
            <a:b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0"/>
          <p:cNvSpPr txBox="1"/>
          <p:nvPr/>
        </p:nvSpPr>
        <p:spPr>
          <a:xfrm>
            <a:off x="228600" y="2362200"/>
            <a:ext cx="8458200" cy="3763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Berlaku pada bulan Ramadhan tahun ke-8 hijrah.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Rasulullah SAW menyusun strategi secara sulit bertujuan mengelakkan daripada berlaku pertumpahan darah.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FFCC"/>
            </a:gs>
            <a:gs pos="100000">
              <a:srgbClr val="CCFF99"/>
            </a:gs>
          </a:gsLst>
          <a:lin ang="5400000" scaled="0"/>
        </a:gra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304800"/>
            <a:ext cx="8534400" cy="624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FFCC"/>
            </a:gs>
            <a:gs pos="100000">
              <a:srgbClr val="CCFF99"/>
            </a:gs>
          </a:gsLst>
          <a:lin ang="5400000" scaled="0"/>
        </a:gra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2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7030A0"/>
          </a:solidFill>
          <a:ln cap="rnd" cmpd="sng" w="57150">
            <a:solidFill>
              <a:srgbClr val="FF99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ANTARA STRATEGI RASULULLAH SEMASA PEMBUKAAN MEKAH :</a:t>
            </a:r>
            <a:b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22"/>
          <p:cNvSpPr txBox="1"/>
          <p:nvPr/>
        </p:nvSpPr>
        <p:spPr>
          <a:xfrm>
            <a:off x="304800" y="1981200"/>
            <a:ext cx="8382000" cy="4144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MENGEMUKAKAN 3 TUNTUTAN TERHADAP MUSYRIKIN QURAISY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a) Memberi diyat ( pampasan/gantirugi ) kepada waris Bani Khuza’ah yang terbunuh.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b) Mengutuk perbuatan Bani Bakar membunuh orang Bani Khuzaah.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c) Berperang dengan tentera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Orang Musyrikin memilih ”perang” tetapi ada yang tidak setuju, antaranya AbuSufian b.Harb dan Al-Abbas b.Abdul Mutalib.</a:t>
            </a: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FFCC"/>
            </a:gs>
            <a:gs pos="100000">
              <a:srgbClr val="CCFF99"/>
            </a:gs>
          </a:gsLst>
          <a:lin ang="5400000" scaled="0"/>
        </a:gra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3"/>
          <p:cNvSpPr txBox="1"/>
          <p:nvPr/>
        </p:nvSpPr>
        <p:spPr>
          <a:xfrm>
            <a:off x="457200" y="609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Font typeface="Arial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2. MENDIRIKAN KHEMAH</a:t>
            </a:r>
            <a:br>
              <a:rPr b="1" i="0" lang="en-US" sz="3200" u="none" cap="none" strike="noStrik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3"/>
          <p:cNvSpPr txBox="1"/>
          <p:nvPr/>
        </p:nvSpPr>
        <p:spPr>
          <a:xfrm>
            <a:off x="457200" y="1752600"/>
            <a:ext cx="4572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Rasulullah SAW mengarahkan 10 000 tentera Islam bersiap sedia dan berangkat ke Mekah.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Sampai di Marru az-Zahran, baginda mengarahkan Khemah didirikan dan bermalam di sana.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4" name="Google Shape;11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1600" y="2209800"/>
            <a:ext cx="3429000" cy="2919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FFCC"/>
            </a:gs>
            <a:gs pos="100000">
              <a:srgbClr val="CCFF99"/>
            </a:gs>
          </a:gsLst>
          <a:lin ang="5400000" scaled="0"/>
        </a:gra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 txBox="1"/>
          <p:nvPr/>
        </p:nvSpPr>
        <p:spPr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3. MENYALAKAN UNGGUN API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4"/>
          <p:cNvSpPr txBox="1"/>
          <p:nvPr/>
        </p:nvSpPr>
        <p:spPr>
          <a:xfrm>
            <a:off x="457200" y="1295400"/>
            <a:ext cx="8229600" cy="4830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Unggun api yang besar dinyalakan untuk menimbulkan rasa gerun pihak musuh di Mekah.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Al-Abbas dan Abu Sufian datang menemui Rasulullah SAW dan memeluk Islam dengan rela hati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1" name="Google Shape;12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4267200"/>
            <a:ext cx="8458200" cy="210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FFCC"/>
            </a:gs>
            <a:gs pos="100000">
              <a:srgbClr val="CCFF99"/>
            </a:gs>
          </a:gsLst>
          <a:lin ang="5400000" scaled="0"/>
        </a:gra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/>
        </p:nvSpPr>
        <p:spPr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4. TAWARAN KESELAMATAN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25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Pada hari Jumaat, 10hb. Ramadan tahun ke-8 hijrah. Rasulullah SAW memasuki Mekah dengan penuh rasa tawaduk.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Rasulullah SAW turut mengisytiharkan bahawa “Sesiapa yang memasuki rumah Abu Sufian akan selamat, sesiapa yang memasuki Masjidil Haram akan selamat, dan sesiapa yang memasuki rumah sendiri akan selamat.”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Akhirnya, Mekah berjaya dimasuki tanpa berlaku pertumpahan darah.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