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0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Google Shape;46;p1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BJECT_ONLY" type="objOnly">
  <p:cSld name="OBJECT_ONLY">
    <p:bg>
      <p:bgPr>
        <a:gradFill>
          <a:gsLst>
            <a:gs pos="0">
              <a:srgbClr val="CCFF99"/>
            </a:gs>
            <a:gs pos="100000">
              <a:srgbClr val="CCFF99"/>
            </a:gs>
          </a:gsLst>
          <a:lin ang="5400000" scaled="0"/>
        </a:gra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Google Shape;49;p1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Google Shape;50;p1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" name="Google Shape;51;p1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32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8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4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20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0" name="Google Shape;30;p8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31" name="Google Shape;31;p8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  <p:sp>
        <p:nvSpPr>
          <p:cNvPr id="32" name="Google Shape;32;p8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33" name="Google Shape;33;p8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6" name="Google Shape;36;p9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  <p:sp>
        <p:nvSpPr>
          <p:cNvPr id="37" name="Google Shape;37;p9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0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000" cap="small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10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20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6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CCFF99"/>
            </a:gs>
            <a:gs pos="100000">
              <a:srgbClr val="CCFF99"/>
            </a:gs>
          </a:gsLst>
          <a:lin ang="540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/>
        </p:nvSpPr>
        <p:spPr>
          <a:xfrm>
            <a:off x="1600200" y="457200"/>
            <a:ext cx="42672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FF99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CCFF99"/>
                </a:solidFill>
                <a:latin typeface="Arial"/>
                <a:ea typeface="Arial"/>
                <a:cs typeface="Arial"/>
                <a:sym typeface="Arial"/>
              </a:rPr>
              <a:t>UNIT 3: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4"/>
          <p:cNvSpPr txBox="1"/>
          <p:nvPr/>
        </p:nvSpPr>
        <p:spPr>
          <a:xfrm>
            <a:off x="-304800" y="1752600"/>
            <a:ext cx="82296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FF99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CCFF99"/>
                </a:solidFill>
                <a:latin typeface="Arial"/>
                <a:ea typeface="Arial"/>
                <a:cs typeface="Arial"/>
                <a:sym typeface="Arial"/>
              </a:rPr>
              <a:t>SAIDINA KHALID BIN AL-WALID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CCFF99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CCFF99"/>
                </a:solidFill>
                <a:latin typeface="Arial"/>
                <a:ea typeface="Arial"/>
                <a:cs typeface="Arial"/>
                <a:sym typeface="Arial"/>
              </a:rPr>
              <a:t>PERWIRA PERKASA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9" name="Google Shape;59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62200" y="3124200"/>
            <a:ext cx="2159000" cy="3257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CCFF99"/>
            </a:gs>
            <a:gs pos="100000">
              <a:srgbClr val="CCFF99"/>
            </a:gs>
          </a:gsLst>
          <a:lin ang="5400000" scaled="0"/>
        </a:gra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26187" y="2819400"/>
            <a:ext cx="2462212" cy="371475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5"/>
          <p:cNvSpPr txBox="1"/>
          <p:nvPr/>
        </p:nvSpPr>
        <p:spPr>
          <a:xfrm>
            <a:off x="457200" y="457200"/>
            <a:ext cx="8229600" cy="944562"/>
          </a:xfrm>
          <a:prstGeom prst="rect">
            <a:avLst/>
          </a:prstGeom>
          <a:solidFill>
            <a:srgbClr val="FF33CC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BIODATA SAIDINA KHALID BIN AL- WALID RA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5"/>
          <p:cNvSpPr txBox="1"/>
          <p:nvPr/>
        </p:nvSpPr>
        <p:spPr>
          <a:xfrm>
            <a:off x="457200" y="19050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NAMA		:	Khalid bin al-Walid banal-Mughirah.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NAMA BAPA		:	Al-Walid bin al-Mughirah bin Abdullah 				bin Umar bin Makhzum.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NAMA IBU		:	Lababah binti al-Harith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			(saudara perempuan kepada Maimunah 				 binti al-Harith (isteri Nabi SAW).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TEMPAT LAHIR	:	Makkah al-Mukaramah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TARIKH LAHIR	:	592M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TARIKH 		: 	Bulan Safar tahun 8H.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MASUK ISLAM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TARIKH WAFAT	:	Tahun 21H ( 60 tahun )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MAKAM		:	Hamas,Syria.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GELARAN		:	Saifullah (Pedang Allah)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KERJAYA		:	Panglima Tentera.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KETURUNAN		:	Bani Makhzum.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CCFF99"/>
            </a:gs>
            <a:gs pos="100000">
              <a:srgbClr val="CCFF99"/>
            </a:gs>
          </a:gsLst>
          <a:lin ang="5400000" scaled="0"/>
        </a:gra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/>
          <p:nvPr/>
        </p:nvSpPr>
        <p:spPr>
          <a:xfrm>
            <a:off x="457200" y="381000"/>
            <a:ext cx="8229600" cy="762000"/>
          </a:xfrm>
          <a:prstGeom prst="rect">
            <a:avLst/>
          </a:prstGeom>
          <a:solidFill>
            <a:srgbClr val="FF33CC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0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SIFAT MULIA KHALID AL-WALID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6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1.BERWAWASAN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Bercita-cita tinggi ingin mati syahid di jalan Allah SWT.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2.TEGAS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Semasa perang Yarmuk, Panglima Rom merendah-rendahkan moral tentera islam tetapi Khalid tegas malawan dan menolaknya.   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3.BERTANGGUNGJAWAB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Sempat mengislamkan seorang tentera Rom (George) dalam perang Yarmuk.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4.BERANI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Sikap beraninya membuatkan Saidina Abu Bakar as-Siddiq memilihnya memimpin tentera islam dalam perang Yammah.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CCFF99"/>
            </a:gs>
            <a:gs pos="100000">
              <a:srgbClr val="CCFF99"/>
            </a:gs>
          </a:gsLst>
          <a:lin ang="5400000" scaled="0"/>
        </a:gra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"/>
          <p:cNvSpPr txBox="1"/>
          <p:nvPr/>
        </p:nvSpPr>
        <p:spPr>
          <a:xfrm>
            <a:off x="457200" y="533400"/>
            <a:ext cx="8229600" cy="792162"/>
          </a:xfrm>
          <a:prstGeom prst="rect">
            <a:avLst/>
          </a:prstGeom>
          <a:solidFill>
            <a:srgbClr val="FF33CC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SUMBANGAN KHALID AL-WALID RA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17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Menjadi panglima tentera Islam menentang tentera Rom dalam perang Yarmuk(Jordan).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Menjadi panglima perang tentera islam semasa pembukaan Mekkah.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Memimpin tentera islam memerangi orang murtad dalam perang Yamamah(Yaman).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Berjaya menggunakan strategi berkesan menewaskan musuh seramai 200 000 orang dalam perang Mu’tah walhal tentera islam hanya 3,000 orang.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CCFF99"/>
            </a:gs>
            <a:gs pos="100000">
              <a:srgbClr val="CCFF99"/>
            </a:gs>
          </a:gsLst>
          <a:lin ang="5400000" scaled="0"/>
        </a:gra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8"/>
          <p:cNvSpPr txBox="1"/>
          <p:nvPr/>
        </p:nvSpPr>
        <p:spPr>
          <a:xfrm>
            <a:off x="457200" y="533400"/>
            <a:ext cx="8229600" cy="944562"/>
          </a:xfrm>
          <a:prstGeom prst="rect">
            <a:avLst/>
          </a:prstGeom>
          <a:solidFill>
            <a:srgbClr val="FF33CC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TELADAN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8"/>
          <p:cNvSpPr txBox="1"/>
          <p:nvPr/>
        </p:nvSpPr>
        <p:spPr>
          <a:xfrm>
            <a:off x="304800" y="1905000"/>
            <a:ext cx="38100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BERDAYA SAING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BERSEMANGAT JIHAD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BERSEMANGAT PATRIOTIK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BERWAWASAN DAN CEMERLANG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5" name="Google Shape;8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14800" y="2362200"/>
            <a:ext cx="4432300" cy="35321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CCFF99"/>
            </a:gs>
            <a:gs pos="100000">
              <a:srgbClr val="CCFF99"/>
            </a:gs>
          </a:gsLst>
          <a:lin ang="5400000" scaled="0"/>
        </a:gra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0" y="1295400"/>
            <a:ext cx="75438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9"/>
          <p:cNvSpPr/>
          <p:nvPr/>
        </p:nvSpPr>
        <p:spPr>
          <a:xfrm>
            <a:off x="2895600" y="304800"/>
            <a:ext cx="3514725" cy="647700"/>
          </a:xfrm>
          <a:prstGeom prst="rect">
            <a:avLst/>
          </a:prstGeom>
          <a:gradFill>
            <a:gsLst>
              <a:gs pos="0">
                <a:srgbClr val="A603AB"/>
              </a:gs>
              <a:gs pos="21000">
                <a:srgbClr val="0819FB"/>
              </a:gs>
              <a:gs pos="35000">
                <a:srgbClr val="1A8D48"/>
              </a:gs>
              <a:gs pos="52000">
                <a:srgbClr val="FFFF00"/>
              </a:gs>
              <a:gs pos="72999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10800000" scaled="0"/>
          </a:gradFill>
          <a:ln cap="rnd" cmpd="sng" w="12700">
            <a:solidFill>
              <a:srgbClr val="EAEAE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VIDEO BADAR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