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C0115940-3A75-4E5D-BC2D-07F1CCAFF2D2}">
  <a:tblStyle styleId="{C0115940-3A75-4E5D-BC2D-07F1CCAFF2D2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rgbClr val="D1D1F0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1D1F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Relationship Id="rId4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/>
        </p:nvSpPr>
        <p:spPr>
          <a:xfrm>
            <a:off x="0" y="762000"/>
            <a:ext cx="6705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0" i="0" lang="en-US" sz="5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5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SOLAT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5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SUNAT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5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TAHAJJUD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1D1F0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7600" y="914400"/>
            <a:ext cx="182880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3"/>
          <p:cNvSpPr/>
          <p:nvPr/>
        </p:nvSpPr>
        <p:spPr>
          <a:xfrm>
            <a:off x="2057400" y="3429000"/>
            <a:ext cx="4619625" cy="546100"/>
          </a:xfrm>
          <a:prstGeom prst="rect">
            <a:avLst/>
          </a:prstGeom>
          <a:solidFill>
            <a:srgbClr val="FFFF00"/>
          </a:solidFill>
          <a:ln cap="rnd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SOLAT TAHAJJUD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1D1F0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/>
        </p:nvSpPr>
        <p:spPr>
          <a:xfrm>
            <a:off x="457200" y="533400"/>
            <a:ext cx="8229600" cy="715962"/>
          </a:xfrm>
          <a:prstGeom prst="rect">
            <a:avLst/>
          </a:prstGeom>
          <a:solidFill>
            <a:srgbClr val="0D0D0D"/>
          </a:solidFill>
          <a:ln cap="rnd" cmpd="sng" w="38100">
            <a:solidFill>
              <a:schemeClr val="folHlink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SOLAT SUNAT TAHAJUD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5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BAHASA: Meninggalkan tidur.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ISTILAH:Sembayang sunat yang dilakukan apabila terjaga daripada tidur pada waktu malam walaupun tidur hanya sebentar.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Ia dilakukan selepas solat Isyak sehingga terbit fajar.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Sebaik-baiknya pada waktu 1/3 malam terakhir kira-kira jam 3 pagi hingga terbit fajar.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1D1F0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/>
        </p:nvSpPr>
        <p:spPr>
          <a:xfrm>
            <a:off x="457200" y="533400"/>
            <a:ext cx="8229600" cy="715962"/>
          </a:xfrm>
          <a:prstGeom prst="rect">
            <a:avLst/>
          </a:prstGeom>
          <a:solidFill>
            <a:srgbClr val="0D0D0D"/>
          </a:solidFill>
          <a:ln cap="rnd" cmpd="sng" w="38100">
            <a:solidFill>
              <a:schemeClr val="folHlink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DALIL SOLAT SUNAT TAHAJUD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6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Firman Allah SWT: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(Surah al-Israk,79)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Maksudnya: Dan bangunlah pada sebahagian daripada waktu malam tambala bagimu, semoga Tuhanmu membangkitkan dan menempatkanmu pada hari akhirat di tempat yang terpuji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" name="Google Shape;7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2743200"/>
            <a:ext cx="8305800" cy="887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1D1F0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/>
        </p:nvSpPr>
        <p:spPr>
          <a:xfrm>
            <a:off x="457200" y="457200"/>
            <a:ext cx="82296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Sabda Rasulullah SAW: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Maksudnya: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Sebaik-baik sembayang selepas sembayang malam (tahajjud).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(Riwayat Muslim)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6" name="Google Shape;7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2743200"/>
            <a:ext cx="3429000" cy="3786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5400" y="3581400"/>
            <a:ext cx="3167062" cy="306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1D1F0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/>
          <p:nvPr/>
        </p:nvSpPr>
        <p:spPr>
          <a:xfrm>
            <a:off x="457200" y="533400"/>
            <a:ext cx="8229600" cy="792162"/>
          </a:xfrm>
          <a:prstGeom prst="rect">
            <a:avLst/>
          </a:prstGeom>
          <a:solidFill>
            <a:srgbClr val="0D0D0D"/>
          </a:solidFill>
          <a:ln cap="rnd" cmpd="sng" w="38100">
            <a:solidFill>
              <a:schemeClr val="folHlink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CARA SOLAT SUNAT TAHAJJUD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8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Lafaz niat: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Bilangan rakaat: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Sekurang-kurangnya satu salam atau seberapa banyak termampu secara bersendirian atau berjemaah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BACAAN: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Rakaat pertama,baca doa aftitah,al-Fatihah dan surah al-Kafirun atau mana-mana surah.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Rakaat kedua,baca al-Fatihah dan surah al-Ikhlas atau mana-mana surah.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DOA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Selepas salam baca doa.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1D1F0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3400" y="1665287"/>
            <a:ext cx="4244975" cy="4786312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9"/>
          <p:cNvSpPr txBox="1"/>
          <p:nvPr/>
        </p:nvSpPr>
        <p:spPr>
          <a:xfrm>
            <a:off x="457200" y="274637"/>
            <a:ext cx="8229600" cy="715962"/>
          </a:xfrm>
          <a:prstGeom prst="rect">
            <a:avLst/>
          </a:prstGeom>
          <a:solidFill>
            <a:srgbClr val="0D0D0D"/>
          </a:solidFill>
          <a:ln cap="rnd" cmpd="sng" w="38100">
            <a:solidFill>
              <a:schemeClr val="folHlink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0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HIKMAH SOLAT SUNAT TAHJUD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9"/>
          <p:cNvSpPr txBox="1"/>
          <p:nvPr/>
        </p:nvSpPr>
        <p:spPr>
          <a:xfrm>
            <a:off x="457200" y="1676400"/>
            <a:ext cx="8229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Doa dimakbulkan Allah SWT dan dimurahkan rezeki.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Sentiasa mendapat pengawasan dan pemeliharan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Dipermudahkan hisab dan senang melalui titian al-Sirat.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Menerima buku catatan amalan dengan tangan kanan.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Terhindar daripada kabanas dan gangguan syaitan.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Bersemangat,berdisplin dan mudah mengingati ilmu.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Allah SWT memudahkan urusan hidup.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Wajah bersih bersinar semasa dibangkitkan di padang Mashyar.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Mendidik jiwa bermunajat dan melahirkan rasa takut kepada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Melahirkan rasa seronok beribadat.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1D1F0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/>
        </p:nvSpPr>
        <p:spPr>
          <a:xfrm>
            <a:off x="457200" y="274637"/>
            <a:ext cx="8229600" cy="1020762"/>
          </a:xfrm>
          <a:prstGeom prst="rect">
            <a:avLst/>
          </a:prstGeom>
          <a:solidFill>
            <a:srgbClr val="0D0D0D"/>
          </a:solidFill>
          <a:ln cap="rnd" cmpd="sng" w="38100">
            <a:solidFill>
              <a:schemeClr val="folHlink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PERBEZAAN SOLAT SUNAT TAHAJUD DENGAN SOLAT HAJAT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96" name="Google Shape;96;p20"/>
          <p:cNvGraphicFramePr/>
          <p:nvPr/>
        </p:nvGraphicFramePr>
        <p:xfrm>
          <a:off x="533400" y="1828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{C0115940-3A75-4E5D-BC2D-07F1CCAFF2D2}</a:tableStyleId>
              </a:tblPr>
              <a:tblGrid>
                <a:gridCol w="1371600"/>
                <a:gridCol w="3211500"/>
                <a:gridCol w="3570275"/>
              </a:tblGrid>
              <a:tr h="4095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SOLAT TAHAJUD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SOLAT HAJAT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B0F0"/>
                    </a:solidFill>
                  </a:tcPr>
                </a:tc>
              </a:tr>
              <a:tr h="12287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TUJUAN 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Dilakukan sebagai memulakan ibadat pada waktu malam.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Dilakukan kerana memohon bantuan Allah supaya menunaikan sesuatu hajat.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B0F0"/>
                    </a:solidFill>
                  </a:tcPr>
                </a:tc>
              </a:tr>
              <a:tr h="8191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MASA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Setelah jaga daripada tidur pada waktu malam.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Pada waktu malam dan dapat dilakukan pada waktu siang.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B0F0"/>
                    </a:solidFill>
                  </a:tcPr>
                </a:tc>
              </a:tr>
              <a:tr h="8223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CARA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Afdal dilakukan secara sendirian.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Boleh dilakukan sendirian atau berjemaah bergantung kepada hajat.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1D1F0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4600" y="1752600"/>
            <a:ext cx="6400800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1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0D0D0D"/>
          </a:solidFill>
          <a:ln cap="rnd" cmpd="sng" w="38100">
            <a:solidFill>
              <a:schemeClr val="folHlink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BAGAIMANA MEMUDAHKAN ANDA MENUNAIKAN SOLAT SUNAT TAHAJUD?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21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JASMANI: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Tidak banyak makan dan minum.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Tidak letih pada siang hari.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Tidur sekejap sebelum Zuhur.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Tidak melakukan dosa yang boleh mengeraskan hati.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1D1F0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/>
        </p:nvSpPr>
        <p:spPr>
          <a:xfrm>
            <a:off x="457200" y="1219200"/>
            <a:ext cx="4343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ROHANI: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Cinta akan sunnah Rasullullah SAW.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Kasih dan takut kepada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Mengetahui kelebihan Qiyamulail.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9025" y="1447800"/>
            <a:ext cx="3729037" cy="434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