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60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slide" Target="slides/slide25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0" Type="http://schemas.openxmlformats.org/officeDocument/2006/relationships/slide" Target="slides/slide26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1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p2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" name="Google Shape;120;p2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" name="Google Shape;127;p2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Google Shape;135;p2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0" name="Google Shape;140;p2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7" name="Google Shape;147;p2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6" name="Google Shape;166;p2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4" name="Google Shape;184;p3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3" name="Google Shape;193;p3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9" name="Google Shape;199;p3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" name="Google Shape;60;p1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6" name="Google Shape;206;p3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4" name="Google Shape;214;p3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9" name="Google Shape;219;p3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6" name="Google Shape;226;p3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1" name="Google Shape;231;p3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8" name="Google Shape;238;p3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3" name="Google Shape;243;p3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p1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p1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" name="Google Shape;81;p1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1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" name="Google Shape;94;p2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Google Shape;100;p2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2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4572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91440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137160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18288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ctr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ctr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ct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Vertical Text" type="vertTx">
  <p:cSld name="VERTICAL_TEX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3" name="Google Shape;43;p11"/>
          <p:cNvSpPr txBox="1"/>
          <p:nvPr>
            <p:ph idx="1" type="body"/>
          </p:nvPr>
        </p:nvSpPr>
        <p:spPr>
          <a:xfrm rot="5400000">
            <a:off x="2309019" y="-251619"/>
            <a:ext cx="4525962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ertical Title and Text" type="vertTitleAndTx">
  <p:cSld name="VERTICAL_TITLE_AND_VERTICAL_TEXT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2"/>
          <p:cNvSpPr txBox="1"/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6" name="Google Shape;46;p12"/>
          <p:cNvSpPr txBox="1"/>
          <p:nvPr>
            <p:ph idx="1" type="body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solidFill>
          <a:srgbClr val="92D050"/>
        </a:solidFill>
      </p:bgPr>
    </p:bg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3"/>
          <p:cNvSpPr txBox="1"/>
          <p:nvPr>
            <p:ph type="title"/>
          </p:nvPr>
        </p:nvSpPr>
        <p:spPr>
          <a:xfrm>
            <a:off x="457200" y="762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9" name="Google Shape;49;p13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0" name="Google Shape;50;p13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1" name="Google Shape;51;p13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 type="obj">
  <p:cSld name="OBJECT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6" name="Google Shape;16;p3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4000" cap="small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sz="20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sz="16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ntent" type="twoObj">
  <p:cSld name="TWO_OBJECT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8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4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20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8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8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4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20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8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ison" type="twoTxTwoObj">
  <p:cSld name="TWO_OBJECTS_WITH_TEXT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6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6" name="Google Shape;26;p6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b="1" sz="2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b="1" sz="20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b="1" sz="18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9pPr>
          </a:lstStyle>
          <a:p/>
        </p:txBody>
      </p:sp>
      <p:sp>
        <p:nvSpPr>
          <p:cNvPr id="27" name="Google Shape;27;p6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4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0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18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6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9pPr>
          </a:lstStyle>
          <a:p/>
        </p:txBody>
      </p:sp>
      <p:sp>
        <p:nvSpPr>
          <p:cNvPr id="28" name="Google Shape;28;p6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b="1" sz="2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b="1" sz="20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b="1" sz="18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9pPr>
          </a:lstStyle>
          <a:p/>
        </p:txBody>
      </p:sp>
      <p:sp>
        <p:nvSpPr>
          <p:cNvPr id="29" name="Google Shape;29;p6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4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0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18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6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7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 with Caption" type="objTx">
  <p:cSld name="OBJECT_WITH_CAPTION_TEX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9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5" name="Google Shape;35;p9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32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8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24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20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9pPr>
          </a:lstStyle>
          <a:p/>
        </p:txBody>
      </p:sp>
      <p:sp>
        <p:nvSpPr>
          <p:cNvPr id="36" name="Google Shape;36;p9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sz="12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sz="10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icture with Caption" type="picTx">
  <p:cSld name="PICTURE_WITH_CAPTION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0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9" name="Google Shape;39;p10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0" name="Google Shape;40;p10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sz="12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sz="10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92D050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4572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91440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137160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18288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5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1.jpg"/><Relationship Id="rId4" Type="http://schemas.openxmlformats.org/officeDocument/2006/relationships/image" Target="../media/image4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3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9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5.png"/><Relationship Id="rId4" Type="http://schemas.openxmlformats.org/officeDocument/2006/relationships/image" Target="../media/image19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2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7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2.jpg"/><Relationship Id="rId4" Type="http://schemas.openxmlformats.org/officeDocument/2006/relationships/image" Target="../media/image2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3.jpg"/><Relationship Id="rId4" Type="http://schemas.openxmlformats.org/officeDocument/2006/relationships/image" Target="../media/image14.jp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8.jp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0.jp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24.jp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26.jp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25.jp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2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3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6.png"/><Relationship Id="rId4" Type="http://schemas.openxmlformats.org/officeDocument/2006/relationships/image" Target="../media/image10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/>
          <p:nvPr/>
        </p:nvSpPr>
        <p:spPr>
          <a:xfrm>
            <a:off x="457200" y="1066800"/>
            <a:ext cx="8229600" cy="1295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PENGURUSAN JENAZAH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88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SATU KEFARDHUAN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92D050"/>
        </a:solidFill>
      </p:bgPr>
    </p:bg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3"/>
          <p:cNvSpPr txBox="1"/>
          <p:nvPr/>
        </p:nvSpPr>
        <p:spPr>
          <a:xfrm>
            <a:off x="457200" y="274637"/>
            <a:ext cx="8229600" cy="868362"/>
          </a:xfrm>
          <a:prstGeom prst="rect">
            <a:avLst/>
          </a:prstGeom>
          <a:solidFill>
            <a:srgbClr val="00B0F0"/>
          </a:solidFill>
          <a:ln cap="rnd" cmpd="sng" w="381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CARA MENGKAFANKAN JENAZAH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" name="Google Shape;117;p23"/>
          <p:cNvSpPr txBox="1"/>
          <p:nvPr/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1.Kain kapan dihamparkan sehelai demi sehelai.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2.Setiap lapisan kain ditabur wangian ( kapur barus ) kecuali yang meninggal dunia dalam ilhram.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3.Kedua-dua tangan jenazah diletakkan di antara dada dan pusat seperti Qiam dalam solat.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4.Kapankan jenazah dengan berhati-hati dan lemah-lembut dengan menutup seluruh tubuhnya.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92D050"/>
        </a:solidFill>
      </p:bgPr>
    </p:bg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4"/>
          <p:cNvSpPr txBox="1"/>
          <p:nvPr/>
        </p:nvSpPr>
        <p:spPr>
          <a:xfrm>
            <a:off x="457200" y="838200"/>
            <a:ext cx="8229600" cy="715962"/>
          </a:xfrm>
          <a:prstGeom prst="rect">
            <a:avLst/>
          </a:prstGeom>
          <a:solidFill>
            <a:srgbClr val="00B0F0"/>
          </a:solidFill>
          <a:ln cap="rnd" cmpd="sng" w="381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0" i="0" lang="en-US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i="0" lang="en-US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HIKMAH MENGAPANKAN JENAZAH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" name="Google Shape;123;p24"/>
          <p:cNvSpPr txBox="1"/>
          <p:nvPr/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Memelihara kemuliaan jenazah.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Menutup aib jenazah.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Memberi keinsafan bahawa manusia itu sama di sisi Allah kecuali orang yang bertakwa.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4" name="Google Shape;124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00200" y="4267200"/>
            <a:ext cx="6076950" cy="2209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92D050"/>
        </a:solidFill>
      </p:bgPr>
    </p:bg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5"/>
          <p:cNvSpPr txBox="1"/>
          <p:nvPr/>
        </p:nvSpPr>
        <p:spPr>
          <a:xfrm>
            <a:off x="457200" y="533400"/>
            <a:ext cx="8229600" cy="792162"/>
          </a:xfrm>
          <a:prstGeom prst="rect">
            <a:avLst/>
          </a:prstGeom>
          <a:solidFill>
            <a:srgbClr val="00B0F0"/>
          </a:solidFill>
          <a:ln cap="rnd" cmpd="sng" w="381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SOLAT JENAZAH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0" name="Google Shape;130;p25"/>
          <p:cNvSpPr txBox="1"/>
          <p:nvPr/>
        </p:nvSpPr>
        <p:spPr>
          <a:xfrm>
            <a:off x="457200" y="1600200"/>
            <a:ext cx="44958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Solat yang dilakukan oleh orang yang hidup kepada orang mati.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Tujuan untuk memohon keampunan, keredaan serta rahmat Allah SWT untuk si mati.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Ia juga penghormatan terakhir seorang muslim terhadap saudara seagamanya.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1" name="Google Shape;131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81600" y="1600200"/>
            <a:ext cx="3475037" cy="2216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" name="Google Shape;132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86400" y="4419600"/>
            <a:ext cx="2667000" cy="1485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92D050"/>
        </a:solidFill>
      </p:bgPr>
    </p:bg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" name="Google Shape;137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2325" y="669925"/>
            <a:ext cx="7273925" cy="5670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92D050"/>
        </a:solidFill>
      </p:bgPr>
    </p:bg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7"/>
          <p:cNvSpPr txBox="1"/>
          <p:nvPr/>
        </p:nvSpPr>
        <p:spPr>
          <a:xfrm>
            <a:off x="457200" y="609600"/>
            <a:ext cx="8229600" cy="792162"/>
          </a:xfrm>
          <a:prstGeom prst="rect">
            <a:avLst/>
          </a:prstGeom>
          <a:solidFill>
            <a:srgbClr val="00B0F0"/>
          </a:solidFill>
          <a:ln cap="rnd" cmpd="sng" w="381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RUKUN SOLAT JENAZAH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p27"/>
          <p:cNvSpPr txBox="1"/>
          <p:nvPr/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1. Niat.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2. Berdiri bagi yang mampu.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3. Empat kali takbir.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4. Membaca Al-Fatihah selepas takbir yang pertama.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5. Berselawat ke atas Nabi selepas takbir kedua.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6. Mendoakan mayat sesudah takbir ketiga.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7. Memberi salam selepas takbir keempat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4" name="Google Shape;144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24200" y="4724400"/>
            <a:ext cx="2590800" cy="19478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92D050"/>
        </a:solidFill>
      </p:bgPr>
    </p:bg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8"/>
          <p:cNvSpPr/>
          <p:nvPr/>
        </p:nvSpPr>
        <p:spPr>
          <a:xfrm>
            <a:off x="3200400" y="4419600"/>
            <a:ext cx="2895600" cy="457200"/>
          </a:xfrm>
          <a:prstGeom prst="rect">
            <a:avLst/>
          </a:prstGeom>
          <a:solidFill>
            <a:schemeClr val="accent1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0" name="Google Shape;150;p28"/>
          <p:cNvSpPr txBox="1"/>
          <p:nvPr/>
        </p:nvSpPr>
        <p:spPr>
          <a:xfrm>
            <a:off x="457200" y="685800"/>
            <a:ext cx="8229600" cy="868362"/>
          </a:xfrm>
          <a:prstGeom prst="rect">
            <a:avLst/>
          </a:prstGeom>
          <a:solidFill>
            <a:srgbClr val="00B0F0"/>
          </a:solidFill>
          <a:ln cap="rnd" cmpd="sng" w="381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SOLAT JENAZAH LELAKI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28"/>
          <p:cNvSpPr txBox="1"/>
          <p:nvPr/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Rusuk kiri jenazah ke kiblat.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Imam berdiri bertentangan kepala jenazah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52" name="Google Shape;152;p28"/>
          <p:cNvGrpSpPr/>
          <p:nvPr/>
        </p:nvGrpSpPr>
        <p:grpSpPr>
          <a:xfrm>
            <a:off x="1752600" y="4267200"/>
            <a:ext cx="7086600" cy="2438400"/>
            <a:chOff x="1752600" y="4267200"/>
            <a:chExt cx="7086600" cy="2438400"/>
          </a:xfrm>
        </p:grpSpPr>
        <p:sp>
          <p:nvSpPr>
            <p:cNvPr id="153" name="Google Shape;153;p28"/>
            <p:cNvSpPr/>
            <p:nvPr/>
          </p:nvSpPr>
          <p:spPr>
            <a:xfrm>
              <a:off x="2667000" y="4267200"/>
              <a:ext cx="762000" cy="762000"/>
            </a:xfrm>
            <a:prstGeom prst="ellipse">
              <a:avLst/>
            </a:prstGeom>
            <a:solidFill>
              <a:schemeClr val="accent1"/>
            </a:solidFill>
            <a:ln cap="rnd" cmpd="sng" w="9525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" name="Google Shape;154;p28"/>
            <p:cNvSpPr/>
            <p:nvPr/>
          </p:nvSpPr>
          <p:spPr>
            <a:xfrm>
              <a:off x="2743200" y="5562600"/>
              <a:ext cx="685800" cy="685800"/>
            </a:xfrm>
            <a:prstGeom prst="ellipse">
              <a:avLst/>
            </a:prstGeom>
            <a:solidFill>
              <a:schemeClr val="accent1"/>
            </a:solidFill>
            <a:ln cap="rnd" cmpd="sng" w="9525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5" name="Google Shape;155;p28"/>
            <p:cNvSpPr/>
            <p:nvPr/>
          </p:nvSpPr>
          <p:spPr>
            <a:xfrm>
              <a:off x="2362200" y="6400800"/>
              <a:ext cx="457200" cy="304800"/>
            </a:xfrm>
            <a:prstGeom prst="ellipse">
              <a:avLst/>
            </a:prstGeom>
            <a:solidFill>
              <a:schemeClr val="accent1"/>
            </a:solidFill>
            <a:ln cap="rnd" cmpd="sng" w="9525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6" name="Google Shape;156;p28"/>
            <p:cNvSpPr/>
            <p:nvPr/>
          </p:nvSpPr>
          <p:spPr>
            <a:xfrm>
              <a:off x="2895600" y="6400800"/>
              <a:ext cx="457200" cy="304800"/>
            </a:xfrm>
            <a:prstGeom prst="ellipse">
              <a:avLst/>
            </a:prstGeom>
            <a:solidFill>
              <a:schemeClr val="accent1"/>
            </a:solidFill>
            <a:ln cap="rnd" cmpd="sng" w="9525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" name="Google Shape;157;p28"/>
            <p:cNvSpPr/>
            <p:nvPr/>
          </p:nvSpPr>
          <p:spPr>
            <a:xfrm>
              <a:off x="4114800" y="6400800"/>
              <a:ext cx="457200" cy="304800"/>
            </a:xfrm>
            <a:prstGeom prst="ellipse">
              <a:avLst/>
            </a:prstGeom>
            <a:solidFill>
              <a:schemeClr val="accent1"/>
            </a:solidFill>
            <a:ln cap="rnd" cmpd="sng" w="9525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8" name="Google Shape;158;p28"/>
            <p:cNvSpPr/>
            <p:nvPr/>
          </p:nvSpPr>
          <p:spPr>
            <a:xfrm>
              <a:off x="1752600" y="6400800"/>
              <a:ext cx="457200" cy="304800"/>
            </a:xfrm>
            <a:prstGeom prst="ellipse">
              <a:avLst/>
            </a:prstGeom>
            <a:solidFill>
              <a:schemeClr val="accent1"/>
            </a:solidFill>
            <a:ln cap="rnd" cmpd="sng" w="9525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" name="Google Shape;159;p28"/>
            <p:cNvSpPr/>
            <p:nvPr/>
          </p:nvSpPr>
          <p:spPr>
            <a:xfrm>
              <a:off x="3505200" y="6400800"/>
              <a:ext cx="457200" cy="304800"/>
            </a:xfrm>
            <a:prstGeom prst="ellipse">
              <a:avLst/>
            </a:prstGeom>
            <a:solidFill>
              <a:schemeClr val="accent1"/>
            </a:solidFill>
            <a:ln cap="rnd" cmpd="sng" w="9525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" name="Google Shape;160;p28"/>
            <p:cNvSpPr/>
            <p:nvPr/>
          </p:nvSpPr>
          <p:spPr>
            <a:xfrm rot="10800000">
              <a:off x="6629400" y="4419600"/>
              <a:ext cx="2209800" cy="381000"/>
            </a:xfrm>
            <a:prstGeom prst="homePlate">
              <a:avLst>
                <a:gd fmla="val 50000" name="adj"/>
              </a:avLst>
            </a:prstGeom>
            <a:solidFill>
              <a:srgbClr val="FF33CC"/>
            </a:solidFill>
            <a:ln cap="rnd" cmpd="sng" w="9525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Arial"/>
                <a:buNone/>
              </a:pPr>
              <a:r>
                <a:rPr b="1" i="0" lang="en-US" sz="1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JENAZAH</a:t>
              </a:r>
              <a:endParaRPr b="0" i="0" sz="1800" u="none" cap="none" strike="noStrike"/>
            </a:p>
          </p:txBody>
        </p:sp>
        <p:sp>
          <p:nvSpPr>
            <p:cNvPr id="161" name="Google Shape;161;p28"/>
            <p:cNvSpPr/>
            <p:nvPr/>
          </p:nvSpPr>
          <p:spPr>
            <a:xfrm rot="10800000">
              <a:off x="3962400" y="5638800"/>
              <a:ext cx="2209800" cy="381000"/>
            </a:xfrm>
            <a:prstGeom prst="homePlate">
              <a:avLst>
                <a:gd fmla="val 50000" name="adj"/>
              </a:avLst>
            </a:prstGeom>
            <a:solidFill>
              <a:srgbClr val="FF33CC"/>
            </a:solidFill>
            <a:ln cap="rnd" cmpd="sng" w="9525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Arial"/>
                <a:buNone/>
              </a:pPr>
              <a:r>
                <a:rPr b="1" i="0" lang="en-US" sz="1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IMAM</a:t>
              </a:r>
              <a:endParaRPr b="0" i="0" sz="1800" u="none" cap="none" strike="noStrike"/>
            </a:p>
          </p:txBody>
        </p:sp>
        <p:sp>
          <p:nvSpPr>
            <p:cNvPr id="162" name="Google Shape;162;p28"/>
            <p:cNvSpPr/>
            <p:nvPr/>
          </p:nvSpPr>
          <p:spPr>
            <a:xfrm rot="10800000">
              <a:off x="4953000" y="6324600"/>
              <a:ext cx="2209800" cy="381000"/>
            </a:xfrm>
            <a:prstGeom prst="homePlate">
              <a:avLst>
                <a:gd fmla="val 50000" name="adj"/>
              </a:avLst>
            </a:prstGeom>
            <a:solidFill>
              <a:srgbClr val="FF33CC"/>
            </a:solidFill>
            <a:ln cap="rnd" cmpd="sng" w="9525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Arial"/>
                <a:buNone/>
              </a:pPr>
              <a:r>
                <a:rPr b="1" i="0" lang="en-US" sz="1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MAKMUM</a:t>
              </a:r>
              <a:endParaRPr b="0" i="0" sz="1800" u="none" cap="none" strike="noStrike"/>
            </a:p>
          </p:txBody>
        </p:sp>
      </p:grpSp>
      <p:sp>
        <p:nvSpPr>
          <p:cNvPr id="163" name="Google Shape;163;p28"/>
          <p:cNvSpPr/>
          <p:nvPr/>
        </p:nvSpPr>
        <p:spPr>
          <a:xfrm rot="-5400000">
            <a:off x="0" y="5334000"/>
            <a:ext cx="2209800" cy="381000"/>
          </a:xfrm>
          <a:prstGeom prst="homePlate">
            <a:avLst>
              <a:gd fmla="val 50000" name="adj"/>
            </a:avLst>
          </a:prstGeom>
          <a:solidFill>
            <a:srgbClr val="FF33CC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KIBLAT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92D050"/>
        </a:solidFill>
      </p:bgPr>
    </p:bg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29"/>
          <p:cNvSpPr txBox="1"/>
          <p:nvPr/>
        </p:nvSpPr>
        <p:spPr>
          <a:xfrm>
            <a:off x="457200" y="609600"/>
            <a:ext cx="8229600" cy="762000"/>
          </a:xfrm>
          <a:prstGeom prst="rect">
            <a:avLst/>
          </a:prstGeom>
          <a:solidFill>
            <a:srgbClr val="00B0F0"/>
          </a:solidFill>
          <a:ln cap="rnd" cmpd="sng" w="381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SOLAT JENAZAH PEREMPUAN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9" name="Google Shape;169;p29"/>
          <p:cNvSpPr txBox="1"/>
          <p:nvPr/>
        </p:nvSpPr>
        <p:spPr>
          <a:xfrm>
            <a:off x="457200" y="2133600"/>
            <a:ext cx="8229600" cy="39925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Rusuk kanan jenazah ke kiblat.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Imam berdiri bertentangan pinggang jenazah.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" name="Google Shape;170;p29"/>
          <p:cNvSpPr/>
          <p:nvPr/>
        </p:nvSpPr>
        <p:spPr>
          <a:xfrm>
            <a:off x="2743200" y="5410200"/>
            <a:ext cx="685800" cy="685800"/>
          </a:xfrm>
          <a:prstGeom prst="ellipse">
            <a:avLst/>
          </a:prstGeom>
          <a:solidFill>
            <a:schemeClr val="accent1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1" name="Google Shape;171;p29"/>
          <p:cNvSpPr/>
          <p:nvPr/>
        </p:nvSpPr>
        <p:spPr>
          <a:xfrm>
            <a:off x="2362200" y="6248400"/>
            <a:ext cx="457200" cy="304800"/>
          </a:xfrm>
          <a:prstGeom prst="ellipse">
            <a:avLst/>
          </a:prstGeom>
          <a:solidFill>
            <a:schemeClr val="accent1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2" name="Google Shape;172;p29"/>
          <p:cNvSpPr/>
          <p:nvPr/>
        </p:nvSpPr>
        <p:spPr>
          <a:xfrm>
            <a:off x="2895600" y="6248400"/>
            <a:ext cx="457200" cy="304800"/>
          </a:xfrm>
          <a:prstGeom prst="ellipse">
            <a:avLst/>
          </a:prstGeom>
          <a:solidFill>
            <a:schemeClr val="accent1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3" name="Google Shape;173;p29"/>
          <p:cNvSpPr/>
          <p:nvPr/>
        </p:nvSpPr>
        <p:spPr>
          <a:xfrm>
            <a:off x="4114800" y="6248400"/>
            <a:ext cx="457200" cy="304800"/>
          </a:xfrm>
          <a:prstGeom prst="ellipse">
            <a:avLst/>
          </a:prstGeom>
          <a:solidFill>
            <a:schemeClr val="accent1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4" name="Google Shape;174;p29"/>
          <p:cNvSpPr/>
          <p:nvPr/>
        </p:nvSpPr>
        <p:spPr>
          <a:xfrm>
            <a:off x="1752600" y="6248400"/>
            <a:ext cx="457200" cy="304800"/>
          </a:xfrm>
          <a:prstGeom prst="ellipse">
            <a:avLst/>
          </a:prstGeom>
          <a:solidFill>
            <a:schemeClr val="accent1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5" name="Google Shape;175;p29"/>
          <p:cNvSpPr/>
          <p:nvPr/>
        </p:nvSpPr>
        <p:spPr>
          <a:xfrm>
            <a:off x="3505200" y="6248400"/>
            <a:ext cx="457200" cy="304800"/>
          </a:xfrm>
          <a:prstGeom prst="ellipse">
            <a:avLst/>
          </a:prstGeom>
          <a:solidFill>
            <a:schemeClr val="accent1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6" name="Google Shape;176;p29"/>
          <p:cNvSpPr/>
          <p:nvPr/>
        </p:nvSpPr>
        <p:spPr>
          <a:xfrm rot="10800000">
            <a:off x="5029200" y="4343400"/>
            <a:ext cx="2209800" cy="381000"/>
          </a:xfrm>
          <a:prstGeom prst="homePlate">
            <a:avLst>
              <a:gd fmla="val 50000" name="adj"/>
            </a:avLst>
          </a:prstGeom>
          <a:solidFill>
            <a:srgbClr val="FF33CC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JENAZAH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7" name="Google Shape;177;p29"/>
          <p:cNvSpPr/>
          <p:nvPr/>
        </p:nvSpPr>
        <p:spPr>
          <a:xfrm rot="10800000">
            <a:off x="3962400" y="5486400"/>
            <a:ext cx="2209800" cy="381000"/>
          </a:xfrm>
          <a:prstGeom prst="homePlate">
            <a:avLst>
              <a:gd fmla="val 50000" name="adj"/>
            </a:avLst>
          </a:prstGeom>
          <a:solidFill>
            <a:srgbClr val="FF33CC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IMAM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8" name="Google Shape;178;p29"/>
          <p:cNvSpPr/>
          <p:nvPr/>
        </p:nvSpPr>
        <p:spPr>
          <a:xfrm rot="10800000">
            <a:off x="4953000" y="6172200"/>
            <a:ext cx="2209800" cy="381000"/>
          </a:xfrm>
          <a:prstGeom prst="homePlate">
            <a:avLst>
              <a:gd fmla="val 50000" name="adj"/>
            </a:avLst>
          </a:prstGeom>
          <a:solidFill>
            <a:srgbClr val="FF33CC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MAKMUM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9" name="Google Shape;179;p29"/>
          <p:cNvSpPr/>
          <p:nvPr/>
        </p:nvSpPr>
        <p:spPr>
          <a:xfrm>
            <a:off x="1905000" y="4267200"/>
            <a:ext cx="2438400" cy="457200"/>
          </a:xfrm>
          <a:prstGeom prst="rect">
            <a:avLst/>
          </a:prstGeom>
          <a:solidFill>
            <a:schemeClr val="accent1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0" name="Google Shape;180;p29"/>
          <p:cNvSpPr/>
          <p:nvPr/>
        </p:nvSpPr>
        <p:spPr>
          <a:xfrm>
            <a:off x="4114800" y="4114800"/>
            <a:ext cx="762000" cy="762000"/>
          </a:xfrm>
          <a:prstGeom prst="ellipse">
            <a:avLst/>
          </a:prstGeom>
          <a:solidFill>
            <a:schemeClr val="accent1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1" name="Google Shape;181;p29"/>
          <p:cNvSpPr/>
          <p:nvPr/>
        </p:nvSpPr>
        <p:spPr>
          <a:xfrm rot="-5400000">
            <a:off x="-152400" y="5181600"/>
            <a:ext cx="2209800" cy="381000"/>
          </a:xfrm>
          <a:prstGeom prst="homePlate">
            <a:avLst>
              <a:gd fmla="val 50000" name="adj"/>
            </a:avLst>
          </a:prstGeom>
          <a:solidFill>
            <a:srgbClr val="FF33CC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KIBLAT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92D050"/>
        </a:solidFill>
      </p:bgPr>
    </p:bg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30"/>
          <p:cNvSpPr txBox="1"/>
          <p:nvPr/>
        </p:nvSpPr>
        <p:spPr>
          <a:xfrm>
            <a:off x="457200" y="609600"/>
            <a:ext cx="8229600" cy="715962"/>
          </a:xfrm>
          <a:prstGeom prst="rect">
            <a:avLst/>
          </a:prstGeom>
          <a:solidFill>
            <a:srgbClr val="00B0F0"/>
          </a:solidFill>
          <a:ln cap="rnd" cmpd="sng" w="381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CARA SOLAT JENAZAH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7" name="Google Shape;187;p30"/>
          <p:cNvSpPr txBox="1"/>
          <p:nvPr/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</a:pPr>
            <a:r>
              <a:rPr b="1" i="0" lang="en-US" sz="2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Niat semasa takbir pertama.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Lafaz niat: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</a:t>
            </a:r>
            <a:r>
              <a:rPr b="1" i="1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Maksudnya:Sahaja aku menunaikan solat ke atas mayat ini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1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4 takbir fardu Kifayah menjadi makmun kerana Allah 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2.  Membaca surah al-Fatihah selepas takbir pertama.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3.  Takbir kedua dan membaca selawat kepada nabi seperti 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selawat dalam tahiyat akhir solat fardu.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4.  Takbir yang ketiga dan berdoa untuk si mati.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5.  Takbir keempat. Bacaan selepas takbir yang keempat.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6.  Memberi salam ke kanan dan ke kiri.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8" name="Google Shape;188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0" y="2743200"/>
            <a:ext cx="3124200" cy="685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9" name="Google Shape;189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76400" y="2743200"/>
            <a:ext cx="2895600" cy="685800"/>
          </a:xfrm>
          <a:prstGeom prst="rect">
            <a:avLst/>
          </a:prstGeom>
          <a:noFill/>
          <a:ln>
            <a:noFill/>
          </a:ln>
        </p:spPr>
      </p:pic>
      <p:sp>
        <p:nvSpPr>
          <p:cNvPr id="190" name="Google Shape;190;p30"/>
          <p:cNvSpPr/>
          <p:nvPr/>
        </p:nvSpPr>
        <p:spPr>
          <a:xfrm>
            <a:off x="1676400" y="2743200"/>
            <a:ext cx="6019800" cy="685800"/>
          </a:xfrm>
          <a:prstGeom prst="rect">
            <a:avLst/>
          </a:prstGeom>
          <a:noFill/>
          <a:ln cap="rnd" cmpd="sng" w="2857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92D050"/>
        </a:solidFill>
      </p:bgPr>
    </p:bg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31"/>
          <p:cNvSpPr txBox="1"/>
          <p:nvPr>
            <p:ph type="title"/>
          </p:nvPr>
        </p:nvSpPr>
        <p:spPr>
          <a:xfrm>
            <a:off x="457200" y="762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VIDEO SOLAT JENAZAH</a:t>
            </a:r>
            <a:endParaRPr b="0" i="0" sz="18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6" name="Google Shape;196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19200" y="1023937"/>
            <a:ext cx="6705600" cy="54879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92D050"/>
        </a:solidFill>
      </p:bgPr>
    </p:bg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32"/>
          <p:cNvSpPr txBox="1"/>
          <p:nvPr/>
        </p:nvSpPr>
        <p:spPr>
          <a:xfrm>
            <a:off x="457200" y="609600"/>
            <a:ext cx="8229600" cy="868362"/>
          </a:xfrm>
          <a:prstGeom prst="rect">
            <a:avLst/>
          </a:prstGeom>
          <a:solidFill>
            <a:srgbClr val="00B0F0"/>
          </a:solidFill>
          <a:ln cap="rnd" cmpd="sng" w="381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HIKMAH SOLAT JENAZAH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" name="Google Shape;202;p32"/>
          <p:cNvSpPr txBox="1"/>
          <p:nvPr/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Memberikan penghormatan kepada si mati.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Menimbulkan Keinsafan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Memohon rahmat Allah SWT untuk si mati.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Mengeratkan silaturahim dengan keluarga si mati.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3" name="Google Shape;203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76400" y="4343400"/>
            <a:ext cx="5715000" cy="21351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92D050"/>
        </a:solidFill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05200" y="3289300"/>
            <a:ext cx="5257800" cy="3368675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Google Shape;63;p15"/>
          <p:cNvSpPr txBox="1"/>
          <p:nvPr/>
        </p:nvSpPr>
        <p:spPr>
          <a:xfrm>
            <a:off x="457200" y="990600"/>
            <a:ext cx="54102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Maksudnya: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Tiap-tiap yang bernyawa akan merasai mati, kemudian kamu akan dikembalikan kepada Kami (Allah).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(Surah al-Ankabut,57)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4" name="Google Shape;64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90600" y="304800"/>
            <a:ext cx="7527925" cy="1371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92D050"/>
        </a:solidFill>
      </p:bgPr>
    </p:bg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33"/>
          <p:cNvSpPr txBox="1"/>
          <p:nvPr/>
        </p:nvSpPr>
        <p:spPr>
          <a:xfrm>
            <a:off x="457200" y="609600"/>
            <a:ext cx="8229600" cy="868362"/>
          </a:xfrm>
          <a:prstGeom prst="rect">
            <a:avLst/>
          </a:prstGeom>
          <a:solidFill>
            <a:srgbClr val="00B0F0"/>
          </a:solidFill>
          <a:ln cap="rnd" cmpd="sng" w="381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MENGEBUMIKAN JENAZAH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9" name="Google Shape;209;p33"/>
          <p:cNvSpPr txBox="1"/>
          <p:nvPr/>
        </p:nvSpPr>
        <p:spPr>
          <a:xfrm>
            <a:off x="457200" y="1219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Kewajipan terakhir terhadap jenazah.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Tujuannya untuk menjaga keselamatan, maruah dan kehormatan jenazah.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10" name="Google Shape;210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24400" y="3657600"/>
            <a:ext cx="4038600" cy="2936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1" name="Google Shape;211;p3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1000" y="3657600"/>
            <a:ext cx="4086225" cy="2895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92D050"/>
        </a:solidFill>
      </p:bgPr>
    </p:bg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6" name="Google Shape;216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14400" y="609600"/>
            <a:ext cx="7239000" cy="5429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92D050"/>
        </a:solidFill>
      </p:bgPr>
    </p:bg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/>
          <p:nvPr/>
        </p:nvSpPr>
        <p:spPr>
          <a:xfrm>
            <a:off x="457200" y="685800"/>
            <a:ext cx="8229600" cy="63976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CARA MENGEBUMIKAN JENAZAH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/>
          <p:nvPr/>
        </p:nvSpPr>
        <p:spPr>
          <a:xfrm>
            <a:off x="457200" y="1600200"/>
            <a:ext cx="5181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Menggali kubur dengan kedalaman yang sesuai supaya tidak berbau dan dikorek binatang buas.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Jenazah dimasukkan dalam liang lahad didahului bahagian kepala.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Jenazah dibaringkan mengiring di atas rusuk kanan menghadap kiblat.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Meninggalkan tanah kubur kadar sejengkal.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3" name="Google Shape;223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15000" y="1828800"/>
            <a:ext cx="2933700" cy="4191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92D050"/>
        </a:solidFill>
      </p:bgPr>
    </p:bg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8" name="Google Shape;228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2000" y="609600"/>
            <a:ext cx="7467600" cy="5600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92D050"/>
        </a:solidFill>
      </p:bgPr>
    </p:bg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37"/>
          <p:cNvSpPr txBox="1"/>
          <p:nvPr/>
        </p:nvSpPr>
        <p:spPr>
          <a:xfrm>
            <a:off x="457200" y="914400"/>
            <a:ext cx="8229600" cy="792162"/>
          </a:xfrm>
          <a:prstGeom prst="rect">
            <a:avLst/>
          </a:prstGeom>
          <a:solidFill>
            <a:srgbClr val="00B0F0"/>
          </a:solidFill>
          <a:ln cap="rnd" cmpd="sng" w="381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3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HIKMAH MENGEBUMIKAN JENAZAH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4" name="Google Shape;234;p37"/>
          <p:cNvSpPr txBox="1"/>
          <p:nvPr/>
        </p:nvSpPr>
        <p:spPr>
          <a:xfrm>
            <a:off x="4267200" y="1600200"/>
            <a:ext cx="441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Supaya tidak dimakan binatang buas.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Supaya tidak berbau.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Memuliakan jenazah.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35" name="Google Shape;235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14400" y="2362200"/>
            <a:ext cx="2819400" cy="3768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92D050"/>
        </a:solidFill>
      </p:bgPr>
    </p:bg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0" name="Google Shape;240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66800" y="609600"/>
            <a:ext cx="7010400" cy="56086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92D050"/>
        </a:solidFill>
      </p:bgPr>
    </p:bg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39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VIDEO KEBUMI JENAZAH</a:t>
            </a:r>
            <a:endParaRPr b="0" i="0" sz="18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6" name="Google Shape;246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71600" y="1447800"/>
            <a:ext cx="6096000" cy="4987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92D050"/>
        </a:solidFill>
      </p:bgPr>
    </p:bg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6"/>
          <p:cNvSpPr txBox="1"/>
          <p:nvPr/>
        </p:nvSpPr>
        <p:spPr>
          <a:xfrm>
            <a:off x="457200" y="9144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Hukum menguruskan jenazah ialah fardhu Kifayah dan wajib atas orang Islam yang hidup menguruskannya. Jika tidak seluruh masyarakat setempat akan berdosa.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0" name="Google Shape;70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90600" y="3200400"/>
            <a:ext cx="7315200" cy="304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92D050"/>
        </a:solidFill>
      </p:bgPr>
    </p:bg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7"/>
          <p:cNvSpPr txBox="1"/>
          <p:nvPr/>
        </p:nvSpPr>
        <p:spPr>
          <a:xfrm>
            <a:off x="457200" y="609600"/>
            <a:ext cx="8229600" cy="792162"/>
          </a:xfrm>
          <a:prstGeom prst="rect">
            <a:avLst/>
          </a:prstGeom>
          <a:solidFill>
            <a:srgbClr val="00B0F0"/>
          </a:solidFill>
          <a:ln cap="rnd" cmpd="sng" w="381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KEWAJIPAN TERHADAP JENAZAH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" name="Google Shape;76;p17"/>
          <p:cNvSpPr txBox="1"/>
          <p:nvPr/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7" name="Google Shape;7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5125" y="2279650"/>
            <a:ext cx="6969125" cy="4127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8" name="Google Shape;7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19800" y="1752600"/>
            <a:ext cx="2438400" cy="47513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92D050"/>
        </a:solidFill>
      </p:bgPr>
    </p:bg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8"/>
          <p:cNvSpPr txBox="1"/>
          <p:nvPr/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rgbClr val="00B0F0"/>
          </a:solidFill>
          <a:ln cap="rnd" cmpd="sng" w="381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TINDAKAN AWAL </a:t>
            </a:r>
            <a:br>
              <a:rPr b="1" i="0" lang="en-US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KETIKA BERLAKU KEMATIAN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" name="Google Shape;84;p18"/>
          <p:cNvSpPr txBox="1"/>
          <p:nvPr/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Tutup mata mayat. Mulutnya diikat dari bawah dagu hingga atas kepala dengan kain bersih supaya tidak terbuka.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Melembutkan sendi-sendi anggota mayat ( jari, siku, lutut, dan kaki ) supaya mudah dimandi dan dikafankan.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Letakkan sesuatu yang sederhana berat atas perut supaya perutnya tidak kembong.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Tubuh badan mayat ditutup supaya auratnya tidak terdedah. Kemudian, letak mayat di tempat sesuai menghadap kiblat dan kedua-dua tanganya diletak atas dada(qiyam dalam solat)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92D050"/>
        </a:solidFill>
      </p:bgPr>
    </p:bg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9"/>
          <p:cNvSpPr txBox="1"/>
          <p:nvPr/>
        </p:nvSpPr>
        <p:spPr>
          <a:xfrm>
            <a:off x="457200" y="274637"/>
            <a:ext cx="8229600" cy="1020762"/>
          </a:xfrm>
          <a:prstGeom prst="rect">
            <a:avLst/>
          </a:prstGeom>
          <a:solidFill>
            <a:srgbClr val="00B0F0"/>
          </a:solidFill>
          <a:ln cap="rnd" cmpd="sng" w="381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MEMANDIKAN JENAZAH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" name="Google Shape;90;p19"/>
          <p:cNvSpPr txBox="1"/>
          <p:nvPr/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 Perbuatan meratakan air ke seluruh anggota tubuh jenazah.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 Tujuan 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* Hilangkan najis serta mengangkat hadas.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* Supaya jenazah bersih dan suci.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1" name="Google Shape;91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57400" y="4191000"/>
            <a:ext cx="4572000" cy="228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92D050"/>
        </a:solidFill>
      </p:bgPr>
    </p:bg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0"/>
          <p:cNvSpPr txBox="1"/>
          <p:nvPr/>
        </p:nvSpPr>
        <p:spPr>
          <a:xfrm>
            <a:off x="457200" y="274637"/>
            <a:ext cx="8229600" cy="792162"/>
          </a:xfrm>
          <a:prstGeom prst="rect">
            <a:avLst/>
          </a:prstGeom>
          <a:solidFill>
            <a:srgbClr val="00B0F0"/>
          </a:solidFill>
          <a:ln cap="rnd" cmpd="sng" w="381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CARA MEMANDIKAN JENAZAH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Google Shape;97;p20"/>
          <p:cNvSpPr txBox="1"/>
          <p:nvPr/>
        </p:nvSpPr>
        <p:spPr>
          <a:xfrm>
            <a:off x="457200" y="1219200"/>
            <a:ext cx="8305800" cy="525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Letakkan jenazah di tempat yang agak tinggi supaya memudahkan air mengalir.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Jenazah dihadapkan ke arah kiblat.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Aurat jenazah sentiasa ditutup.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Muka jenazah ditutup semasa air dijirus ke atasnya.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Tekan perutnya perlahan-lahan supaya najis dan kotoran keluar.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Sugikan gigi dan bersihkan lubang hidung serta telinga jenazah.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Bersihkan seluruh tubuh daripada najis dan benda yang menghalang air.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Siram seluruh tubuh.Gunakan air yang dicampur dengan daun bidara,kapur barus dan sabun.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Berniat ketika memandikannya.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Jenazah hendaklah diwudukkan dengan sempurna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92D050"/>
        </a:solidFill>
      </p:bgPr>
    </p:bg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1"/>
          <p:cNvSpPr txBox="1"/>
          <p:nvPr/>
        </p:nvSpPr>
        <p:spPr>
          <a:xfrm>
            <a:off x="457200" y="457200"/>
            <a:ext cx="8229600" cy="792162"/>
          </a:xfrm>
          <a:prstGeom prst="rect">
            <a:avLst/>
          </a:prstGeom>
          <a:solidFill>
            <a:srgbClr val="00B0F0"/>
          </a:solidFill>
          <a:ln cap="rnd" cmpd="sng" w="381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0" i="0" lang="en-US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i="0" lang="en-US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HIKMAH MEMANDIKAN JENAZAH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" name="Google Shape;103;p21"/>
          <p:cNvSpPr txBox="1"/>
          <p:nvPr/>
        </p:nvSpPr>
        <p:spPr>
          <a:xfrm>
            <a:off x="381000" y="1981200"/>
            <a:ext cx="46482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Islam pentingkan kebersihan.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Menghormati manusia sebagai makhluk yang dimuliakan oleh Allah SWT.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Membolehkan jenazah disolatkan.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Menghadap Allah SWT dalam keadaan bersih dan suci.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4" name="Google Shape;104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29200" y="2590800"/>
            <a:ext cx="3489325" cy="2362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92D050"/>
        </a:solidFill>
      </p:bgPr>
    </p:bg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2"/>
          <p:cNvSpPr txBox="1"/>
          <p:nvPr/>
        </p:nvSpPr>
        <p:spPr>
          <a:xfrm>
            <a:off x="457200" y="609600"/>
            <a:ext cx="8229600" cy="944562"/>
          </a:xfrm>
          <a:prstGeom prst="rect">
            <a:avLst/>
          </a:prstGeom>
          <a:solidFill>
            <a:srgbClr val="00B0F0"/>
          </a:solidFill>
          <a:ln cap="rnd" cmpd="sng" w="381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MENGKAFANKAN JENAZAH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" name="Google Shape;110;p22"/>
          <p:cNvSpPr txBox="1"/>
          <p:nvPr/>
        </p:nvSpPr>
        <p:spPr>
          <a:xfrm>
            <a:off x="381000" y="2286000"/>
            <a:ext cx="5181600" cy="3581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Bermaksud menutup seluruh badan.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Tujuan untuk menjaga maruah dan kehormatan.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Afdal jenazah lelaki dikafan dengan 3 lapisan kain putih.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Jenazah perempuan dikafankan 5 lapisan kain putih.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1" name="Google Shape;111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15000" y="1828800"/>
            <a:ext cx="2819400" cy="45608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