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57E149B9-8698-4151-BF9C-65B7C1347B8F}">
  <a:tblStyle styleId="{57E149B9-8698-4151-BF9C-65B7C1347B8F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3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3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3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4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4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able" type="tbl">
  <p:cSld name="TAB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Google Shape;45;p1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1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FFCCFF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6" name="Google Shape;26;p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4" name="Google Shape;34;p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5" name="Google Shape;35;p9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Relationship Id="rId4" Type="http://schemas.openxmlformats.org/officeDocument/2006/relationships/image" Target="../media/image1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/>
        </p:nvSpPr>
        <p:spPr>
          <a:xfrm>
            <a:off x="0" y="16002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ZAKAT HARTA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JADUAL 2 : LEMBU DAN KERBAU ( NISAB 30 EKOR 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64" name="Google Shape;164;p24"/>
          <p:cNvGraphicFramePr/>
          <p:nvPr/>
        </p:nvGraphicFramePr>
        <p:xfrm>
          <a:off x="685800" y="1371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{57E149B9-8698-4151-BF9C-65B7C1347B8F}</a:tableStyleId>
              </a:tblPr>
              <a:tblGrid>
                <a:gridCol w="3009900"/>
                <a:gridCol w="3506775"/>
                <a:gridCol w="1255700"/>
              </a:tblGrid>
              <a:tr h="32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99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rgbClr val="FF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NISAB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99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rgbClr val="FF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ZAKATNYA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99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rgbClr val="FF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UMUR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2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30-39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LEMBU JANTAN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3206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40-59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LEMBU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2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32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60-69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EKOR LEMBU JANTAN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536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70-79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LEMBU JANTAN DAN 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LEMBU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2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32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80-89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EKOR LEMBU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2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3238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90-99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 EKOR LEMBU JANTAN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536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100-109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EKOR LEMBU JANTAN DAN 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LEMBU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2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536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110-119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EKOR LEMBU BETINA DAN 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LEMBU JANTAN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2 TAHUN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536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 EKOR LEMBU BETINA DAN 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 EKOR LEMBU JANTAN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2 TAHUN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32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SETIAP TAMBAHAN 30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LEMBU JANTAN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32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SETIAP TAMBAHAN 40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LEMBU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JADUAL 3 : UNTA ( NISABNYA 5 EKOR 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70" name="Google Shape;170;p25"/>
          <p:cNvGraphicFramePr/>
          <p:nvPr/>
        </p:nvGraphicFramePr>
        <p:xfrm>
          <a:off x="762000" y="1219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{57E149B9-8698-4151-BF9C-65B7C1347B8F}</a:tableStyleId>
              </a:tblPr>
              <a:tblGrid>
                <a:gridCol w="2951150"/>
                <a:gridCol w="3436925"/>
                <a:gridCol w="1231900"/>
              </a:tblGrid>
              <a:tr h="311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CFF99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rgbClr val="CC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NISAB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CFF99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rgbClr val="CC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ZAKATNYA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CFF99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rgbClr val="CC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UMUR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517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5-9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KAMBING ATAU BIRI-BIRI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517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10-14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EKOR KAMBING ATAU BIRI-BIRI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517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15-19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 EKOR KAMBING ATAU BIRI-BIRI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517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20-24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 EKOR KAMBING ATAU BIRI-BIRI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312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25-35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UNTA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311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36-45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UNTA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2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312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46-60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UNTA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3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311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61-75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UNTA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4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312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76-90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EKOR UNTA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2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311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91-120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EKOR UNTA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3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312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SETIAP TAMBAHAN 40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UNTA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2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311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SETIAP TAMBAHAN 50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UNTA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4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3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6"/>
          <p:cNvSpPr txBox="1"/>
          <p:nvPr/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ZAKAT HASIL PERTANIAN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6"/>
          <p:cNvSpPr txBox="1"/>
          <p:nvPr/>
        </p:nvSpPr>
        <p:spPr>
          <a:xfrm>
            <a:off x="609600" y="1066800"/>
            <a:ext cx="8077200" cy="5059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b="1" i="0" lang="en-US" sz="20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Hasil pertanian yang wajib dizakat: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Bijiran dan buah-buahan seperti Padi, Gandum, Barli, Jagung , Kurma, Anggur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1" i="0" lang="en-US" sz="20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Syarat-syarat khas wajib zakat pertanian: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Cukup nisab  : 5 ausaq=1000kg. Bijiran padi,nisabnya 363 gantang=1300kg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Bijirin dan buah-buahan yang diusahakan manusia bukannya tumbuh sendiri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Bijiran dan buah-buahan yang menjadi makanan sesebuah negara.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Tahan disimpan lama.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1" i="0" lang="en-US" sz="20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Zakat Pertanian wajib dikeluarkan setelah bijirin tersebut selesai dituai atau dipetik.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 Tidak disyaratkan haul 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7" name="Google Shape;17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6287" y="4953000"/>
            <a:ext cx="1365250" cy="139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6800" y="5105400"/>
            <a:ext cx="1847850" cy="1350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7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KADAR ZAKAT PERTANIAN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84" name="Google Shape;184;p27"/>
          <p:cNvGraphicFramePr/>
          <p:nvPr/>
        </p:nvGraphicFramePr>
        <p:xfrm>
          <a:off x="533400" y="2057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{57E149B9-8698-4151-BF9C-65B7C1347B8F}</a:tableStyleId>
              </a:tblPr>
              <a:tblGrid>
                <a:gridCol w="6316650"/>
                <a:gridCol w="1760525"/>
              </a:tblGrid>
              <a:tr h="7000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99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rgbClr val="FF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KATEGORI TANAMAN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99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rgbClr val="FF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KADAR ZAKAT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1054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Char char="∙"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Tanaman yang pengairannya menggunakan tenaga dan perbelanjaan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1/20 atau 5%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</a:tr>
              <a:tr h="1054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Char char="∙"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Tanaman yang pengairannya tidak menggunakan tenaga yang banyak dan tidak menggunakan perbelanjaan yang tinggi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1/10 atau 10%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8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ZAKAT EMAS, PERAK DAN MATAWANG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8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Emas dan perak dalam sebarang bentuk wajib dikeluarkan zakat apabila memenuhi syarat-syaratnya.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Syarat-syarat khas Wajib Zakat Emas dan Perak ialah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Cukup nisbah/mata wang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Nisab emas: 20 mitsqal = 85 gram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Nisab perak: 20 dirham = 594 gram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dijadikan perhiasan wanita, tetapi jika dijadikan perhiasan dan melebihi urf (kebiasan setempat) wajib dikeluarkan zakat.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9"/>
          <p:cNvSpPr txBox="1"/>
          <p:nvPr/>
        </p:nvSpPr>
        <p:spPr>
          <a:xfrm>
            <a:off x="304800" y="1066800"/>
            <a:ext cx="8534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Emas dan perak wajib dizakat apabila genap nisab  dengan kadar 1/40@2.5%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 Pengiraan Zakat emas dalam ringgit: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 mitsqal = 85 gram ( Harga emas RM57.00 = 1 gram 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Nisab = RM57.00 X 85 gram  = RM 4845.00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Kadar wajib zakat = RM4845 X 2.5  = RM121.13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Cara mengeluarkan zakat wang adalah apabila matawang itu cukup nisab.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Nisabnya ialah 20 Mithqal atau 85 gram.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Kadar zakat : 2.5%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/>
          <p:nvPr/>
        </p:nvSpPr>
        <p:spPr>
          <a:xfrm>
            <a:off x="457200" y="685800"/>
            <a:ext cx="8229600" cy="8683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ZAKAT PERNIAGAAN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30"/>
          <p:cNvSpPr txBox="1"/>
          <p:nvPr/>
        </p:nvSpPr>
        <p:spPr>
          <a:xfrm>
            <a:off x="457200" y="1143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WAJIB BAGI SEMUA PENIAGA ISLAM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PERNIAGAAN:semua barang yang halal dibeli dengan niat diperniagakan (barangan runcit kenderaan, perabot dan hartanah.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Google Shape;20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1600" y="4495800"/>
            <a:ext cx="28575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200" y="4495800"/>
            <a:ext cx="3886200" cy="194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1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SYARAT-SYARAT KHAS WAJIB ZAKAT PERNIAGAAN IALAH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31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1.Niat menjalankan perniagaan.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Harta yang diperoleh dengan niat diperniagakan ialah harta perniagaan yang wajib zakat.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2.Cukup Nisbah pada tarikh akhir haul( samada untung atau rugi) iaitu 20 mitsqal=85 gram dinilai mengikut harga emas semasa. Kadar zakat = 2.5%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2"/>
          <p:cNvSpPr txBox="1"/>
          <p:nvPr/>
        </p:nvSpPr>
        <p:spPr>
          <a:xfrm>
            <a:off x="457200" y="609600"/>
            <a:ext cx="8229600" cy="10207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PENGIRAAN PENGELUARAN ZAKAT PERNIAGAAN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15" name="Google Shape;215;p32"/>
          <p:cNvGraphicFramePr/>
          <p:nvPr/>
        </p:nvGraphicFramePr>
        <p:xfrm>
          <a:off x="457200" y="1943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{57E149B9-8698-4151-BF9C-65B7C1347B8F}</a:tableStyleId>
              </a:tblPr>
              <a:tblGrid>
                <a:gridCol w="6375400"/>
                <a:gridCol w="1778000"/>
              </a:tblGrid>
              <a:tr h="3032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A. NILAI HARTA PERNIAGAAN DI TANGAN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4254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imes New Roman"/>
                        <a:buChar char="∙"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Stok ( barang siap yang diperniagakan )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20 000.00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4254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imes New Roman"/>
                        <a:buChar char="∙"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Hutang pelanggan yang boleh didapati kembali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  3 000.00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4254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imes New Roman"/>
                        <a:buChar char="∙"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Wang tunai di Bank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18 600.00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4254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imes New Roman"/>
                        <a:buChar char="∙"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Wang tunai di tangan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  7 800.00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274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JUMLAH HARTA YANG DIPERNIAGAKAN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49 400.00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274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B. NILAI HUTANG PERNIAGAAN YANG DIBENARKAN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99"/>
                    </a:solidFill>
                  </a:tcPr>
                </a:tc>
              </a:tr>
              <a:tr h="4254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imes New Roman"/>
                        <a:buChar char="∙"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Hutang kepada pembekal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     900.00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4254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imes New Roman"/>
                        <a:buChar char="∙"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Lain-lain hutang ( kuasa endalian sahaja )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  3 000.00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274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JUMLAH HUTANG PERNIAGAAN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  3 900.00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4572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C. HARTA PERNIAGAAN BERSIH (A-B) 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+ AMBILAN TUNAI  TUNAI UNTUK KEGUNAAN SENDIRI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45 500.00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  8 000.00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274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D. HARTA PERNIAGAAN YANG DIKENAKAN ZAKAT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53 500.00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  <a:tr h="274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E. JUMLAH ZAKAT @ 2.5% JIKA D MELEBIHI NISAB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RM   1 337.50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/>
          <p:nvPr/>
        </p:nvSpPr>
        <p:spPr>
          <a:xfrm>
            <a:off x="457200" y="609600"/>
            <a:ext cx="8229600" cy="9445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ZAKAT HARTA RIKAZ DAN GALIAN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1" name="Google Shape;22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0" y="1905000"/>
            <a:ext cx="4419600" cy="4208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 txBox="1"/>
          <p:nvPr/>
        </p:nvSpPr>
        <p:spPr>
          <a:xfrm>
            <a:off x="457200" y="503237"/>
            <a:ext cx="8229600" cy="7921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KEWAJIPAN MENUNAIKAN  ZAKAT HARTA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6"/>
          <p:cNvSpPr txBox="1"/>
          <p:nvPr/>
        </p:nvSpPr>
        <p:spPr>
          <a:xfrm>
            <a:off x="457200" y="3962400"/>
            <a:ext cx="8229600" cy="2239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(Surah at-Taubah,103)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Maksudnya:Ambillah sebahagian daripada harta mereka sebagai sedekah (zakat) , supaya dengannya engkau membersihkan dan mensucikan mereka…..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" name="Google Shape;6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676400"/>
            <a:ext cx="7896225" cy="248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4"/>
          <p:cNvSpPr txBox="1"/>
          <p:nvPr/>
        </p:nvSpPr>
        <p:spPr>
          <a:xfrm>
            <a:off x="457200" y="685800"/>
            <a:ext cx="82296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b="1" i="0" lang="en-US" sz="2800" u="sng" cap="none" strike="noStrike">
                <a:solidFill>
                  <a:srgbClr val="7575D1"/>
                </a:solidFill>
                <a:latin typeface="Arial"/>
                <a:ea typeface="Arial"/>
                <a:cs typeface="Arial"/>
                <a:sym typeface="Arial"/>
              </a:rPr>
              <a:t>RIKAZ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Harta yang dijumpai tertanam didalam tanah.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Jika dijumpai, wajib dizakat serta merta 20% atau 1/5 apabila cukup nisbah.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1" i="0" lang="en-US" sz="2800" u="sng" cap="none" strike="noStrike">
                <a:solidFill>
                  <a:srgbClr val="7575D1"/>
                </a:solidFill>
                <a:latin typeface="Arial"/>
                <a:ea typeface="Arial"/>
                <a:cs typeface="Arial"/>
                <a:sym typeface="Arial"/>
              </a:rPr>
              <a:t>Emas dan perak yang dilombong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zakatnya wajib dileluarkan ketika itu juga, 2.5% apabila cukup nisbah.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5"/>
          <p:cNvSpPr txBox="1"/>
          <p:nvPr/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MENGELUARKAN ZAKAT  HARTA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5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beribadat dengan harta kekayaan.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Bukti mensyukuri nikmat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Menyucikan diri daripada sifat mazmumah.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Membentuk sifat mahmudah.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Membersihkan harta dan mengurangkan perbezaan antara kaya dan miskin.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Mengurangkan kejadian jenayah.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Mengeratkan silaturahim.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melaksanakan usaha kebajikan.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Menyumbangkan ke arah pembangunan ekonomi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Menggiatkan aktiviti-aktiviti dakwah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6"/>
          <p:cNvSpPr txBox="1"/>
          <p:nvPr/>
        </p:nvSpPr>
        <p:spPr>
          <a:xfrm>
            <a:off x="457200" y="609600"/>
            <a:ext cx="8229600" cy="7921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ASNAF YANG BERHAK MENERIMA ZAKAT</a:t>
            </a:r>
            <a:r>
              <a:rPr b="0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38" name="Google Shape;238;p36"/>
          <p:cNvGraphicFramePr/>
          <p:nvPr/>
        </p:nvGraphicFramePr>
        <p:xfrm>
          <a:off x="457200" y="1752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{57E149B9-8698-4151-BF9C-65B7C1347B8F}</a:tableStyleId>
              </a:tblPr>
              <a:tblGrid>
                <a:gridCol w="2216150"/>
                <a:gridCol w="5861050"/>
              </a:tblGrid>
              <a:tr h="504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FAKIR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Tidak berharta untuk memenuhi keperluan asas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FF"/>
                    </a:solidFill>
                  </a:tcPr>
                </a:tc>
              </a:tr>
              <a:tr h="504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MISKIN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Ada harta tetapi cukup untuk dirinya sahaja.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FF"/>
                    </a:solidFill>
                  </a:tcPr>
                </a:tc>
              </a:tr>
              <a:tr h="504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AMIL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Orang mengurus pungutan pembahagian zakat.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FF"/>
                    </a:solidFill>
                  </a:tcPr>
                </a:tc>
              </a:tr>
              <a:tr h="504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MUALLAF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Orang yang baru memeluk islam.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FF"/>
                    </a:solidFill>
                  </a:tcPr>
                </a:tc>
              </a:tr>
              <a:tr h="504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HAMBA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Hamba yang diberi peluang untuk memerdekan dirinya.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FF"/>
                    </a:solidFill>
                  </a:tcPr>
                </a:tc>
              </a:tr>
              <a:tr h="504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Al-GHARIMIN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Orang yang berhutang untuk memenuhi keperluan asas.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FF"/>
                    </a:solidFill>
                  </a:tcPr>
                </a:tc>
              </a:tr>
              <a:tr h="504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FI SABILILLAH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Orang yang berjuang pada jalan Allah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FF"/>
                    </a:solidFill>
                  </a:tcPr>
                </a:tc>
              </a:tr>
              <a:tr h="504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IBNU  SABIL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Orang musafir yang terkandas.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7"/>
          <p:cNvSpPr txBox="1"/>
          <p:nvPr/>
        </p:nvSpPr>
        <p:spPr>
          <a:xfrm>
            <a:off x="457200" y="533400"/>
            <a:ext cx="8229600" cy="9445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ALLAH MENETAPKAN ASNAF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7"/>
          <p:cNvSpPr txBox="1"/>
          <p:nvPr/>
        </p:nvSpPr>
        <p:spPr>
          <a:xfrm>
            <a:off x="457200" y="1295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kelangsungan hidup dan memperbaiki taraf hidup mereka.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Menghargai sumbangan mereka yang berkhidmat secara sukarela.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Menarik minat mereka mendalami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hamba beroleh kemerdekaan dengan segera.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orang yang berhutang  bebas daripada belenggu hutang.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Menghargai jasa mereka yang menegakkan syiar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dan menghindari mereka daripda sikap mengemis.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8"/>
          <p:cNvSpPr txBox="1"/>
          <p:nvPr/>
        </p:nvSpPr>
        <p:spPr>
          <a:xfrm>
            <a:off x="457200" y="533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Pengurusan Zakat Di Malaysia Di Bawah Tanggungjawab Majlis Agama Islam Negeri Masing-masing.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Pusat Urusan Zakat Ditubuhkan Untuk Mengurus Kutipan Zakat Fitrah Dan Zakat Harta.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600" y="2438400"/>
            <a:ext cx="7305675" cy="40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9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TUJUAN PENUBUHAN INSTITUSI PENGURUSAN ZAKAT DI MALAYSIA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39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Melaksanakan urusan kewangan dan harta benda berdasarkan syariat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Memupuk kesedaran orang islam akan tanggungjawab terhadap Allah SWT dan orang lain.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Mengatasi masalah kemiskinan di kalangan orang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Mengembangkan harta orang islam dengan menggunakannya mengikut lunas-lunas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harta orang islam bertambah dan ekonomi islam kukuh.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0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PERANAN INSTITUSI PENGURUSAN ZAKAT </a:t>
            </a:r>
            <a:b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 MALAYSIA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40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Memungut,mengumpul dan meningkatkan kutipan zakat negeri.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Memudahkan umat islam mengeluarkan zakat dengan memperkenalkan cara yang sistematik menerusi operasi berkomputer.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penerangan keutaman mengeluarkan zakat kepada masyarakat dengan pelbagai kaedah komunikasi dan perhubungan awam.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Membuat agihan harta kepada asnaf yang lapan dengan adil dan berkesan.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/>
          <p:nvPr/>
        </p:nvSpPr>
        <p:spPr>
          <a:xfrm>
            <a:off x="2971800" y="3657600"/>
            <a:ext cx="2986087" cy="630237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ZAKAT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8" name="Google Shape;26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600" y="914400"/>
            <a:ext cx="18288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/>
        </p:nvSpPr>
        <p:spPr>
          <a:xfrm>
            <a:off x="457200" y="533400"/>
            <a:ext cx="38100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Islam yang sengaja tidak mengeluarkan zakat berdosa besar.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menolak hukum ini MURTAD.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3400" y="1524000"/>
            <a:ext cx="4064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/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PERBEZAAN ZAKAT, SEDEKAH  DAN CUKAI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8" name="Google Shape;78;p18"/>
          <p:cNvGrpSpPr/>
          <p:nvPr/>
        </p:nvGrpSpPr>
        <p:grpSpPr>
          <a:xfrm>
            <a:off x="457200" y="1219200"/>
            <a:ext cx="8229600" cy="5202237"/>
            <a:chOff x="457200" y="1219200"/>
            <a:chExt cx="8229600" cy="5202237"/>
          </a:xfrm>
        </p:grpSpPr>
        <p:sp>
          <p:nvSpPr>
            <p:cNvPr id="79" name="Google Shape;79;p18"/>
            <p:cNvSpPr txBox="1"/>
            <p:nvPr/>
          </p:nvSpPr>
          <p:spPr>
            <a:xfrm>
              <a:off x="457200" y="1219200"/>
              <a:ext cx="1587500" cy="303212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PERKARA</a:t>
              </a:r>
              <a:endParaRPr b="0" i="0" sz="1800" u="none" cap="none" strike="noStrike"/>
            </a:p>
          </p:txBody>
        </p:sp>
        <p:sp>
          <p:nvSpPr>
            <p:cNvPr id="80" name="Google Shape;80;p18"/>
            <p:cNvSpPr txBox="1"/>
            <p:nvPr/>
          </p:nvSpPr>
          <p:spPr>
            <a:xfrm>
              <a:off x="2044700" y="1219200"/>
              <a:ext cx="2212975" cy="303212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ZAKAT HARTA</a:t>
              </a:r>
              <a:endParaRPr b="0" i="0" sz="1800" u="none" cap="none" strike="noStrike"/>
            </a:p>
          </p:txBody>
        </p:sp>
        <p:sp>
          <p:nvSpPr>
            <p:cNvPr id="81" name="Google Shape;81;p18"/>
            <p:cNvSpPr txBox="1"/>
            <p:nvPr/>
          </p:nvSpPr>
          <p:spPr>
            <a:xfrm>
              <a:off x="4257675" y="1219200"/>
              <a:ext cx="2214562" cy="303212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SEDEKAH</a:t>
              </a:r>
              <a:endParaRPr b="0" i="0" sz="1800" u="none" cap="none" strike="noStrike"/>
            </a:p>
          </p:txBody>
        </p:sp>
        <p:sp>
          <p:nvSpPr>
            <p:cNvPr id="82" name="Google Shape;82;p18"/>
            <p:cNvSpPr txBox="1"/>
            <p:nvPr/>
          </p:nvSpPr>
          <p:spPr>
            <a:xfrm>
              <a:off x="6472237" y="1219200"/>
              <a:ext cx="2214562" cy="303212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CUKAI</a:t>
              </a:r>
              <a:endParaRPr b="0" i="0" sz="1800" u="none" cap="none" strike="noStrike"/>
            </a:p>
          </p:txBody>
        </p:sp>
        <p:sp>
          <p:nvSpPr>
            <p:cNvPr id="83" name="Google Shape;83;p18"/>
            <p:cNvSpPr txBox="1"/>
            <p:nvPr/>
          </p:nvSpPr>
          <p:spPr>
            <a:xfrm>
              <a:off x="457200" y="1522412"/>
              <a:ext cx="1587500" cy="20050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PENGERTIAN</a:t>
              </a:r>
              <a:endParaRPr b="0" i="0" sz="1800" u="none" cap="none" strike="noStrike"/>
            </a:p>
          </p:txBody>
        </p:sp>
        <p:sp>
          <p:nvSpPr>
            <p:cNvPr id="84" name="Google Shape;84;p18"/>
            <p:cNvSpPr txBox="1"/>
            <p:nvPr/>
          </p:nvSpPr>
          <p:spPr>
            <a:xfrm>
              <a:off x="2044700" y="1522412"/>
              <a:ext cx="2212975" cy="20050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Bahasa:bersih,suci,memperbaiki,subur dan bertambah.</a:t>
              </a:r>
              <a:endParaRPr b="0" i="0" sz="1800" u="none" cap="none" strike="noStrike"/>
            </a:p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Syarak:Mengeluarkan sebahagian harta tertentu bertujuan diberikan kepada orang yang berhak menerimanya.</a:t>
              </a:r>
              <a:endParaRPr b="0" i="0" sz="1800" u="none" cap="none" strike="noStrike"/>
            </a:p>
          </p:txBody>
        </p:sp>
        <p:sp>
          <p:nvSpPr>
            <p:cNvPr id="85" name="Google Shape;85;p18"/>
            <p:cNvSpPr txBox="1"/>
            <p:nvPr/>
          </p:nvSpPr>
          <p:spPr>
            <a:xfrm>
              <a:off x="4257675" y="1522412"/>
              <a:ext cx="2214562" cy="20050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Bantuan kepada orang fakir dan miskin dalam bentuk harta atau perkhidmatan.</a:t>
              </a:r>
              <a:endParaRPr b="0" i="0" sz="1800" u="none" cap="none" strike="noStrike"/>
            </a:p>
          </p:txBody>
        </p:sp>
        <p:sp>
          <p:nvSpPr>
            <p:cNvPr id="86" name="Google Shape;86;p18"/>
            <p:cNvSpPr txBox="1"/>
            <p:nvPr/>
          </p:nvSpPr>
          <p:spPr>
            <a:xfrm>
              <a:off x="6472237" y="1522412"/>
              <a:ext cx="2214562" cy="20050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Bayaran yang dikenakan Kerajaan kepada individu bekerja,syarikat,dan perbadanan untuk perbelanjaan Negara.</a:t>
              </a:r>
              <a:endParaRPr b="0" i="0" sz="1800" u="none" cap="none" strike="noStrike"/>
            </a:p>
          </p:txBody>
        </p:sp>
        <p:sp>
          <p:nvSpPr>
            <p:cNvPr id="87" name="Google Shape;87;p18"/>
            <p:cNvSpPr txBox="1"/>
            <p:nvPr/>
          </p:nvSpPr>
          <p:spPr>
            <a:xfrm>
              <a:off x="457200" y="3527425"/>
              <a:ext cx="1587500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HUKUM</a:t>
              </a:r>
              <a:endParaRPr b="0" i="0" sz="1800" u="none" cap="none" strike="noStrike"/>
            </a:p>
          </p:txBody>
        </p:sp>
        <p:sp>
          <p:nvSpPr>
            <p:cNvPr id="88" name="Google Shape;88;p18"/>
            <p:cNvSpPr txBox="1"/>
            <p:nvPr/>
          </p:nvSpPr>
          <p:spPr>
            <a:xfrm>
              <a:off x="2044700" y="3527425"/>
              <a:ext cx="2212975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Wajib</a:t>
              </a:r>
              <a:endParaRPr b="0" i="0" sz="1800" u="none" cap="none" strike="noStrike"/>
            </a:p>
          </p:txBody>
        </p:sp>
        <p:sp>
          <p:nvSpPr>
            <p:cNvPr id="89" name="Google Shape;89;p18"/>
            <p:cNvSpPr txBox="1"/>
            <p:nvPr/>
          </p:nvSpPr>
          <p:spPr>
            <a:xfrm>
              <a:off x="4257675" y="3527425"/>
              <a:ext cx="2214562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Sunat</a:t>
              </a:r>
              <a:endParaRPr b="0" i="0" sz="1800" u="none" cap="none" strike="noStrike"/>
            </a:p>
          </p:txBody>
        </p:sp>
        <p:sp>
          <p:nvSpPr>
            <p:cNvPr id="90" name="Google Shape;90;p18"/>
            <p:cNvSpPr txBox="1"/>
            <p:nvPr/>
          </p:nvSpPr>
          <p:spPr>
            <a:xfrm>
              <a:off x="6472237" y="3527425"/>
              <a:ext cx="2214562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Tanggungjawab masyarakat.</a:t>
              </a:r>
              <a:endParaRPr b="0" i="0" sz="1800" u="none" cap="none" strike="noStrike"/>
            </a:p>
          </p:txBody>
        </p:sp>
        <p:sp>
          <p:nvSpPr>
            <p:cNvPr id="91" name="Google Shape;91;p18"/>
            <p:cNvSpPr txBox="1"/>
            <p:nvPr/>
          </p:nvSpPr>
          <p:spPr>
            <a:xfrm>
              <a:off x="457200" y="4043362"/>
              <a:ext cx="1587500" cy="6080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MASA</a:t>
              </a:r>
              <a:endParaRPr b="0" i="0" sz="1800" u="none" cap="none" strike="noStrike"/>
            </a:p>
          </p:txBody>
        </p:sp>
        <p:sp>
          <p:nvSpPr>
            <p:cNvPr id="92" name="Google Shape;92;p18"/>
            <p:cNvSpPr txBox="1"/>
            <p:nvPr/>
          </p:nvSpPr>
          <p:spPr>
            <a:xfrm>
              <a:off x="2044700" y="4043362"/>
              <a:ext cx="2212975" cy="6080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Sekali dalam setahun.</a:t>
              </a:r>
              <a:endParaRPr b="0" i="0" sz="1800" u="none" cap="none" strike="noStrike"/>
            </a:p>
          </p:txBody>
        </p:sp>
        <p:sp>
          <p:nvSpPr>
            <p:cNvPr id="93" name="Google Shape;93;p18"/>
            <p:cNvSpPr txBox="1"/>
            <p:nvPr/>
          </p:nvSpPr>
          <p:spPr>
            <a:xfrm>
              <a:off x="4257675" y="4043362"/>
              <a:ext cx="2214562" cy="6080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Bila-bila masa.</a:t>
              </a:r>
              <a:endParaRPr b="0" i="0" sz="1800" u="none" cap="none" strike="noStrike"/>
            </a:p>
          </p:txBody>
        </p:sp>
        <p:sp>
          <p:nvSpPr>
            <p:cNvPr id="94" name="Google Shape;94;p18"/>
            <p:cNvSpPr txBox="1"/>
            <p:nvPr/>
          </p:nvSpPr>
          <p:spPr>
            <a:xfrm>
              <a:off x="6472237" y="4043362"/>
              <a:ext cx="2214562" cy="6080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Setahun sekali(kalendar masihi)</a:t>
              </a:r>
              <a:endParaRPr b="0" i="0" sz="1800" u="none" cap="none" strike="noStrike"/>
            </a:p>
          </p:txBody>
        </p:sp>
        <p:sp>
          <p:nvSpPr>
            <p:cNvPr id="95" name="Google Shape;95;p18"/>
            <p:cNvSpPr txBox="1"/>
            <p:nvPr/>
          </p:nvSpPr>
          <p:spPr>
            <a:xfrm>
              <a:off x="457200" y="4651375"/>
              <a:ext cx="1587500" cy="43497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JENIS HARTA</a:t>
              </a:r>
              <a:endParaRPr b="0" i="0" sz="1800" u="none" cap="none" strike="noStrike"/>
            </a:p>
          </p:txBody>
        </p:sp>
        <p:sp>
          <p:nvSpPr>
            <p:cNvPr id="96" name="Google Shape;96;p18"/>
            <p:cNvSpPr txBox="1"/>
            <p:nvPr/>
          </p:nvSpPr>
          <p:spPr>
            <a:xfrm>
              <a:off x="2044700" y="4651375"/>
              <a:ext cx="2212975" cy="43497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Ditentukan oleh syarak.</a:t>
              </a:r>
              <a:endParaRPr b="0" i="0" sz="1800" u="none" cap="none" strike="noStrike"/>
            </a:p>
          </p:txBody>
        </p:sp>
        <p:sp>
          <p:nvSpPr>
            <p:cNvPr id="97" name="Google Shape;97;p18"/>
            <p:cNvSpPr txBox="1"/>
            <p:nvPr/>
          </p:nvSpPr>
          <p:spPr>
            <a:xfrm>
              <a:off x="4257675" y="4651375"/>
              <a:ext cx="2214562" cy="43497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Sebarang harta yang halal</a:t>
              </a:r>
              <a:endParaRPr b="0" i="0" sz="1800" u="none" cap="none" strike="noStrike"/>
            </a:p>
          </p:txBody>
        </p:sp>
        <p:sp>
          <p:nvSpPr>
            <p:cNvPr id="98" name="Google Shape;98;p18"/>
            <p:cNvSpPr txBox="1"/>
            <p:nvPr/>
          </p:nvSpPr>
          <p:spPr>
            <a:xfrm>
              <a:off x="6472237" y="4651375"/>
              <a:ext cx="2214562" cy="43497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Harta atau pendapatan.</a:t>
              </a:r>
              <a:endParaRPr b="0" i="0" sz="1800" u="none" cap="none" strike="noStrike"/>
            </a:p>
          </p:txBody>
        </p:sp>
        <p:sp>
          <p:nvSpPr>
            <p:cNvPr id="99" name="Google Shape;99;p18"/>
            <p:cNvSpPr txBox="1"/>
            <p:nvPr/>
          </p:nvSpPr>
          <p:spPr>
            <a:xfrm>
              <a:off x="457200" y="5086350"/>
              <a:ext cx="1587500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KADAR</a:t>
              </a:r>
              <a:endParaRPr b="0" i="0" sz="1800" u="none" cap="none" strike="noStrike"/>
            </a:p>
          </p:txBody>
        </p:sp>
        <p:sp>
          <p:nvSpPr>
            <p:cNvPr id="100" name="Google Shape;100;p18"/>
            <p:cNvSpPr txBox="1"/>
            <p:nvPr/>
          </p:nvSpPr>
          <p:spPr>
            <a:xfrm>
              <a:off x="2044700" y="5086350"/>
              <a:ext cx="2212975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Ditetepkan oleh syarak</a:t>
              </a:r>
              <a:endParaRPr b="0" i="0" sz="1800" u="none" cap="none" strike="noStrike"/>
            </a:p>
          </p:txBody>
        </p:sp>
        <p:sp>
          <p:nvSpPr>
            <p:cNvPr id="101" name="Google Shape;101;p18"/>
            <p:cNvSpPr txBox="1"/>
            <p:nvPr/>
          </p:nvSpPr>
          <p:spPr>
            <a:xfrm>
              <a:off x="4257675" y="5086350"/>
              <a:ext cx="2214562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Mengikut kemampuan</a:t>
              </a:r>
              <a:endParaRPr b="0" i="0" sz="1800" u="none" cap="none" strike="noStrike"/>
            </a:p>
          </p:txBody>
        </p:sp>
        <p:sp>
          <p:nvSpPr>
            <p:cNvPr id="102" name="Google Shape;102;p18"/>
            <p:cNvSpPr txBox="1"/>
            <p:nvPr/>
          </p:nvSpPr>
          <p:spPr>
            <a:xfrm>
              <a:off x="6472237" y="5086350"/>
              <a:ext cx="2214562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Mengikut kadar yang ditetepkan Kerajaan.</a:t>
              </a:r>
              <a:endParaRPr b="0" i="0" sz="1800" u="none" cap="none" strike="noStrike"/>
            </a:p>
          </p:txBody>
        </p:sp>
        <p:sp>
          <p:nvSpPr>
            <p:cNvPr id="103" name="Google Shape;103;p18"/>
            <p:cNvSpPr txBox="1"/>
            <p:nvPr/>
          </p:nvSpPr>
          <p:spPr>
            <a:xfrm>
              <a:off x="457200" y="5602287"/>
              <a:ext cx="1587500" cy="3032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PENGGUNAAN</a:t>
              </a:r>
              <a:endParaRPr b="0" i="0" sz="1800" u="none" cap="none" strike="noStrike"/>
            </a:p>
          </p:txBody>
        </p:sp>
        <p:sp>
          <p:nvSpPr>
            <p:cNvPr id="104" name="Google Shape;104;p18"/>
            <p:cNvSpPr txBox="1"/>
            <p:nvPr/>
          </p:nvSpPr>
          <p:spPr>
            <a:xfrm>
              <a:off x="2044700" y="5602287"/>
              <a:ext cx="2212975" cy="3032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Asnaf</a:t>
              </a:r>
              <a:endParaRPr b="0" i="0" sz="1800" u="none" cap="none" strike="noStrike"/>
            </a:p>
          </p:txBody>
        </p:sp>
        <p:sp>
          <p:nvSpPr>
            <p:cNvPr id="105" name="Google Shape;105;p18"/>
            <p:cNvSpPr txBox="1"/>
            <p:nvPr/>
          </p:nvSpPr>
          <p:spPr>
            <a:xfrm>
              <a:off x="4257675" y="5602287"/>
              <a:ext cx="2214562" cy="3032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Terbuka</a:t>
              </a:r>
              <a:endParaRPr b="0" i="0" sz="1800" u="none" cap="none" strike="noStrike"/>
            </a:p>
          </p:txBody>
        </p:sp>
        <p:sp>
          <p:nvSpPr>
            <p:cNvPr id="106" name="Google Shape;106;p18"/>
            <p:cNvSpPr txBox="1"/>
            <p:nvPr/>
          </p:nvSpPr>
          <p:spPr>
            <a:xfrm>
              <a:off x="6472237" y="5602287"/>
              <a:ext cx="2214562" cy="3032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Semua rakyat.</a:t>
              </a:r>
              <a:endParaRPr b="0" i="0" sz="1800" u="none" cap="none" strike="noStrike"/>
            </a:p>
          </p:txBody>
        </p:sp>
        <p:sp>
          <p:nvSpPr>
            <p:cNvPr id="107" name="Google Shape;107;p18"/>
            <p:cNvSpPr txBox="1"/>
            <p:nvPr/>
          </p:nvSpPr>
          <p:spPr>
            <a:xfrm>
              <a:off x="457200" y="5905500"/>
              <a:ext cx="1587500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TARAF</a:t>
              </a:r>
              <a:endParaRPr b="0" i="0" sz="1800" u="none" cap="none" strike="noStrike"/>
            </a:p>
          </p:txBody>
        </p:sp>
        <p:sp>
          <p:nvSpPr>
            <p:cNvPr id="108" name="Google Shape;108;p18"/>
            <p:cNvSpPr txBox="1"/>
            <p:nvPr/>
          </p:nvSpPr>
          <p:spPr>
            <a:xfrm>
              <a:off x="2044700" y="5905500"/>
              <a:ext cx="2212975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Kekal.</a:t>
              </a:r>
              <a:endParaRPr b="0" i="0" sz="1800" u="none" cap="none" strike="noStrike"/>
            </a:p>
          </p:txBody>
        </p:sp>
        <p:sp>
          <p:nvSpPr>
            <p:cNvPr id="109" name="Google Shape;109;p18"/>
            <p:cNvSpPr txBox="1"/>
            <p:nvPr/>
          </p:nvSpPr>
          <p:spPr>
            <a:xfrm>
              <a:off x="4257675" y="5905500"/>
              <a:ext cx="2214562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Pilihan</a:t>
              </a:r>
              <a:endParaRPr b="0" i="0" sz="1800" u="none" cap="none" strike="noStrike"/>
            </a:p>
          </p:txBody>
        </p:sp>
        <p:sp>
          <p:nvSpPr>
            <p:cNvPr id="110" name="Google Shape;110;p18"/>
            <p:cNvSpPr txBox="1"/>
            <p:nvPr/>
          </p:nvSpPr>
          <p:spPr>
            <a:xfrm>
              <a:off x="6472237" y="5905500"/>
              <a:ext cx="2214562" cy="5159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en-US" sz="1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Berubah berdasarkan keperluan Kerajaan. </a:t>
              </a:r>
              <a:endParaRPr b="0" i="0" sz="1800" u="none" cap="none" strike="noStrike"/>
            </a:p>
          </p:txBody>
        </p:sp>
        <p:cxnSp>
          <p:nvCxnSpPr>
            <p:cNvPr id="111" name="Google Shape;111;p18"/>
            <p:cNvCxnSpPr/>
            <p:nvPr/>
          </p:nvCxnSpPr>
          <p:spPr>
            <a:xfrm>
              <a:off x="2044700" y="1219200"/>
              <a:ext cx="0" cy="5202237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2" name="Google Shape;112;p18"/>
            <p:cNvCxnSpPr/>
            <p:nvPr/>
          </p:nvCxnSpPr>
          <p:spPr>
            <a:xfrm>
              <a:off x="4257675" y="1219200"/>
              <a:ext cx="0" cy="5202237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3" name="Google Shape;113;p18"/>
            <p:cNvCxnSpPr/>
            <p:nvPr/>
          </p:nvCxnSpPr>
          <p:spPr>
            <a:xfrm>
              <a:off x="6472237" y="1219200"/>
              <a:ext cx="0" cy="5202237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4" name="Google Shape;114;p18"/>
            <p:cNvCxnSpPr/>
            <p:nvPr/>
          </p:nvCxnSpPr>
          <p:spPr>
            <a:xfrm>
              <a:off x="457200" y="1522412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5" name="Google Shape;115;p18"/>
            <p:cNvCxnSpPr/>
            <p:nvPr/>
          </p:nvCxnSpPr>
          <p:spPr>
            <a:xfrm>
              <a:off x="457200" y="3527425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6" name="Google Shape;116;p18"/>
            <p:cNvCxnSpPr/>
            <p:nvPr/>
          </p:nvCxnSpPr>
          <p:spPr>
            <a:xfrm>
              <a:off x="457200" y="4043362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7" name="Google Shape;117;p18"/>
            <p:cNvCxnSpPr/>
            <p:nvPr/>
          </p:nvCxnSpPr>
          <p:spPr>
            <a:xfrm>
              <a:off x="457200" y="4651375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8" name="Google Shape;118;p18"/>
            <p:cNvCxnSpPr/>
            <p:nvPr/>
          </p:nvCxnSpPr>
          <p:spPr>
            <a:xfrm>
              <a:off x="457200" y="5086350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9" name="Google Shape;119;p18"/>
            <p:cNvCxnSpPr/>
            <p:nvPr/>
          </p:nvCxnSpPr>
          <p:spPr>
            <a:xfrm>
              <a:off x="457200" y="5602287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0" name="Google Shape;120;p18"/>
            <p:cNvCxnSpPr/>
            <p:nvPr/>
          </p:nvCxnSpPr>
          <p:spPr>
            <a:xfrm>
              <a:off x="457200" y="5905500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1" name="Google Shape;121;p18"/>
            <p:cNvCxnSpPr/>
            <p:nvPr/>
          </p:nvCxnSpPr>
          <p:spPr>
            <a:xfrm>
              <a:off x="457200" y="1219200"/>
              <a:ext cx="0" cy="5202237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2" name="Google Shape;122;p18"/>
            <p:cNvCxnSpPr/>
            <p:nvPr/>
          </p:nvCxnSpPr>
          <p:spPr>
            <a:xfrm>
              <a:off x="8686800" y="1219200"/>
              <a:ext cx="0" cy="5202237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3" name="Google Shape;123;p18"/>
            <p:cNvCxnSpPr/>
            <p:nvPr/>
          </p:nvCxnSpPr>
          <p:spPr>
            <a:xfrm>
              <a:off x="457200" y="1219200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4" name="Google Shape;124;p18"/>
            <p:cNvCxnSpPr/>
            <p:nvPr/>
          </p:nvCxnSpPr>
          <p:spPr>
            <a:xfrm>
              <a:off x="457200" y="6421437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JENIS-JENIS HARTA </a:t>
            </a:r>
            <a:b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YANG DIWAJIBKAN ZAKAT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9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Binatang ternakan.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Hasil pertanian.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Emas, perak dan mata wang.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Perniagaan.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Harta Rikaz dan Galian.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9400" y="2362200"/>
            <a:ext cx="1971675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16700" y="4419600"/>
            <a:ext cx="1974850" cy="106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/>
          <p:nvPr/>
        </p:nvSpPr>
        <p:spPr>
          <a:xfrm>
            <a:off x="457200" y="609600"/>
            <a:ext cx="8229600" cy="8683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SYARAT WAJIB ZAKAT HARTA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0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- Harta milik orang islam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MERDEKA - Hamba tidak wajib mengeluarkan zakat.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CUKUP NISAB - Cukup sukatan.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GENAP HAUL - Genap tempoh setahun hijrah.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SEMPURNA MILIK - Berkuasa penuh ke atas harta itu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/>
          <p:nvPr/>
        </p:nvSpPr>
        <p:spPr>
          <a:xfrm>
            <a:off x="457200" y="609600"/>
            <a:ext cx="8229600" cy="7921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ZAKAT BINATANG TERNAKAN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1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Binatang ternakan yang wajib dizakatkan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Kambing dan biri-biri.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Lembu dan kerbau.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Unta.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3048000"/>
            <a:ext cx="3262312" cy="214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/>
          <p:nvPr/>
        </p:nvSpPr>
        <p:spPr>
          <a:xfrm>
            <a:off x="457200" y="762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  Syarat khas wajib zakat binatang zakat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binatang ternakan: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Tidak digunakan untuk bekerja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(membajak/mengangkat barang).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Dipelihara di padang rumput yang bebas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seperti di tanah rezab Kerajaan atau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padang rumput yang disewa dengan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bayaran yang murah.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0250" y="4419600"/>
            <a:ext cx="1806575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3. Kadar zakat binatang ternakan adalah seperti ternakan dibawah: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3"/>
          <p:cNvSpPr txBox="1"/>
          <p:nvPr/>
        </p:nvSpPr>
        <p:spPr>
          <a:xfrm>
            <a:off x="457200" y="1600200"/>
            <a:ext cx="822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JADUAL 1 : KAMBING DAN BIRI-BIRI ( NISAB 40 EKOR 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8" name="Google Shape;158;p23"/>
          <p:cNvGraphicFramePr/>
          <p:nvPr/>
        </p:nvGraphicFramePr>
        <p:xfrm>
          <a:off x="533400" y="2133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{57E149B9-8698-4151-BF9C-65B7C1347B8F}</a:tableStyleId>
              </a:tblPr>
              <a:tblGrid>
                <a:gridCol w="2974975"/>
                <a:gridCol w="3797300"/>
                <a:gridCol w="1304925"/>
              </a:tblGrid>
              <a:tr h="595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99"/>
                        </a:buClr>
                        <a:buFont typeface="Times New Roman"/>
                        <a:buNone/>
                      </a:pPr>
                      <a:r>
                        <a:rPr b="1" lang="en-US" sz="2400">
                          <a:solidFill>
                            <a:srgbClr val="FF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NISAB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99"/>
                        </a:buClr>
                        <a:buFont typeface="Times New Roman"/>
                        <a:buNone/>
                      </a:pPr>
                      <a:r>
                        <a:rPr b="1" lang="en-US" sz="2400">
                          <a:solidFill>
                            <a:srgbClr val="FF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ZAKATNYA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99"/>
                        </a:buClr>
                        <a:buFont typeface="Times New Roman"/>
                        <a:buNone/>
                      </a:pPr>
                      <a:r>
                        <a:rPr b="1" lang="en-US" sz="2400">
                          <a:solidFill>
                            <a:srgbClr val="FFFF9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UMUR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</a:tr>
              <a:tr h="595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40-120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EKOR KAMBING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</a:tr>
              <a:tr h="595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121-200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EKOR KAMBING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</a:tr>
              <a:tr h="593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201-300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 EKOR KAMBING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</a:tr>
              <a:tr h="595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301-400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 EKOR KAMBING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</a:tr>
              <a:tr h="987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SETIAP TAMBAHAN 100 EKOR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DITAMBAH 1 EKOR KAMBING BETINA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 1 TAHUN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