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7F426A5A-0E2C-42EB-BA56-33195F100285}">
  <a:tblStyle styleId="{7F426A5A-0E2C-42EB-BA56-33195F100285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FFCCFF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jpg"/><Relationship Id="rId4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/>
        </p:nvSpPr>
        <p:spPr>
          <a:xfrm>
            <a:off x="1219200" y="1600200"/>
            <a:ext cx="5486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SOLAT AIDILFITRI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8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DAN AIDILADHA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/>
        </p:nvSpPr>
        <p:spPr>
          <a:xfrm>
            <a:off x="457200" y="1066800"/>
            <a:ext cx="82296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4.Rukuk, iktidal dan sujud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Apabila berdiri pada rakaat kedua hendaklah terus bertakbir sebanyak 5 kali dan membaca tasbih 4 kali berselang-seli.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Kemudian bacalah al-Fatihah atau mana-mana surah.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Ruku’, iktidal, sujud, tahiyat akhir dan memberi salam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Selepas itu, Khatib membaca khutbah dan beri tumpuan serta jangan bercakap.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/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rgbClr val="FF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0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KHUTBAH AIDILFITRI DAN AIDILADHA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19" name="Google Shape;119;p24"/>
          <p:cNvGraphicFramePr/>
          <p:nvPr/>
        </p:nvGraphicFramePr>
        <p:xfrm>
          <a:off x="533400" y="1371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{7F426A5A-0E2C-42EB-BA56-33195F100285}</a:tableStyleId>
              </a:tblPr>
              <a:tblGrid>
                <a:gridCol w="1066800"/>
                <a:gridCol w="7010400"/>
              </a:tblGrid>
              <a:tr h="4381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HUKUM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Sunat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381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WAKTU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Diadakan selepas solat.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889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RUKUN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Times New Roman"/>
                        <a:buChar char="∙"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Memuji Allah.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Times New Roman"/>
                        <a:buChar char="∙"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Berselawat ke atas Nabi Muhammad.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Times New Roman"/>
                        <a:buChar char="∙"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Memberi ingatan kepada manusia supaya bertakwa.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Times New Roman"/>
                        <a:buChar char="∙"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Membaca mana-mana ayat al-Quran samada pada khutbah pertama atau kedua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Times New Roman"/>
                        <a:buChar char="∙"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Memohon keampunan untuk setiap orang beriman dalam khutbah kedua.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270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SYARAT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Times New Roman"/>
                        <a:buChar char="∙"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Menyampaikan rukun-rukun khutbah dalam Bahasa Arab.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Times New Roman"/>
                        <a:buChar char="∙"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Khatib mestilah lelaki.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08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SUNNAH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Times New Roman"/>
                        <a:buChar char="∙"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Dimulakan dengan ALLAHU AKBAR.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Times New Roman"/>
                        <a:buChar char="∙"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Khatib berdiri.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Times New Roman"/>
                        <a:buChar char="∙"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Suci daripada hadas.</a:t>
                      </a:r>
                      <a:endParaRPr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Times New Roman"/>
                        <a:buChar char="∙"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Duduk antara dua khutbah.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5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rgbClr val="FF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PERBEZAAN SOLAT HARI RAYA </a:t>
            </a:r>
            <a:b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DAN SOLAT JUMAAT</a:t>
            </a: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25" name="Google Shape;125;p25"/>
          <p:cNvGraphicFramePr/>
          <p:nvPr/>
        </p:nvGraphicFramePr>
        <p:xfrm>
          <a:off x="457200" y="1600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{7F426A5A-0E2C-42EB-BA56-33195F100285}</a:tableStyleId>
              </a:tblPr>
              <a:tblGrid>
                <a:gridCol w="1317625"/>
                <a:gridCol w="3417875"/>
                <a:gridCol w="3417875"/>
              </a:tblGrid>
              <a:tr h="4365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PERKARA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SOLAT HARI RAYA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SOLAT JUMAAT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</a:tr>
              <a:tr h="7239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HUKUM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Sunat kepada lelaki dan perempuan.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Wajib kepada setiap leleki mukallaf yang bermukmin.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239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WAKTU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Pada waktu PAGI setiap 1 Syawal dan Zulhijjah.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Pada waktu ZOHOR setiap hari Jumaat.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65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KHUTBAH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Selepas solat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Sebelum solat.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65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TEMPAT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Masjid,surau atau padang.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Masjid atau surau.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144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BILANGAN JEMAAH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Boleh dilakukun sendirian atau bargeman tetapi tidak ditentukan bilangan.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Wajib berjemaah sekurang-kurangnya 40 orang.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239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TAKBIR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Disunatkan takbir dan tasbih sebelum membaca Al-Fatihah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Tiada takbir dan tasbih sebelum membaca al-Fatihah.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6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rgbClr val="FF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HIKMAH SOLAT AIDILFITRI </a:t>
            </a:r>
            <a:b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DAN AIDILADHA</a:t>
            </a: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31" name="Google Shape;131;p26"/>
          <p:cNvGraphicFramePr/>
          <p:nvPr/>
        </p:nvGraphicFramePr>
        <p:xfrm>
          <a:off x="914400" y="1752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{7F426A5A-0E2C-42EB-BA56-33195F100285}</a:tableStyleId>
              </a:tblPr>
              <a:tblGrid>
                <a:gridCol w="2463800"/>
                <a:gridCol w="2463800"/>
                <a:gridCol w="2463800"/>
              </a:tblGrid>
              <a:tr h="11636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INDIVIDU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KELUARGA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MASYARAKAT DAN NEGARA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</a:tr>
              <a:tr h="29511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Char char="∙"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Menzahirkan kesyukuran dan meningkan keimanan.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Char char="∙"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Boleh mendengar nasihat dan peringatan.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Char char="∙"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Mengukuhkan perasaan kasih sayang.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Char char="∙"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Mengeratkan hubungan silaturahim    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Char char="∙"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Melahirkan masyarakat yang bersatu-padu dan bertanggungjawab.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Char char="∙"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Menzahirkan syiar agama Islam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/>
          <p:nvPr/>
        </p:nvSpPr>
        <p:spPr>
          <a:xfrm>
            <a:off x="457200" y="1219200"/>
            <a:ext cx="8229600" cy="868362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rgbClr val="FF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KEPENTINGAN TAKBIR HARI RAYA: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27"/>
          <p:cNvSpPr txBox="1"/>
          <p:nvPr/>
        </p:nvSpPr>
        <p:spPr>
          <a:xfrm>
            <a:off x="457200" y="2895600"/>
            <a:ext cx="8229600" cy="28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Melahirkan kesyukuran kepada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Meninggikan syiar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Mengingatkan kita tentang kebesaran ALLAH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Memantapkan semangat perjuangan umat Islam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8"/>
          <p:cNvSpPr txBox="1"/>
          <p:nvPr/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rgbClr val="FF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TAKBIR HARI RAYA: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3" name="Google Shape;14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1295400"/>
            <a:ext cx="7239000" cy="5294312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8"/>
          <p:cNvSpPr/>
          <p:nvPr/>
        </p:nvSpPr>
        <p:spPr>
          <a:xfrm>
            <a:off x="990600" y="5715000"/>
            <a:ext cx="1828800" cy="5334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TAKBIR RAYA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" y="56388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7600" y="533400"/>
            <a:ext cx="18288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9"/>
          <p:cNvSpPr/>
          <p:nvPr/>
        </p:nvSpPr>
        <p:spPr>
          <a:xfrm>
            <a:off x="1524000" y="3276600"/>
            <a:ext cx="5715000" cy="609600"/>
          </a:xfrm>
          <a:prstGeom prst="rect">
            <a:avLst/>
          </a:prstGeom>
          <a:solidFill>
            <a:srgbClr val="FFFF00"/>
          </a:solidFill>
          <a:ln cap="rnd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Konsep Aidul Fitri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9"/>
          <p:cNvSpPr/>
          <p:nvPr/>
        </p:nvSpPr>
        <p:spPr>
          <a:xfrm>
            <a:off x="838200" y="4343400"/>
            <a:ext cx="7010400" cy="609600"/>
          </a:xfrm>
          <a:prstGeom prst="rect">
            <a:avLst/>
          </a:prstGeom>
          <a:solidFill>
            <a:srgbClr val="FFFF00"/>
          </a:solidFill>
          <a:ln cap="rnd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Panduan Solat Hari Raya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/>
        </p:nvSpPr>
        <p:spPr>
          <a:xfrm>
            <a:off x="457200" y="685800"/>
            <a:ext cx="8229600" cy="639762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rgbClr val="FF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br>
              <a:rPr lang="en-US"/>
            </a:b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SOLAT AIDILFITRI:</a:t>
            </a:r>
            <a:b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5"/>
          <p:cNvSpPr txBox="1"/>
          <p:nvPr/>
        </p:nvSpPr>
        <p:spPr>
          <a:xfrm>
            <a:off x="533400" y="2057400"/>
            <a:ext cx="8153400" cy="4068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Solat sunat 2 rakaat yang dilakukan umat islam pada pagi 1 Syawal.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2200" y="3276600"/>
            <a:ext cx="4191000" cy="314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/>
        </p:nvSpPr>
        <p:spPr>
          <a:xfrm>
            <a:off x="457200" y="533400"/>
            <a:ext cx="8229600" cy="792162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rgbClr val="FF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SOLAT AIDILADHA: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6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Solat sunat yang ditunaikan umat islam pada pagi 10 Zulhijrah.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5000" y="2819400"/>
            <a:ext cx="4953000" cy="359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rgbClr val="FF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AMALAN SEBELUM </a:t>
            </a:r>
            <a:b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SOLAT AIDILFITRI DAN AIDILADHA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7"/>
          <p:cNvSpPr txBox="1"/>
          <p:nvPr/>
        </p:nvSpPr>
        <p:spPr>
          <a:xfrm>
            <a:off x="381000" y="2057400"/>
            <a:ext cx="53340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Menghidupkan malam raya dengan ibadat seperti takbir, zikir, solat sunat tahajjud, dan membaca al-Quran.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Mandi sunat pada pagi hari raya.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Memakai pakaian baru dan bersih.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Memakai wangi-wangian bagi kaum lelaki.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Bermaaf-maafan dengan ibu bapa dan keluarga.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" name="Google Shape;7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7737" y="1828800"/>
            <a:ext cx="2606675" cy="38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/>
        </p:nvSpPr>
        <p:spPr>
          <a:xfrm>
            <a:off x="457200" y="533400"/>
            <a:ext cx="82296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Pada hari raya AidilFitri bersarapan sebelum solat, pada hari raya AidilAdha bersarapan selepas solat.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Pergi awal ke masjid dan sebaik-baiknya dengan berjalan kaki.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Berwajah ceria dan senyum kepada setiap orang Islam yang ditemui.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Membayar zakat fitrah ( AidilFitri ) dan banyak bersedekah.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3600" y="3352800"/>
            <a:ext cx="4648200" cy="311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 txBox="1"/>
          <p:nvPr/>
        </p:nvSpPr>
        <p:spPr>
          <a:xfrm>
            <a:off x="457200" y="685800"/>
            <a:ext cx="8229600" cy="715962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rgbClr val="FF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CARA SOLAT AIDILFITRI DAN AIDILADHA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9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Waktu:Selepas ½ jam terbit matahari sehingga tergelincir matahari.Disunatkan melambatkan solat AidilFitri dan menyegerakan solat Aidiladha daripada awal waktu.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Bilangan rakaat:2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Bilangan takbir:7 kali pada rakaat pertama dan 5 kali pada rakaat kedua tidak termasuk takbiratul ihram.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Bilangan tasbih:6 kali pada rakaat pertama dan 4 kali pada rakaat kedua.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/>
        </p:nvSpPr>
        <p:spPr>
          <a:xfrm>
            <a:off x="457200" y="838200"/>
            <a:ext cx="8229600" cy="5287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Takbiratul ihram serta niat.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Niat solat Aidilfitri: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Maksudnya :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Sahaja Aku Solat Sunat Aidil Fitri dua rakaat kerana Allah Taala.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" y="2743200"/>
            <a:ext cx="8001000" cy="82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Niat solat aidiladha: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Maksudnya :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Sahaja Aku Solat Sunat Aidil Adha dua rakaat mengikut Imam kerana Allah Taala.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" y="2514600"/>
            <a:ext cx="7610475" cy="112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/>
        </p:nvSpPr>
        <p:spPr>
          <a:xfrm>
            <a:off x="457200" y="1143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r>
              <a:rPr b="1" i="0" lang="en-US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Pada rakaat pertama, selepas takbiratul ilhram, baca doa iftitah.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Kemudian hendaklah bertakbir dengan mengangkat tangan sebanyak 7 kali dan membaca tasbih sebanyak 6 kali, dimulakan dengan takbir kemudian disusuli dengan tasbih secara berselang-seli.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Lafaz tasbih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Selepas itu, baca al-Fatihah dan surah al-A`ala atau mana-mana surah.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" name="Google Shape;10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4191000"/>
            <a:ext cx="6610350" cy="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