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  <p:sldMasterId id="214748365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rgbClr val="D3E622"/>
            </a:gs>
            <a:gs pos="100000">
              <a:srgbClr val="F391F3"/>
            </a:gs>
          </a:gsLst>
          <a:lin ang="5400000" scaled="0"/>
        </a:gra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04800" y="1905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0" type="dt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1" type="ftr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2" type="sldNum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D3E622"/>
            </a:gs>
            <a:gs pos="100000">
              <a:srgbClr val="F391F3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D3E622"/>
            </a:gs>
            <a:gs pos="100000">
              <a:srgbClr val="F391F3"/>
            </a:gs>
          </a:gsLst>
          <a:lin ang="5400000" scaled="0"/>
        </a:gra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0" y="6350"/>
            <a:ext cx="9143999" cy="6267450"/>
            <a:chOff x="0" y="6350"/>
            <a:chExt cx="9143999" cy="6267450"/>
          </a:xfrm>
        </p:grpSpPr>
        <p:sp>
          <p:nvSpPr>
            <p:cNvPr id="19" name="Google Shape;19;p3"/>
            <p:cNvSpPr/>
            <p:nvPr/>
          </p:nvSpPr>
          <p:spPr>
            <a:xfrm>
              <a:off x="0" y="6350"/>
              <a:ext cx="8567737" cy="626745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>
              <a:off x="474662" y="1482725"/>
              <a:ext cx="8669337" cy="857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" type="body"/>
          </p:nvPr>
        </p:nvSpPr>
        <p:spPr>
          <a:xfrm>
            <a:off x="533400" y="17018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idx="10" type="dt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1" type="ftr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/>
          <p:nvPr/>
        </p:nvSpPr>
        <p:spPr>
          <a:xfrm>
            <a:off x="2057400" y="1981200"/>
            <a:ext cx="5419725" cy="2284412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UNIT 1 PEMILIHAN CALON  SUAMI DAN ISTERI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D3E622"/>
            </a:gs>
            <a:gs pos="100000">
              <a:srgbClr val="F391F3"/>
            </a:gs>
          </a:gsLst>
          <a:lin ang="5400000" scaled="0"/>
        </a:gra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4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FAKTOR KETURUNAN</a:t>
            </a:r>
            <a:endParaRPr b="0" i="0" sz="1800" u="none" cap="none" strike="noStrike"/>
          </a:p>
        </p:txBody>
      </p:sp>
      <p:sp>
        <p:nvSpPr>
          <p:cNvPr id="104" name="Google Shape;104;p14"/>
          <p:cNvSpPr txBox="1"/>
          <p:nvPr/>
        </p:nvSpPr>
        <p:spPr>
          <a:xfrm>
            <a:off x="457200" y="1905000"/>
            <a:ext cx="7848600" cy="26479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Ibu ,nenek dan keatas.</a:t>
            </a:r>
            <a:endParaRPr b="0" i="0" sz="1800" u="none" cap="none" strike="noStrike"/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AutoNum type="arabicPeriod" startAt="2"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Anak perempuan ,cucu dan kebawah</a:t>
            </a:r>
            <a:endParaRPr b="0" i="0" sz="1800" u="none" cap="none" strike="noStrike"/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AutoNum type="arabicPeriod" startAt="2"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Adik beradik perempuan seibu sebapa, sebapa atau seibu sahaja.</a:t>
            </a:r>
            <a:endParaRPr b="0" i="0" sz="1800" u="none" cap="none" strike="noStrike"/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AutoNum type="arabicPeriod" startAt="2"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Emak saudara sebelah bapa dan sebelah ibu ke atas.</a:t>
            </a:r>
            <a:endParaRPr b="0" i="0" sz="1800" u="none" cap="none" strike="noStrike"/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  Anak saudara daripada adik beradik seibu sebapa, seibu dan ke bawah.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D3E622"/>
            </a:gs>
            <a:gs pos="100000">
              <a:srgbClr val="F391F3"/>
            </a:gs>
          </a:gsLst>
          <a:lin ang="5400000" scaled="0"/>
        </a:gra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5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FAKTOR PENYUSUAN</a:t>
            </a:r>
            <a:endParaRPr b="0" i="0" sz="1800" u="none" cap="none" strike="noStrike"/>
          </a:p>
        </p:txBody>
      </p:sp>
      <p:sp>
        <p:nvSpPr>
          <p:cNvPr id="110" name="Google Shape;110;p15"/>
          <p:cNvSpPr txBox="1"/>
          <p:nvPr/>
        </p:nvSpPr>
        <p:spPr>
          <a:xfrm>
            <a:off x="685800" y="1905000"/>
            <a:ext cx="685800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Ibu susuan dan ke atas.</a:t>
            </a:r>
            <a:endParaRPr b="0" i="0" sz="1800" u="none" cap="none" strike="noStrike"/>
          </a:p>
          <a:p>
            <a:pPr indent="-4572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AutoNum type="arabicPeriod" startAt="2"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Anak susuan dan ke bawah</a:t>
            </a:r>
            <a:endParaRPr b="0" i="0" sz="1800" u="none" cap="none" strike="noStrike"/>
          </a:p>
          <a:p>
            <a:pPr indent="-4572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  Adik beradik susuan.</a:t>
            </a:r>
            <a:endParaRPr b="0" i="0" sz="1800" u="none" cap="none" strike="noStrike"/>
          </a:p>
          <a:p>
            <a:pPr indent="-4572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  Emak saudara susuan dan ke atas (adik beradik ibu susuan  dan adik beradik suaminya).</a:t>
            </a:r>
            <a:endParaRPr b="0" i="0" sz="1800" u="none" cap="none" strike="noStrike"/>
          </a:p>
          <a:p>
            <a:pPr indent="-4572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   Anak saudara susuan dan ke bawah (anak kepada adik beradik susuan).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D3E622"/>
            </a:gs>
            <a:gs pos="100000">
              <a:srgbClr val="F391F3"/>
            </a:gs>
          </a:gsLst>
          <a:lin ang="5400000" scaled="0"/>
        </a:gra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6"/>
          <p:cNvSpPr txBox="1"/>
          <p:nvPr>
            <p:ph type="title"/>
          </p:nvPr>
        </p:nvSpPr>
        <p:spPr>
          <a:xfrm>
            <a:off x="304800" y="762000"/>
            <a:ext cx="8001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2800" u="sng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FAKTOR MUSAHARAH / PERSEMENDAAN</a:t>
            </a:r>
            <a:endParaRPr b="0" i="0" sz="1800" u="none" cap="none" strike="noStrike"/>
          </a:p>
        </p:txBody>
      </p:sp>
      <p:sp>
        <p:nvSpPr>
          <p:cNvPr id="116" name="Google Shape;116;p16"/>
          <p:cNvSpPr txBox="1"/>
          <p:nvPr/>
        </p:nvSpPr>
        <p:spPr>
          <a:xfrm>
            <a:off x="990600" y="2057400"/>
            <a:ext cx="7129462" cy="2465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Ibu tiri dan ke atas sama ada disetubuhi atau tidak.</a:t>
            </a:r>
            <a:endParaRPr b="0" i="0" sz="1800" u="none" cap="none" strike="noStrike"/>
          </a:p>
          <a:p>
            <a:pPr indent="-4572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AutoNum type="arabicPeriod" startAt="2"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Isteri anak (menantu perempuan) dan isteri cucu lelaki dan kebawah samada disetubuhi atau tidak</a:t>
            </a:r>
            <a:endParaRPr b="0" i="0" sz="1800" u="none" cap="none" strike="noStrike"/>
          </a:p>
          <a:p>
            <a:pPr indent="-4572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AutoNum type="arabicPeriod" startAt="2"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Ibu mertua dan ke atas.</a:t>
            </a:r>
            <a:endParaRPr b="0" i="0" sz="1800" u="none" cap="none" strike="noStrike"/>
          </a:p>
          <a:p>
            <a:pPr indent="-4572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AutoNum type="arabicPeriod" startAt="2"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Anak tiri dan ke bawah apabila disetubuhi ibunya.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D3E622"/>
            </a:gs>
            <a:gs pos="100000">
              <a:srgbClr val="F391F3"/>
            </a:gs>
          </a:gsLst>
          <a:lin ang="5400000" scaled="0"/>
        </a:gra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7"/>
          <p:cNvSpPr txBox="1"/>
          <p:nvPr>
            <p:ph type="title"/>
          </p:nvPr>
        </p:nvSpPr>
        <p:spPr>
          <a:xfrm>
            <a:off x="533400" y="234950"/>
            <a:ext cx="7772400" cy="984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HARAM SEMENTARA</a:t>
            </a:r>
            <a:endParaRPr b="0" i="0" sz="1800" u="none" cap="none" strike="noStrike"/>
          </a:p>
        </p:txBody>
      </p:sp>
      <p:sp>
        <p:nvSpPr>
          <p:cNvPr id="122" name="Google Shape;122;p17"/>
          <p:cNvSpPr txBox="1"/>
          <p:nvPr>
            <p:ph idx="1" type="body"/>
          </p:nvPr>
        </p:nvSpPr>
        <p:spPr>
          <a:xfrm>
            <a:off x="533400" y="1524000"/>
            <a:ext cx="77724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Perempuan yang bersuami.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Perempuan yang masih dalam iddah.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Perempuan yang sedang hamil hasil penzinaan.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Perempuan yang tidak beragama samawi.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Mengumpulkan isteri dengan muhramnya dalam satu masa seperti saudara perempuan atau anak saudara perempuan.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Perempuan kelima untuk lelaki yang mempunyai empat orang isteri.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D3E622"/>
            </a:gs>
            <a:gs pos="100000">
              <a:srgbClr val="F391F3"/>
            </a:gs>
          </a:gsLst>
          <a:lin ang="5400000" scaled="0"/>
        </a:gra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0" y="2743200"/>
            <a:ext cx="1828800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D3E622"/>
            </a:gs>
            <a:gs pos="100000">
              <a:srgbClr val="F391F3"/>
            </a:gs>
          </a:gsLst>
          <a:lin ang="5400000" scaled="0"/>
        </a:gra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457200" y="533400"/>
            <a:ext cx="8229600" cy="1143000"/>
          </a:xfrm>
          <a:prstGeom prst="rect">
            <a:avLst/>
          </a:prstGeom>
          <a:solidFill>
            <a:srgbClr val="EC52E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CIRI-CIRI CALON ISTERI MENGIKUT ISLAM</a:t>
            </a:r>
            <a:endParaRPr b="0" i="0" sz="1800" u="none" cap="none" strike="noStrike"/>
          </a:p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457200" y="2590800"/>
            <a:ext cx="48768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Kukuh pegangan agamanya.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Berasal dari keturunan yang baik.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Masih dara.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Sihat dan dari keturunan yang ramai anak.</a:t>
            </a:r>
            <a:endParaRPr b="0" i="0" sz="1800" u="none" cap="none" strike="noStrike"/>
          </a:p>
        </p:txBody>
      </p:sp>
      <p:pic>
        <p:nvPicPr>
          <p:cNvPr id="43" name="Google Shape;43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2600" y="2286000"/>
            <a:ext cx="3009900" cy="3702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D3E622"/>
            </a:gs>
            <a:gs pos="100000">
              <a:srgbClr val="F391F3"/>
            </a:gs>
          </a:gsLst>
          <a:lin ang="5400000" scaled="0"/>
        </a:gra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EC52E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CIRI-CIRI BAKAL SUAMI / ISTERI </a:t>
            </a:r>
            <a:endParaRPr b="0" i="0" sz="1800" u="none" cap="none" strike="noStrike"/>
          </a:p>
        </p:txBody>
      </p:sp>
      <p:sp>
        <p:nvSpPr>
          <p:cNvPr id="49" name="Google Shape;49;p7"/>
          <p:cNvSpPr txBox="1"/>
          <p:nvPr>
            <p:ph idx="1" type="body"/>
          </p:nvPr>
        </p:nvSpPr>
        <p:spPr>
          <a:xfrm>
            <a:off x="457200" y="1981200"/>
            <a:ext cx="53340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Beriman dan bertaqwa.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Berilmu dan mempunyai didikan agama yang sempurna.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Bertanggungjawab dan bertimbangrasa.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Dari keturunan yang baik-baik.</a:t>
            </a:r>
            <a:endParaRPr b="0" i="0" sz="1800" u="none" cap="none" strike="noStrike"/>
          </a:p>
        </p:txBody>
      </p:sp>
      <p:pic>
        <p:nvPicPr>
          <p:cNvPr id="50" name="Google Shape;50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72187" y="1752600"/>
            <a:ext cx="2614612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D3E622"/>
            </a:gs>
            <a:gs pos="100000">
              <a:srgbClr val="F391F3"/>
            </a:gs>
          </a:gsLst>
          <a:lin ang="5400000" scaled="0"/>
        </a:gra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EC52E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HIKMAH MENGUTAMAKAN AGAMA DALAM MEMILIH BAKAL SUAMI ATAU ISTERI</a:t>
            </a:r>
            <a:endParaRPr b="0" i="0" sz="1800" u="none" cap="none" strike="noStrike"/>
          </a:p>
        </p:txBody>
      </p:sp>
      <p:sp>
        <p:nvSpPr>
          <p:cNvPr id="56" name="Google Shape;56;p8"/>
          <p:cNvSpPr txBox="1"/>
          <p:nvPr>
            <p:ph idx="1" type="body"/>
          </p:nvPr>
        </p:nvSpPr>
        <p:spPr>
          <a:xfrm>
            <a:off x="533400" y="18288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Untuk mendapat kebahagiaan di dunia dan di akhirat.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Dapat mendidik keluarga ke arah didikan Islam.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Lebih bertanggungjawab dan amanah terhadap keluarga.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Mengelakkan perkara zina dan seumpamanya.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D3E622"/>
            </a:gs>
            <a:gs pos="100000">
              <a:srgbClr val="F391F3"/>
            </a:gs>
          </a:gsLst>
          <a:lin ang="5400000" scaled="0"/>
        </a:gra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8200" y="533400"/>
            <a:ext cx="7620000" cy="571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D3E622"/>
            </a:gs>
            <a:gs pos="100000">
              <a:srgbClr val="F391F3"/>
            </a:gs>
          </a:gsLst>
          <a:lin ang="5400000" scaled="0"/>
        </a:gra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457200" y="274637"/>
            <a:ext cx="8229600" cy="1477962"/>
          </a:xfrm>
          <a:prstGeom prst="rect">
            <a:avLst/>
          </a:prstGeom>
          <a:solidFill>
            <a:srgbClr val="EC52E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AKIBAT MENGABAIKAN PEMILIHAN BAKAL SUAMI DAN ISTERI SEPERTI YANG DIANJURKAN OLEH AGAMA</a:t>
            </a:r>
            <a:endParaRPr b="0" i="0" sz="1800" u="none" cap="none" strike="noStrike"/>
          </a:p>
        </p:txBody>
      </p:sp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457200" y="2286000"/>
            <a:ext cx="8229600" cy="3840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Kebahagiaan sebenar tidak dapat dicapai dalam rumahtangga.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Kasih sayang tidak kekal.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Punca berlaku pergaduhan dan perceraian dalam rumahtangga.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mendapat keredhaan Allah.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D3E622"/>
            </a:gs>
            <a:gs pos="100000">
              <a:srgbClr val="F391F3"/>
            </a:gs>
          </a:gsLst>
          <a:lin ang="5400000" scaled="0"/>
        </a:gra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/>
          <p:nvPr>
            <p:ph idx="1" type="body"/>
          </p:nvPr>
        </p:nvSpPr>
        <p:spPr>
          <a:xfrm>
            <a:off x="304800" y="1447800"/>
            <a:ext cx="8229600" cy="1143000"/>
          </a:xfrm>
          <a:prstGeom prst="rect">
            <a:avLst/>
          </a:prstGeom>
          <a:solidFill>
            <a:srgbClr val="3399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  Perempuan yang haram dinikahi terbahagi kepada dua :</a:t>
            </a:r>
            <a:endParaRPr b="0" i="0" sz="1800" u="none" cap="none" strike="noStrike"/>
          </a:p>
        </p:txBody>
      </p:sp>
      <p:sp>
        <p:nvSpPr>
          <p:cNvPr id="73" name="Google Shape;73;p11"/>
          <p:cNvSpPr txBox="1"/>
          <p:nvPr/>
        </p:nvSpPr>
        <p:spPr>
          <a:xfrm>
            <a:off x="228600" y="4038600"/>
            <a:ext cx="3962400" cy="685800"/>
          </a:xfrm>
          <a:prstGeom prst="rect">
            <a:avLst/>
          </a:prstGeom>
          <a:solidFill>
            <a:srgbClr val="66FFFF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Haram selama-lamanya</a:t>
            </a:r>
            <a:endParaRPr b="0" i="0" sz="1800" u="none" cap="none" strike="noStrike"/>
          </a:p>
        </p:txBody>
      </p:sp>
      <p:sp>
        <p:nvSpPr>
          <p:cNvPr id="74" name="Google Shape;74;p11"/>
          <p:cNvSpPr txBox="1"/>
          <p:nvPr/>
        </p:nvSpPr>
        <p:spPr>
          <a:xfrm>
            <a:off x="4419600" y="4038600"/>
            <a:ext cx="4343400" cy="685800"/>
          </a:xfrm>
          <a:prstGeom prst="rect">
            <a:avLst/>
          </a:prstGeom>
          <a:solidFill>
            <a:srgbClr val="66FFFF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Haram sementara waktu</a:t>
            </a:r>
            <a:endParaRPr b="0" i="0" sz="1800" u="none" cap="none" strike="noStrike"/>
          </a:p>
        </p:txBody>
      </p:sp>
      <p:sp>
        <p:nvSpPr>
          <p:cNvPr id="75" name="Google Shape;75;p11"/>
          <p:cNvSpPr/>
          <p:nvPr/>
        </p:nvSpPr>
        <p:spPr>
          <a:xfrm rot="-8640000">
            <a:off x="4419600" y="3048000"/>
            <a:ext cx="1066800" cy="457200"/>
          </a:xfrm>
          <a:prstGeom prst="upArrow">
            <a:avLst>
              <a:gd fmla="val 50000" name="adj1"/>
              <a:gd fmla="val 50000" name="adj2"/>
            </a:avLst>
          </a:prstGeom>
          <a:solidFill>
            <a:srgbClr val="FF0066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1"/>
          <p:cNvSpPr/>
          <p:nvPr/>
        </p:nvSpPr>
        <p:spPr>
          <a:xfrm rot="-2040000">
            <a:off x="3124200" y="3048000"/>
            <a:ext cx="1066800" cy="457200"/>
          </a:xfrm>
          <a:prstGeom prst="upArrow">
            <a:avLst>
              <a:gd fmla="val 50000" name="adj1"/>
              <a:gd fmla="val 50000" name="adj2"/>
            </a:avLst>
          </a:prstGeom>
          <a:solidFill>
            <a:srgbClr val="FF0066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D3E622"/>
            </a:gs>
            <a:gs pos="100000">
              <a:srgbClr val="F391F3"/>
            </a:gs>
          </a:gsLst>
          <a:lin ang="5400000" scaled="0"/>
        </a:gra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type="title"/>
          </p:nvPr>
        </p:nvSpPr>
        <p:spPr>
          <a:xfrm>
            <a:off x="304800" y="274637"/>
            <a:ext cx="8458200" cy="868362"/>
          </a:xfrm>
          <a:prstGeom prst="rect">
            <a:avLst/>
          </a:prstGeom>
          <a:solidFill>
            <a:srgbClr val="66FFFF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PEREMPUAN HARAM DIKAHWINI</a:t>
            </a:r>
            <a:endParaRPr b="0" i="0" sz="1800" u="none" cap="none" strike="noStrike"/>
          </a:p>
        </p:txBody>
      </p:sp>
      <p:sp>
        <p:nvSpPr>
          <p:cNvPr id="82" name="Google Shape;82;p12"/>
          <p:cNvSpPr txBox="1"/>
          <p:nvPr/>
        </p:nvSpPr>
        <p:spPr>
          <a:xfrm>
            <a:off x="533400" y="1905000"/>
            <a:ext cx="2895600" cy="609600"/>
          </a:xfrm>
          <a:prstGeom prst="rect">
            <a:avLst/>
          </a:prstGeom>
          <a:solidFill>
            <a:schemeClr val="dk2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HARAM SEMENTARA</a:t>
            </a:r>
            <a:endParaRPr b="0" i="0" sz="1800" u="none" cap="none" strike="noStrike"/>
          </a:p>
        </p:txBody>
      </p:sp>
      <p:sp>
        <p:nvSpPr>
          <p:cNvPr id="83" name="Google Shape;83;p12"/>
          <p:cNvSpPr txBox="1"/>
          <p:nvPr/>
        </p:nvSpPr>
        <p:spPr>
          <a:xfrm>
            <a:off x="3657600" y="3048000"/>
            <a:ext cx="2286000" cy="609600"/>
          </a:xfrm>
          <a:prstGeom prst="rect">
            <a:avLst/>
          </a:prstGeom>
          <a:solidFill>
            <a:srgbClr val="66FFFF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KETURUNAN</a:t>
            </a:r>
            <a:endParaRPr b="0" i="0" sz="1800" u="none" cap="none" strike="noStrike"/>
          </a:p>
        </p:txBody>
      </p:sp>
      <p:sp>
        <p:nvSpPr>
          <p:cNvPr id="84" name="Google Shape;84;p12"/>
          <p:cNvSpPr txBox="1"/>
          <p:nvPr/>
        </p:nvSpPr>
        <p:spPr>
          <a:xfrm>
            <a:off x="5105400" y="4419600"/>
            <a:ext cx="2286000" cy="609600"/>
          </a:xfrm>
          <a:prstGeom prst="rect">
            <a:avLst/>
          </a:prstGeom>
          <a:solidFill>
            <a:srgbClr val="3399FF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PERSEMENDAAN</a:t>
            </a:r>
            <a:endParaRPr b="0" i="0" sz="1800" u="none" cap="none" strike="noStrike"/>
          </a:p>
        </p:txBody>
      </p:sp>
      <p:sp>
        <p:nvSpPr>
          <p:cNvPr id="85" name="Google Shape;85;p12"/>
          <p:cNvSpPr txBox="1"/>
          <p:nvPr/>
        </p:nvSpPr>
        <p:spPr>
          <a:xfrm>
            <a:off x="6553200" y="3048000"/>
            <a:ext cx="2286000" cy="609600"/>
          </a:xfrm>
          <a:prstGeom prst="rect">
            <a:avLst/>
          </a:prstGeom>
          <a:solidFill>
            <a:srgbClr val="FF0066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PENYUSUAN</a:t>
            </a:r>
            <a:endParaRPr b="0" i="0" sz="1800" u="none" cap="none" strike="noStrike"/>
          </a:p>
        </p:txBody>
      </p:sp>
      <p:cxnSp>
        <p:nvCxnSpPr>
          <p:cNvPr id="86" name="Google Shape;86;p12"/>
          <p:cNvCxnSpPr/>
          <p:nvPr/>
        </p:nvCxnSpPr>
        <p:spPr>
          <a:xfrm>
            <a:off x="1752600" y="1371600"/>
            <a:ext cx="4495800" cy="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87" name="Google Shape;87;p12"/>
          <p:cNvCxnSpPr/>
          <p:nvPr/>
        </p:nvCxnSpPr>
        <p:spPr>
          <a:xfrm>
            <a:off x="6248400" y="1371600"/>
            <a:ext cx="0" cy="297180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triangle"/>
          </a:ln>
        </p:spPr>
      </p:cxnSp>
      <p:sp>
        <p:nvSpPr>
          <p:cNvPr id="88" name="Google Shape;88;p12"/>
          <p:cNvSpPr txBox="1"/>
          <p:nvPr/>
        </p:nvSpPr>
        <p:spPr>
          <a:xfrm>
            <a:off x="4572000" y="1905000"/>
            <a:ext cx="3352800" cy="609600"/>
          </a:xfrm>
          <a:prstGeom prst="rect">
            <a:avLst/>
          </a:prstGeom>
          <a:solidFill>
            <a:schemeClr val="dk2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HARAM SELAMANYA</a:t>
            </a:r>
            <a:endParaRPr b="0" i="0" sz="1800" u="none" cap="none" strike="noStrike"/>
          </a:p>
        </p:txBody>
      </p:sp>
      <p:cxnSp>
        <p:nvCxnSpPr>
          <p:cNvPr id="89" name="Google Shape;89;p12"/>
          <p:cNvCxnSpPr/>
          <p:nvPr/>
        </p:nvCxnSpPr>
        <p:spPr>
          <a:xfrm>
            <a:off x="1752600" y="1371600"/>
            <a:ext cx="0" cy="53340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triangle"/>
          </a:ln>
        </p:spPr>
      </p:cxnSp>
      <p:sp>
        <p:nvSpPr>
          <p:cNvPr id="90" name="Google Shape;90;p12"/>
          <p:cNvSpPr txBox="1"/>
          <p:nvPr/>
        </p:nvSpPr>
        <p:spPr>
          <a:xfrm>
            <a:off x="533400" y="2667000"/>
            <a:ext cx="2895600" cy="3886200"/>
          </a:xfrm>
          <a:prstGeom prst="rect">
            <a:avLst/>
          </a:prstGeom>
          <a:solidFill>
            <a:srgbClr val="3399FF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Perempuan di talak 3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Perempuan bersuami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Ppuan dalam idah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Ppuan hamil zina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Ppuan bukan islam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Kumpul isteri dgn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     mahram dlm 1 masa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7.   Lelaki beristeri 4</a:t>
            </a:r>
            <a:endParaRPr b="0" i="0" sz="1800" u="none" cap="none" strike="noStrike"/>
          </a:p>
        </p:txBody>
      </p:sp>
      <p:cxnSp>
        <p:nvCxnSpPr>
          <p:cNvPr id="91" name="Google Shape;91;p12"/>
          <p:cNvCxnSpPr/>
          <p:nvPr/>
        </p:nvCxnSpPr>
        <p:spPr>
          <a:xfrm>
            <a:off x="5029200" y="2514600"/>
            <a:ext cx="0" cy="53340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triangle"/>
          </a:ln>
        </p:spPr>
      </p:cxnSp>
      <p:cxnSp>
        <p:nvCxnSpPr>
          <p:cNvPr id="92" name="Google Shape;92;p12"/>
          <p:cNvCxnSpPr/>
          <p:nvPr/>
        </p:nvCxnSpPr>
        <p:spPr>
          <a:xfrm>
            <a:off x="7162800" y="2514600"/>
            <a:ext cx="0" cy="533400"/>
          </a:xfrm>
          <a:prstGeom prst="straightConnector1">
            <a:avLst/>
          </a:prstGeom>
          <a:noFill/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D3E622"/>
            </a:gs>
            <a:gs pos="100000">
              <a:srgbClr val="F391F3"/>
            </a:gs>
          </a:gsLst>
          <a:lin ang="5400000" scaled="0"/>
        </a:gra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3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HARAM SELAMANYA</a:t>
            </a:r>
            <a:endParaRPr b="0" i="0" sz="1800" u="none" cap="none" strike="noStrike"/>
          </a:p>
        </p:txBody>
      </p:sp>
      <p:sp>
        <p:nvSpPr>
          <p:cNvPr id="98" name="Google Shape;98;p13"/>
          <p:cNvSpPr txBox="1"/>
          <p:nvPr>
            <p:ph idx="1" type="body"/>
          </p:nvPr>
        </p:nvSpPr>
        <p:spPr>
          <a:xfrm>
            <a:off x="304800" y="1905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FAKTOR KETURUNAN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FAKTOR PENYUSUAN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FAKTOR PERSEMENDAAN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OPLINE">
  <a:themeElements>
    <a:clrScheme name="TOPLINE 1">
      <a:dk1>
        <a:srgbClr val="FFFFFF"/>
      </a:dk1>
      <a:lt1>
        <a:srgbClr val="6600CC"/>
      </a:lt1>
      <a:dk2>
        <a:srgbClr val="FFFF00"/>
      </a:dk2>
      <a:lt2>
        <a:srgbClr val="000000"/>
      </a:lt2>
      <a:accent1>
        <a:srgbClr val="FF3399"/>
      </a:accent1>
      <a:accent2>
        <a:srgbClr val="00CCCC"/>
      </a:accent2>
      <a:accent3>
        <a:srgbClr val="6600CC"/>
      </a:accent3>
      <a:accent4>
        <a:srgbClr val="FF3399"/>
      </a:accent4>
      <a:accent5>
        <a:srgbClr val="00CCCC"/>
      </a:accent5>
      <a:accent6>
        <a:srgbClr val="6600CC"/>
      </a:accent6>
      <a:hlink>
        <a:srgbClr val="FF9966"/>
      </a:hlink>
      <a:folHlink>
        <a:srgbClr val="9999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