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2" r:id="rId3"/>
    <p:sldMasterId id="2147483653" r:id="rId4"/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6858000" cx="9144000"/>
  <p:notesSz cx="6858000" cy="9144000"/>
  <p:embeddedFontLst>
    <p:embeddedFont>
      <p:font typeface="Arial Black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18" Type="http://schemas.openxmlformats.org/officeDocument/2006/relationships/font" Target="fonts/ArialBlack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524000"/>
            <a:ext cx="8229600" cy="5029200"/>
          </a:xfrm>
          <a:prstGeom prst="rect">
            <a:avLst/>
          </a:prstGeom>
          <a:solidFill>
            <a:srgbClr val="F391F3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969696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685800" y="304800"/>
            <a:ext cx="7772400" cy="868362"/>
          </a:xfrm>
          <a:prstGeom prst="rect">
            <a:avLst/>
          </a:prstGeom>
          <a:solidFill>
            <a:srgbClr val="4935DB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81000" y="2743200"/>
            <a:ext cx="82296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 Black"/>
              <a:buChar char="•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 Black"/>
              <a:buChar char="•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 Black"/>
              <a:buChar char="•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 Black"/>
              <a:buChar char="•"/>
              <a:defRPr sz="2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7"/>
          <p:cNvSpPr txBox="1"/>
          <p:nvPr>
            <p:ph type="title"/>
          </p:nvPr>
        </p:nvSpPr>
        <p:spPr>
          <a:xfrm>
            <a:off x="6858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8" name="Google Shape;68;p7"/>
          <p:cNvSpPr txBox="1"/>
          <p:nvPr>
            <p:ph idx="1" type="body"/>
          </p:nvPr>
        </p:nvSpPr>
        <p:spPr>
          <a:xfrm>
            <a:off x="685800" y="1219200"/>
            <a:ext cx="7772400" cy="56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0" name="Google Shape;70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4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69696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4"/>
          <p:cNvGrpSpPr/>
          <p:nvPr/>
        </p:nvGrpSpPr>
        <p:grpSpPr>
          <a:xfrm>
            <a:off x="0" y="-1587"/>
            <a:ext cx="9144000" cy="6859587"/>
            <a:chOff x="0" y="-1587"/>
            <a:chExt cx="9144000" cy="6859587"/>
          </a:xfrm>
        </p:grpSpPr>
        <p:sp>
          <p:nvSpPr>
            <p:cNvPr id="25" name="Google Shape;25;p4"/>
            <p:cNvSpPr/>
            <p:nvPr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0" y="6548437"/>
              <a:ext cx="9144000" cy="309562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0" y="-1587"/>
              <a:ext cx="9144000" cy="1611312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8" name="Google Shape;28;p4"/>
            <p:cNvGrpSpPr/>
            <p:nvPr/>
          </p:nvGrpSpPr>
          <p:grpSpPr>
            <a:xfrm>
              <a:off x="0" y="1609725"/>
              <a:ext cx="9144000" cy="414337"/>
              <a:chOff x="0" y="182562"/>
              <a:chExt cx="9144000" cy="736600"/>
            </a:xfrm>
          </p:grpSpPr>
          <p:sp>
            <p:nvSpPr>
              <p:cNvPr id="29" name="Google Shape;29;p4"/>
              <p:cNvSpPr/>
              <p:nvPr/>
            </p:nvSpPr>
            <p:spPr>
              <a:xfrm>
                <a:off x="0" y="182562"/>
                <a:ext cx="9144000" cy="18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Google Shape;30;p4"/>
              <p:cNvSpPr/>
              <p:nvPr/>
            </p:nvSpPr>
            <p:spPr>
              <a:xfrm>
                <a:off x="0" y="366712"/>
                <a:ext cx="9144000" cy="184150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" name="Google Shape;31;p4"/>
              <p:cNvSpPr/>
              <p:nvPr/>
            </p:nvSpPr>
            <p:spPr>
              <a:xfrm>
                <a:off x="0" y="550862"/>
                <a:ext cx="9144000" cy="1841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" name="Google Shape;32;p4"/>
              <p:cNvSpPr/>
              <p:nvPr/>
            </p:nvSpPr>
            <p:spPr>
              <a:xfrm>
                <a:off x="0" y="735012"/>
                <a:ext cx="9144000" cy="18415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3" name="Google Shape;33;p4"/>
          <p:cNvSpPr txBox="1"/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 Black"/>
              <a:buChar char="•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 Black"/>
              <a:buChar char="•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 Black"/>
              <a:buChar char="•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 Black"/>
              <a:buChar char="•"/>
              <a:defRPr b="0" i="0" sz="20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35" name="Google Shape;35;p4"/>
          <p:cNvSpPr txBox="1"/>
          <p:nvPr>
            <p:ph idx="10" type="dt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1" type="ftr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oogle Shape;45;p6"/>
          <p:cNvGrpSpPr/>
          <p:nvPr/>
        </p:nvGrpSpPr>
        <p:grpSpPr>
          <a:xfrm>
            <a:off x="0" y="5797550"/>
            <a:ext cx="9167812" cy="1076325"/>
            <a:chOff x="0" y="5797550"/>
            <a:chExt cx="9167812" cy="1076325"/>
          </a:xfrm>
        </p:grpSpPr>
        <p:sp>
          <p:nvSpPr>
            <p:cNvPr id="46" name="Google Shape;46;p6"/>
            <p:cNvSpPr/>
            <p:nvPr/>
          </p:nvSpPr>
          <p:spPr>
            <a:xfrm>
              <a:off x="0" y="5835650"/>
              <a:ext cx="9166225" cy="102076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7" name="Google Shape;47;p6"/>
            <p:cNvGrpSpPr/>
            <p:nvPr/>
          </p:nvGrpSpPr>
          <p:grpSpPr>
            <a:xfrm>
              <a:off x="0" y="5797550"/>
              <a:ext cx="9167812" cy="1076325"/>
              <a:chOff x="0" y="5797550"/>
              <a:chExt cx="9167812" cy="1076325"/>
            </a:xfrm>
          </p:grpSpPr>
          <p:sp>
            <p:nvSpPr>
              <p:cNvPr id="48" name="Google Shape;48;p6"/>
              <p:cNvSpPr/>
              <p:nvPr/>
            </p:nvSpPr>
            <p:spPr>
              <a:xfrm>
                <a:off x="0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" name="Google Shape;49;p6"/>
              <p:cNvSpPr/>
              <p:nvPr/>
            </p:nvSpPr>
            <p:spPr>
              <a:xfrm>
                <a:off x="688975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" name="Google Shape;50;p6"/>
              <p:cNvSpPr/>
              <p:nvPr/>
            </p:nvSpPr>
            <p:spPr>
              <a:xfrm>
                <a:off x="1395412" y="5797550"/>
                <a:ext cx="920750" cy="1076325"/>
              </a:xfrm>
              <a:custGeom>
                <a:rect b="b" l="l" r="r" t="t"/>
                <a:pathLst>
                  <a:path extrusionOk="0" h="677" w="579">
                    <a:moveTo>
                      <a:pt x="0" y="677"/>
                    </a:moveTo>
                    <a:lnTo>
                      <a:pt x="482" y="0"/>
                    </a:lnTo>
                    <a:lnTo>
                      <a:pt x="579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" name="Google Shape;51;p6"/>
              <p:cNvSpPr/>
              <p:nvPr/>
            </p:nvSpPr>
            <p:spPr>
              <a:xfrm>
                <a:off x="2103437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6"/>
              <p:cNvSpPr/>
              <p:nvPr/>
            </p:nvSpPr>
            <p:spPr>
              <a:xfrm>
                <a:off x="2811462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6"/>
              <p:cNvSpPr/>
              <p:nvPr/>
            </p:nvSpPr>
            <p:spPr>
              <a:xfrm>
                <a:off x="3517900" y="5797550"/>
                <a:ext cx="920750" cy="1076325"/>
              </a:xfrm>
              <a:custGeom>
                <a:rect b="b" l="l" r="r" t="t"/>
                <a:pathLst>
                  <a:path extrusionOk="0" h="677" w="579">
                    <a:moveTo>
                      <a:pt x="0" y="677"/>
                    </a:moveTo>
                    <a:lnTo>
                      <a:pt x="482" y="0"/>
                    </a:lnTo>
                    <a:lnTo>
                      <a:pt x="579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" name="Google Shape;54;p6"/>
              <p:cNvSpPr/>
              <p:nvPr/>
            </p:nvSpPr>
            <p:spPr>
              <a:xfrm>
                <a:off x="4206875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" name="Google Shape;55;p6"/>
              <p:cNvSpPr/>
              <p:nvPr/>
            </p:nvSpPr>
            <p:spPr>
              <a:xfrm>
                <a:off x="4914900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6"/>
              <p:cNvSpPr/>
              <p:nvPr/>
            </p:nvSpPr>
            <p:spPr>
              <a:xfrm>
                <a:off x="5641975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6"/>
              <p:cNvSpPr/>
              <p:nvPr/>
            </p:nvSpPr>
            <p:spPr>
              <a:xfrm>
                <a:off x="6367462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6"/>
              <p:cNvSpPr/>
              <p:nvPr/>
            </p:nvSpPr>
            <p:spPr>
              <a:xfrm>
                <a:off x="7113587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" name="Google Shape;59;p6"/>
              <p:cNvSpPr/>
              <p:nvPr/>
            </p:nvSpPr>
            <p:spPr>
              <a:xfrm>
                <a:off x="7840662" y="5797550"/>
                <a:ext cx="919162" cy="1076325"/>
              </a:xfrm>
              <a:custGeom>
                <a:rect b="b" l="l" r="r" t="t"/>
                <a:pathLst>
                  <a:path extrusionOk="0" h="677" w="578">
                    <a:moveTo>
                      <a:pt x="0" y="677"/>
                    </a:moveTo>
                    <a:lnTo>
                      <a:pt x="481" y="0"/>
                    </a:lnTo>
                    <a:lnTo>
                      <a:pt x="578" y="0"/>
                    </a:lnTo>
                    <a:lnTo>
                      <a:pt x="96" y="677"/>
                    </a:lnTo>
                    <a:lnTo>
                      <a:pt x="0" y="677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6"/>
              <p:cNvSpPr/>
              <p:nvPr/>
            </p:nvSpPr>
            <p:spPr>
              <a:xfrm>
                <a:off x="8593137" y="6072187"/>
                <a:ext cx="574675" cy="801687"/>
              </a:xfrm>
              <a:custGeom>
                <a:rect b="b" l="l" r="r" t="t"/>
                <a:pathLst>
                  <a:path extrusionOk="0" h="504" w="361">
                    <a:moveTo>
                      <a:pt x="0" y="504"/>
                    </a:moveTo>
                    <a:lnTo>
                      <a:pt x="361" y="0"/>
                    </a:lnTo>
                    <a:lnTo>
                      <a:pt x="361" y="122"/>
                    </a:lnTo>
                    <a:lnTo>
                      <a:pt x="96" y="504"/>
                    </a:lnTo>
                    <a:lnTo>
                      <a:pt x="0" y="504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1" name="Google Shape;61;p6"/>
          <p:cNvSpPr txBox="1"/>
          <p:nvPr>
            <p:ph type="title"/>
          </p:nvPr>
        </p:nvSpPr>
        <p:spPr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2" name="Google Shape;62;p6"/>
          <p:cNvSpPr txBox="1"/>
          <p:nvPr>
            <p:ph idx="1" type="body"/>
          </p:nvPr>
        </p:nvSpPr>
        <p:spPr>
          <a:xfrm>
            <a:off x="685800" y="17145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2600" y="2895600"/>
            <a:ext cx="46482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8"/>
          <p:cNvSpPr/>
          <p:nvPr/>
        </p:nvSpPr>
        <p:spPr>
          <a:xfrm>
            <a:off x="1752600" y="2895600"/>
            <a:ext cx="4648200" cy="1295400"/>
          </a:xfrm>
          <a:prstGeom prst="rect">
            <a:avLst/>
          </a:prstGeom>
          <a:noFill/>
          <a:ln cap="rnd" cmpd="sng" w="9525">
            <a:solidFill>
              <a:srgbClr val="008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KHULUK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PERMASALAHAN KHULUK</a:t>
            </a:r>
            <a:endParaRPr b="0" i="0" sz="1800" u="none" cap="none" strike="noStrike"/>
          </a:p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>
            <a:off x="685800" y="1371600"/>
            <a:ext cx="7772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Isteri yang melakukan khuluk </a:t>
            </a:r>
            <a:r>
              <a:rPr b="1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tidak boleh dirujuk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kembali melainkan dengan akad dan mahar yang baru.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Khuluk </a:t>
            </a:r>
            <a:r>
              <a:rPr b="1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tidak 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boleh dilakukan secara </a:t>
            </a:r>
            <a:r>
              <a:rPr b="1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paksaan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Khuluk boleh dilakukan </a:t>
            </a:r>
            <a:r>
              <a:rPr b="1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bila-bila masa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samada isteri suci atau haid.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Semua </a:t>
            </a:r>
            <a:r>
              <a:rPr b="1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barangan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</a:t>
            </a:r>
            <a:r>
              <a:rPr b="1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bernilai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boleh dijadikan mahar boleh digunakan sebagai bayaran khuluk seperti kereta, rumah, ladang, wang dan sebagainya.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000" y="2209800"/>
            <a:ext cx="2133600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KHULUK</a:t>
            </a:r>
            <a:endParaRPr b="0" i="0" sz="1800" u="none" cap="none" strike="noStrike"/>
          </a:p>
        </p:txBody>
      </p:sp>
      <p:sp>
        <p:nvSpPr>
          <p:cNvPr id="83" name="Google Shape;83;p9"/>
          <p:cNvSpPr txBox="1"/>
          <p:nvPr>
            <p:ph idx="1" type="body"/>
          </p:nvPr>
        </p:nvSpPr>
        <p:spPr>
          <a:xfrm>
            <a:off x="457200" y="1524000"/>
            <a:ext cx="8229600" cy="5029200"/>
          </a:xfrm>
          <a:prstGeom prst="rect">
            <a:avLst/>
          </a:prstGeom>
          <a:solidFill>
            <a:srgbClr val="F391F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MENCABUT ATAU MENANGGALKAN.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SYARAK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PERCERAIAN YANG DITUNTUT ISTERI KEPADA SUAMINYA DENGAN </a:t>
            </a: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BAYARAN TERTENTU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SEBAGAI GANTI RUGI ATAU MEMULANGKAN MAHAR DAN SEGALA YANG DITERIMA DENGAN </a:t>
            </a: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KADAR YANG DIPERSETUJUI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BERSAMA.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 JUGA DIKENALI SEBAGAI </a:t>
            </a: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TEBUS TALAK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762000"/>
            <a:ext cx="8001000" cy="529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rgbClr val="F391F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ISTERI MEMINTA DICERAIKAN DENGAN TEBUS TALAK SEBANYAK RM10 000.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SUAMI BERKATA 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‘AKU TALAK ENGKAU DENGAN BAYARAN SEBANYAK ITU’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94" name="Google Shape;94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CONTOH LAFAZ KHULUK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/>
          <p:nvPr>
            <p:ph type="title"/>
          </p:nvPr>
        </p:nvSpPr>
        <p:spPr>
          <a:xfrm>
            <a:off x="457200" y="914400"/>
            <a:ext cx="8229600" cy="480060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SUAMI TIDAK BOLEH MERUJUK </a:t>
            </a:r>
            <a:b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ISTERINYA SEMULA APABILA </a:t>
            </a:r>
            <a:b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BERLAKU KHULUK.</a:t>
            </a:r>
            <a:b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*   MEREKA PERLU BERKAHWIN  </a:t>
            </a:r>
            <a:b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SEMULA DENGAN  AKAD  DAN  </a:t>
            </a:r>
            <a:b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MAHAR YANG BARU.</a:t>
            </a:r>
            <a:b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69696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/>
          <p:nvPr>
            <p:ph type="title"/>
          </p:nvPr>
        </p:nvSpPr>
        <p:spPr>
          <a:xfrm>
            <a:off x="685800" y="304800"/>
            <a:ext cx="7772400" cy="868362"/>
          </a:xfrm>
          <a:prstGeom prst="rect">
            <a:avLst/>
          </a:prstGeom>
          <a:solidFill>
            <a:srgbClr val="4935D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Black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 Black"/>
                <a:ea typeface="Arial Black"/>
                <a:cs typeface="Arial Black"/>
                <a:sym typeface="Arial Black"/>
              </a:rPr>
              <a:t>HUKUM KHULUK</a:t>
            </a:r>
            <a:endParaRPr b="0" i="0" sz="1800" u="none" cap="none" strike="noStrike"/>
          </a:p>
        </p:txBody>
      </p:sp>
      <p:sp>
        <p:nvSpPr>
          <p:cNvPr id="105" name="Google Shape;105;p13"/>
          <p:cNvSpPr txBox="1"/>
          <p:nvPr>
            <p:ph idx="1" type="body"/>
          </p:nvPr>
        </p:nvSpPr>
        <p:spPr>
          <a:xfrm>
            <a:off x="381000" y="2743200"/>
            <a:ext cx="82296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 Black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Hukum khuluk adalah harus.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 Black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Apabila isteri berasa tidak sesuai dengan suaminya dan bimbang berlaku derhaka terhadapnya jika perkahwinan diteruskan.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69696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"/>
          <p:cNvSpPr txBox="1"/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  <a:solidFill>
            <a:srgbClr val="4935D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 Black"/>
              <a:buNone/>
            </a:pPr>
            <a:r>
              <a:rPr b="1" i="0" lang="en-US" sz="4400" u="none" cap="none" strike="noStrike">
                <a:solidFill>
                  <a:srgbClr val="FFFF66"/>
                </a:solidFill>
                <a:latin typeface="Arial Black"/>
                <a:ea typeface="Arial Black"/>
                <a:cs typeface="Arial Black"/>
                <a:sym typeface="Arial Black"/>
              </a:rPr>
              <a:t>RUKUN KHULUK</a:t>
            </a:r>
            <a:endParaRPr b="0" i="0" sz="1800" u="none" cap="none" strike="noStrike"/>
          </a:p>
        </p:txBody>
      </p:sp>
      <p:sp>
        <p:nvSpPr>
          <p:cNvPr id="111" name="Google Shape;111;p14"/>
          <p:cNvSpPr txBox="1"/>
          <p:nvPr>
            <p:ph idx="1" type="body"/>
          </p:nvPr>
        </p:nvSpPr>
        <p:spPr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 Black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Suami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 Black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Isteri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 Black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Bayaran yang dipersetujui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 Black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Lafaz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"/>
          <p:cNvSpPr txBox="1"/>
          <p:nvPr>
            <p:ph type="title"/>
          </p:nvPr>
        </p:nvSpPr>
        <p:spPr>
          <a:xfrm>
            <a:off x="6858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HIKMAH KHULUK</a:t>
            </a:r>
            <a:endParaRPr b="0" i="0" sz="1800" u="none" cap="none" strike="noStrike"/>
          </a:p>
        </p:txBody>
      </p:sp>
      <p:sp>
        <p:nvSpPr>
          <p:cNvPr id="117" name="Google Shape;117;p15"/>
          <p:cNvSpPr txBox="1"/>
          <p:nvPr>
            <p:ph idx="1" type="body"/>
          </p:nvPr>
        </p:nvSpPr>
        <p:spPr>
          <a:xfrm>
            <a:off x="685800" y="1219200"/>
            <a:ext cx="7772400" cy="56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Penghormatan kepada isteri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supaya boleh bertindak mengikut undang-undang syarak.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Mengelakkan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kemungkinan berlaku </a:t>
            </a: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penderhakaan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oleh isteri jika terpaksa hidup bersama suami yang tidak disukai.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Mengelakkan sifat ego suami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suka menyalahgunakan kuasa sebagai ketua keluarga.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685800" y="228600"/>
            <a:ext cx="7772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KESAN KHULUK</a:t>
            </a:r>
            <a:endParaRPr b="0" i="0" sz="1800" u="none" cap="none" strike="noStrike"/>
          </a:p>
        </p:txBody>
      </p:sp>
      <p:sp>
        <p:nvSpPr>
          <p:cNvPr id="123" name="Google Shape;123;p16"/>
          <p:cNvSpPr txBox="1"/>
          <p:nvPr>
            <p:ph idx="1" type="body"/>
          </p:nvPr>
        </p:nvSpPr>
        <p:spPr>
          <a:xfrm>
            <a:off x="685800" y="1143000"/>
            <a:ext cx="77724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Runtuhnya sebuah institusi kekeluargaan dalam Islam.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Suami isteri tidak boleh merujuk kembali melainkan dengan akad dan mahar yang baru.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Isteri tidak berhak mendapat nafkah dalam tempoh idah.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Anak-anak akan terjejas kasihsayang dan perhatian ibubapanya.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INESBLU">
  <a:themeElements>
    <a:clrScheme name="LINESBLU 1">
      <a:dk1>
        <a:srgbClr val="FFFFFF"/>
      </a:dk1>
      <a:lt1>
        <a:srgbClr val="000000"/>
      </a:lt1>
      <a:dk2>
        <a:srgbClr val="FFFF00"/>
      </a:dk2>
      <a:lt2>
        <a:srgbClr val="000000"/>
      </a:lt2>
      <a:accent1>
        <a:srgbClr val="FF9933"/>
      </a:accent1>
      <a:accent2>
        <a:srgbClr val="0000FF"/>
      </a:accent2>
      <a:accent3>
        <a:srgbClr val="000000"/>
      </a:accent3>
      <a:accent4>
        <a:srgbClr val="FF9933"/>
      </a:accent4>
      <a:accent5>
        <a:srgbClr val="0000FF"/>
      </a:accent5>
      <a:accent6>
        <a:srgbClr val="000000"/>
      </a:accent6>
      <a:hlink>
        <a:srgbClr val="FF33CC"/>
      </a:hlink>
      <a:folHlink>
        <a:srgbClr val="0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ZESTY">
  <a:themeElements>
    <a:clrScheme name="ZESTY 1">
      <a:dk1>
        <a:srgbClr val="000000"/>
      </a:dk1>
      <a:lt1>
        <a:srgbClr val="FF9900"/>
      </a:lt1>
      <a:dk2>
        <a:srgbClr val="FFFFFF"/>
      </a:dk2>
      <a:lt2>
        <a:srgbClr val="000000"/>
      </a:lt2>
      <a:accent1>
        <a:srgbClr val="FF0000"/>
      </a:accent1>
      <a:accent2>
        <a:srgbClr val="800080"/>
      </a:accent2>
      <a:accent3>
        <a:srgbClr val="FF9900"/>
      </a:accent3>
      <a:accent4>
        <a:srgbClr val="FF0000"/>
      </a:accent4>
      <a:accent5>
        <a:srgbClr val="800080"/>
      </a:accent5>
      <a:accent6>
        <a:srgbClr val="FF9900"/>
      </a:accent6>
      <a:hlink>
        <a:srgbClr val="A50021"/>
      </a:hlink>
      <a:folHlink>
        <a:srgbClr val="9966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