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4" r:id="rId3"/>
    <p:sldMasterId id="2147483655" r:id="rId4"/>
    <p:sldMasterId id="214748365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Google Shape;54;p5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 txBox="1"/>
          <p:nvPr>
            <p:ph type="title"/>
          </p:nvPr>
        </p:nvSpPr>
        <p:spPr>
          <a:xfrm>
            <a:off x="457200" y="277812"/>
            <a:ext cx="8229600" cy="560387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Google Shape;59;p6"/>
          <p:cNvSpPr txBox="1"/>
          <p:nvPr>
            <p:ph idx="1" type="body"/>
          </p:nvPr>
        </p:nvSpPr>
        <p:spPr>
          <a:xfrm>
            <a:off x="457200" y="1752600"/>
            <a:ext cx="8229600" cy="3738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Google Shape;60;p6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9"/>
          <p:cNvSpPr txBox="1"/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9"/>
          <p:cNvSpPr txBox="1"/>
          <p:nvPr>
            <p:ph idx="1" type="body"/>
          </p:nvPr>
        </p:nvSpPr>
        <p:spPr>
          <a:xfrm>
            <a:off x="457200" y="22098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6350"/>
            <a:ext cx="9143999" cy="6267450"/>
            <a:chOff x="0" y="6350"/>
            <a:chExt cx="9143999" cy="6267450"/>
          </a:xfrm>
        </p:grpSpPr>
        <p:sp>
          <p:nvSpPr>
            <p:cNvPr id="7" name="Google Shape;7;p1"/>
            <p:cNvSpPr/>
            <p:nvPr/>
          </p:nvSpPr>
          <p:spPr>
            <a:xfrm>
              <a:off x="0" y="6350"/>
              <a:ext cx="8567737" cy="626745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474662" y="1482725"/>
              <a:ext cx="8669337" cy="85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" name="Google Shape;9;p1"/>
          <p:cNvSpPr txBox="1"/>
          <p:nvPr>
            <p:ph type="title"/>
          </p:nvPr>
        </p:nvSpPr>
        <p:spPr>
          <a:xfrm>
            <a:off x="533400" y="234950"/>
            <a:ext cx="7772400" cy="1136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533400" y="1701800"/>
            <a:ext cx="7772400" cy="40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4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28" name="Google Shape;28;p4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4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4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4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4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4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Google Shape;47;p4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  <p:sldLayoutId id="2147483651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0"/>
          <p:cNvSpPr/>
          <p:nvPr/>
        </p:nvSpPr>
        <p:spPr>
          <a:xfrm rot="-720000">
            <a:off x="582612" y="3106737"/>
            <a:ext cx="6172200" cy="342900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PERKAHWINAN  DALAM ISLAM </a:t>
            </a:r>
            <a:endParaRPr b="0" i="0" sz="1800" u="none" cap="none" strike="noStrike"/>
          </a:p>
        </p:txBody>
      </p:sp>
      <p:pic>
        <p:nvPicPr>
          <p:cNvPr id="86" name="Google Shape;86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5675" y="3581400"/>
            <a:ext cx="2892425" cy="29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/>
          <p:nvPr>
            <p:ph type="title"/>
          </p:nvPr>
        </p:nvSpPr>
        <p:spPr>
          <a:xfrm>
            <a:off x="457200" y="457200"/>
            <a:ext cx="8229600" cy="1474787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BUKTI PERKAHWINAN BOLEH MENINGKATKAN EKONOMI DAN MENGHUBUNGKAN SILATURRAHIM</a:t>
            </a:r>
            <a:endParaRPr b="0" i="0" sz="1800" u="none" cap="none" strike="noStrike"/>
          </a:p>
        </p:txBody>
      </p:sp>
      <p:sp>
        <p:nvSpPr>
          <p:cNvPr id="160" name="Google Shape;160;p19"/>
          <p:cNvSpPr txBox="1"/>
          <p:nvPr>
            <p:ph idx="1" type="body"/>
          </p:nvPr>
        </p:nvSpPr>
        <p:spPr>
          <a:xfrm>
            <a:off x="457200" y="2438400"/>
            <a:ext cx="8229600" cy="3997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Perkahwinan mendorong seseorang bekerja keras untuk menyara keluarganya.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Perkahwinan dapat merapatkan hubungan dua keluarga yang mungkin tidak pernah saling mengenali sebelum ini.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Perkahwinan juga merupakan cara untuk mengeratkan hubungan kekeluargaan yang semakin jauh.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457200"/>
            <a:ext cx="4275137" cy="289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3654425"/>
            <a:ext cx="4191000" cy="282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781050"/>
            <a:ext cx="8229600" cy="508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838200"/>
            <a:ext cx="7086600" cy="579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2"/>
          <p:cNvSpPr/>
          <p:nvPr/>
        </p:nvSpPr>
        <p:spPr>
          <a:xfrm>
            <a:off x="2895600" y="228600"/>
            <a:ext cx="3148012" cy="473075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NASYID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2743200"/>
            <a:ext cx="18288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917575"/>
            <a:ext cx="6781800" cy="5087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/>
          <p:nvPr>
            <p:ph type="title"/>
          </p:nvPr>
        </p:nvSpPr>
        <p:spPr>
          <a:xfrm>
            <a:off x="457200" y="277812"/>
            <a:ext cx="8229600" cy="560387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D95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rgbClr val="F3FD9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PENGERTIAN</a:t>
            </a:r>
            <a:endParaRPr b="0" i="0" sz="1800" u="none" cap="none" strike="noStrike"/>
          </a:p>
        </p:txBody>
      </p:sp>
      <p:sp>
        <p:nvSpPr>
          <p:cNvPr id="97" name="Google Shape;97;p12"/>
          <p:cNvSpPr txBox="1"/>
          <p:nvPr>
            <p:ph idx="1" type="body"/>
          </p:nvPr>
        </p:nvSpPr>
        <p:spPr>
          <a:xfrm>
            <a:off x="457200" y="1752600"/>
            <a:ext cx="8229600" cy="3738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BAHASA     : CANTUM / HIMPUN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ISTILAH  :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AKAD YANG MENGGUNAKAN LAFAZ NIKAH YANG MEMBERI MAKNA NIKAH MENGHALALKAN PERSETUBUHAN ANTARA LELAKI DAN PEREMPUAN.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/>
          <p:nvPr>
            <p:ph type="title"/>
          </p:nvPr>
        </p:nvSpPr>
        <p:spPr>
          <a:xfrm>
            <a:off x="457200" y="277812"/>
            <a:ext cx="8229600" cy="715962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HUKUM</a:t>
            </a:r>
            <a:endParaRPr b="0" i="0" sz="1800" u="none" cap="none" strike="noStrike"/>
          </a:p>
        </p:txBody>
      </p:sp>
      <p:grpSp>
        <p:nvGrpSpPr>
          <p:cNvPr id="103" name="Google Shape;103;p13"/>
          <p:cNvGrpSpPr/>
          <p:nvPr/>
        </p:nvGrpSpPr>
        <p:grpSpPr>
          <a:xfrm>
            <a:off x="381000" y="1219200"/>
            <a:ext cx="8229600" cy="5211762"/>
            <a:chOff x="381000" y="1219200"/>
            <a:chExt cx="8229600" cy="5211762"/>
          </a:xfrm>
        </p:grpSpPr>
        <p:sp>
          <p:nvSpPr>
            <p:cNvPr id="104" name="Google Shape;104;p13"/>
            <p:cNvSpPr txBox="1"/>
            <p:nvPr/>
          </p:nvSpPr>
          <p:spPr>
            <a:xfrm>
              <a:off x="2286000" y="5568950"/>
              <a:ext cx="6324600" cy="86201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tak mampu nafkah zahir batin atau ingin berlaku zalim pada isteri</a:t>
              </a:r>
              <a:endParaRPr b="0" i="0" sz="1800" u="none" cap="none" strike="noStrike"/>
            </a:p>
          </p:txBody>
        </p:sp>
        <p:sp>
          <p:nvSpPr>
            <p:cNvPr id="105" name="Google Shape;105;p13"/>
            <p:cNvSpPr txBox="1"/>
            <p:nvPr/>
          </p:nvSpPr>
          <p:spPr>
            <a:xfrm>
              <a:off x="381000" y="5568950"/>
              <a:ext cx="1905000" cy="86201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HARAM</a:t>
              </a:r>
              <a:endParaRPr b="0" i="0" sz="1800" u="none" cap="none" strike="noStrike"/>
            </a:p>
          </p:txBody>
        </p:sp>
        <p:sp>
          <p:nvSpPr>
            <p:cNvPr id="106" name="Google Shape;106;p13"/>
            <p:cNvSpPr txBox="1"/>
            <p:nvPr/>
          </p:nvSpPr>
          <p:spPr>
            <a:xfrm>
              <a:off x="2286000" y="4624387"/>
              <a:ext cx="6324600" cy="94456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 tak mampu beri nafkah tapi ingin kahwin</a:t>
              </a:r>
              <a:endParaRPr b="0" i="0" sz="1800" u="none" cap="none" strike="noStrike"/>
            </a:p>
          </p:txBody>
        </p:sp>
        <p:sp>
          <p:nvSpPr>
            <p:cNvPr id="107" name="Google Shape;107;p13"/>
            <p:cNvSpPr txBox="1"/>
            <p:nvPr/>
          </p:nvSpPr>
          <p:spPr>
            <a:xfrm>
              <a:off x="381000" y="4624387"/>
              <a:ext cx="1905000" cy="94456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MAKRUH</a:t>
              </a:r>
              <a:endParaRPr b="0" i="0" sz="1800" u="none" cap="none" strike="noStrike"/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2286000" y="3492500"/>
              <a:ext cx="6324600" cy="113188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Mampu zahir batin dan ingin kahwin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Tidak bimbang buat zina</a:t>
              </a:r>
              <a:endParaRPr b="0" i="0" sz="1800" u="none" cap="none" strike="noStrike"/>
            </a:p>
          </p:txBody>
        </p:sp>
        <p:sp>
          <p:nvSpPr>
            <p:cNvPr id="109" name="Google Shape;109;p13"/>
            <p:cNvSpPr txBox="1"/>
            <p:nvPr/>
          </p:nvSpPr>
          <p:spPr>
            <a:xfrm>
              <a:off x="381000" y="3492500"/>
              <a:ext cx="1905000" cy="1131887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SUNAT</a:t>
              </a:r>
              <a:endParaRPr b="0" i="0" sz="1800" u="none" cap="none" strike="noStrike"/>
            </a:p>
          </p:txBody>
        </p:sp>
        <p:sp>
          <p:nvSpPr>
            <p:cNvPr id="110" name="Google Shape;110;p13"/>
            <p:cNvSpPr txBox="1"/>
            <p:nvPr/>
          </p:nvSpPr>
          <p:spPr>
            <a:xfrm>
              <a:off x="2286000" y="2362200"/>
              <a:ext cx="6324600" cy="11303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Mampu tunaikan nafkah zahir batin</a:t>
              </a:r>
              <a:endParaRPr b="0" i="0" sz="1800" u="none" cap="none" strike="noStrike"/>
            </a:p>
            <a:p>
              <a:pPr indent="0" lvl="0" marL="0" marR="0" rtl="0" algn="l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Takut terjerumus kpd zina</a:t>
              </a:r>
              <a:endParaRPr b="0" i="0" sz="1800" u="none" cap="none" strike="noStrike"/>
            </a:p>
          </p:txBody>
        </p:sp>
        <p:sp>
          <p:nvSpPr>
            <p:cNvPr id="111" name="Google Shape;111;p13"/>
            <p:cNvSpPr txBox="1"/>
            <p:nvPr/>
          </p:nvSpPr>
          <p:spPr>
            <a:xfrm>
              <a:off x="381000" y="2362200"/>
              <a:ext cx="1905000" cy="11303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WAJIB</a:t>
              </a:r>
              <a:endParaRPr b="0" i="0" sz="1800" u="none" cap="none" strike="noStrike"/>
            </a:p>
          </p:txBody>
        </p:sp>
        <p:sp>
          <p:nvSpPr>
            <p:cNvPr id="112" name="Google Shape;112;p13"/>
            <p:cNvSpPr txBox="1"/>
            <p:nvPr/>
          </p:nvSpPr>
          <p:spPr>
            <a:xfrm>
              <a:off x="2286000" y="1752600"/>
              <a:ext cx="6324600" cy="6096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40"/>
                <a:buFont typeface="Times New Roman"/>
                <a:buChar char="-"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Tiada tuntutan mendesak utk kahwin</a:t>
              </a:r>
              <a:endParaRPr b="0" i="0" sz="1800" u="none" cap="none" strike="noStrike"/>
            </a:p>
          </p:txBody>
        </p:sp>
        <p:sp>
          <p:nvSpPr>
            <p:cNvPr id="113" name="Google Shape;113;p13"/>
            <p:cNvSpPr txBox="1"/>
            <p:nvPr/>
          </p:nvSpPr>
          <p:spPr>
            <a:xfrm>
              <a:off x="381000" y="1752600"/>
              <a:ext cx="1905000" cy="6096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HARUS</a:t>
              </a:r>
              <a:endParaRPr b="0" i="0" sz="1800" u="none" cap="none" strike="noStrike"/>
            </a:p>
          </p:txBody>
        </p:sp>
        <p:sp>
          <p:nvSpPr>
            <p:cNvPr id="114" name="Google Shape;114;p13"/>
            <p:cNvSpPr txBox="1"/>
            <p:nvPr/>
          </p:nvSpPr>
          <p:spPr>
            <a:xfrm>
              <a:off x="2286000" y="1219200"/>
              <a:ext cx="6324600" cy="5334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KETERANGAN</a:t>
              </a:r>
              <a:endParaRPr b="0" i="0" sz="1800" u="none" cap="none" strike="noStrike"/>
            </a:p>
          </p:txBody>
        </p:sp>
        <p:sp>
          <p:nvSpPr>
            <p:cNvPr id="115" name="Google Shape;115;p13"/>
            <p:cNvSpPr txBox="1"/>
            <p:nvPr/>
          </p:nvSpPr>
          <p:spPr>
            <a:xfrm>
              <a:off x="381000" y="1219200"/>
              <a:ext cx="1905000" cy="533400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Font typeface="Times New Roman"/>
                <a:buNone/>
              </a:pPr>
              <a:r>
                <a:rPr b="1" i="0" lang="en-US" sz="2400" u="none" cap="none" strike="noStrike">
                  <a:solidFill>
                    <a:srgbClr val="0033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HUKUM</a:t>
              </a:r>
              <a:endParaRPr b="0" i="0" sz="1800" u="none" cap="none" strike="noStrike"/>
            </a:p>
          </p:txBody>
        </p:sp>
        <p:cxnSp>
          <p:nvCxnSpPr>
            <p:cNvPr id="116" name="Google Shape;116;p13"/>
            <p:cNvCxnSpPr/>
            <p:nvPr/>
          </p:nvCxnSpPr>
          <p:spPr>
            <a:xfrm>
              <a:off x="381000" y="1752600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7" name="Google Shape;117;p13"/>
            <p:cNvCxnSpPr/>
            <p:nvPr/>
          </p:nvCxnSpPr>
          <p:spPr>
            <a:xfrm>
              <a:off x="381000" y="2362200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8" name="Google Shape;118;p13"/>
            <p:cNvCxnSpPr/>
            <p:nvPr/>
          </p:nvCxnSpPr>
          <p:spPr>
            <a:xfrm>
              <a:off x="381000" y="3492500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19" name="Google Shape;119;p13"/>
            <p:cNvCxnSpPr/>
            <p:nvPr/>
          </p:nvCxnSpPr>
          <p:spPr>
            <a:xfrm>
              <a:off x="2286000" y="1219200"/>
              <a:ext cx="0" cy="5211762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0" name="Google Shape;120;p13"/>
            <p:cNvCxnSpPr/>
            <p:nvPr/>
          </p:nvCxnSpPr>
          <p:spPr>
            <a:xfrm>
              <a:off x="8610600" y="1219200"/>
              <a:ext cx="0" cy="5211762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1" name="Google Shape;121;p13"/>
            <p:cNvCxnSpPr/>
            <p:nvPr/>
          </p:nvCxnSpPr>
          <p:spPr>
            <a:xfrm>
              <a:off x="381000" y="4624387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2" name="Google Shape;122;p13"/>
            <p:cNvCxnSpPr/>
            <p:nvPr/>
          </p:nvCxnSpPr>
          <p:spPr>
            <a:xfrm>
              <a:off x="381000" y="5568950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3" name="Google Shape;123;p13"/>
            <p:cNvCxnSpPr/>
            <p:nvPr/>
          </p:nvCxnSpPr>
          <p:spPr>
            <a:xfrm>
              <a:off x="381000" y="1219200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4" name="Google Shape;124;p13"/>
            <p:cNvCxnSpPr/>
            <p:nvPr/>
          </p:nvCxnSpPr>
          <p:spPr>
            <a:xfrm>
              <a:off x="381000" y="6430962"/>
              <a:ext cx="8229600" cy="0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5" name="Google Shape;125;p13"/>
            <p:cNvCxnSpPr/>
            <p:nvPr/>
          </p:nvCxnSpPr>
          <p:spPr>
            <a:xfrm>
              <a:off x="381000" y="1219200"/>
              <a:ext cx="0" cy="5211762"/>
            </a:xfrm>
            <a:prstGeom prst="straightConnector1">
              <a:avLst/>
            </a:prstGeom>
            <a:noFill/>
            <a:ln cap="rnd" cmpd="sng" w="76200">
              <a:solidFill>
                <a:srgbClr val="EC52EC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4"/>
          <p:cNvSpPr txBox="1"/>
          <p:nvPr>
            <p:ph type="title"/>
          </p:nvPr>
        </p:nvSpPr>
        <p:spPr>
          <a:xfrm>
            <a:off x="457200" y="533400"/>
            <a:ext cx="8229600" cy="941387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D95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rgbClr val="F3FD9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ASAS PERKAHWINAN DALAM ISLAM</a:t>
            </a:r>
            <a:endParaRPr b="0" i="0" sz="1800" u="none" cap="none" strike="noStrike"/>
          </a:p>
        </p:txBody>
      </p:sp>
      <p:sp>
        <p:nvSpPr>
          <p:cNvPr id="131" name="Google Shape;131;p14"/>
          <p:cNvSpPr txBox="1"/>
          <p:nvPr>
            <p:ph idx="1" type="body"/>
          </p:nvPr>
        </p:nvSpPr>
        <p:spPr>
          <a:xfrm>
            <a:off x="457200" y="2438400"/>
            <a:ext cx="82296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Ketakwaan kepada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Al-Mawaddah dan Ar-Rahmah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Al-Muasyarah bil Maaruf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Bertanggungjawab serta amanah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254000"/>
            <a:ext cx="4267200" cy="635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 txBox="1"/>
          <p:nvPr>
            <p:ph type="title"/>
          </p:nvPr>
        </p:nvSpPr>
        <p:spPr>
          <a:xfrm>
            <a:off x="457200" y="457200"/>
            <a:ext cx="8229600" cy="865187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HIKMAH PERKAHWINAN</a:t>
            </a:r>
            <a:endParaRPr b="0" i="0" sz="1800" u="none" cap="none" strike="noStrike"/>
          </a:p>
        </p:txBody>
      </p:sp>
      <p:sp>
        <p:nvSpPr>
          <p:cNvPr id="142" name="Google Shape;142;p16"/>
          <p:cNvSpPr txBox="1"/>
          <p:nvPr>
            <p:ph idx="1" type="body"/>
          </p:nvPr>
        </p:nvSpPr>
        <p:spPr>
          <a:xfrm>
            <a:off x="457200" y="1600200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Menjamin Kesihatan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Memenuhi tuntutan rohani dan jasmani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Menjalinkan silaturrahim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Memberi ketenteraman kepada pasangan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solidFill>
            <a:srgbClr val="F391F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IMPLIKASI PERKAHWINAN YG TIDAK MENGIKUT UNDANG-UNDANG ISLAM</a:t>
            </a:r>
            <a:endParaRPr b="0" i="0" sz="1800" u="none" cap="none" strike="noStrike"/>
          </a:p>
        </p:txBody>
      </p:sp>
      <p:sp>
        <p:nvSpPr>
          <p:cNvPr id="148" name="Google Shape;148;p17"/>
          <p:cNvSpPr txBox="1"/>
          <p:nvPr>
            <p:ph idx="1" type="body"/>
          </p:nvPr>
        </p:nvSpPr>
        <p:spPr>
          <a:xfrm>
            <a:off x="457200" y="22098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UNDANG-UNDANG PERKAHWINAN YANG DIGUBAL OLEH KERAJAAN DI MALAYSIA DI NAMAKAN UNDANG-UNDANG KELUARGA ISLAM.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AKAN DIKENAKAN TINDAKAN UNDANG-UNDANG.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MASYARAKAT MEMANDANG SERONG.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MARUAH KELUARGA AKAN TERCEMAR.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KEHIDUPAN JADI KUCAR KACIR.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type="title"/>
          </p:nvPr>
        </p:nvSpPr>
        <p:spPr>
          <a:xfrm>
            <a:off x="457200" y="457200"/>
            <a:ext cx="8229600" cy="1858962"/>
          </a:xfrm>
          <a:prstGeom prst="rect">
            <a:avLst/>
          </a:prstGeom>
          <a:solidFill>
            <a:srgbClr val="EC52E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LANGKAH-LANGKAH MENGATASI PERKAHWINAN YANG TIDAK MENGIKUT UNDANG-UNDANG</a:t>
            </a:r>
            <a:endParaRPr b="0" i="0" sz="1800" u="none" cap="none" strike="noStrike"/>
          </a:p>
        </p:txBody>
      </p:sp>
      <p:sp>
        <p:nvSpPr>
          <p:cNvPr id="154" name="Google Shape;154;p18"/>
          <p:cNvSpPr txBox="1"/>
          <p:nvPr>
            <p:ph idx="1" type="body"/>
          </p:nvPr>
        </p:nvSpPr>
        <p:spPr>
          <a:xfrm>
            <a:off x="457200" y="2439987"/>
            <a:ext cx="8229600" cy="3690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Semua pihak terutamanya ibubapa dan masyarakat bertanggungjawab memastikan sesebuah perkahwinan itu sah di segi syarak dan undang-undang.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Jabatan Agama Islam dan badan kerajaan perlu memperbanyakkan program ilmu seperti kursus kahwin dan sebagainya.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680"/>
              <a:buFont typeface="Times New Roman"/>
              <a:buChar char="■"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Tindakan undang-undang perlu dikenakan ke atas mereka yang melanggar undang-undang yang telah ditetapkan.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OPLINE">
  <a:themeElements>
    <a:clrScheme name="TOPLINE 1">
      <a:dk1>
        <a:srgbClr val="FFFFFF"/>
      </a:dk1>
      <a:lt1>
        <a:srgbClr val="6600CC"/>
      </a:lt1>
      <a:dk2>
        <a:srgbClr val="FFFF00"/>
      </a:dk2>
      <a:lt2>
        <a:srgbClr val="000000"/>
      </a:lt2>
      <a:accent1>
        <a:srgbClr val="FF3399"/>
      </a:accent1>
      <a:accent2>
        <a:srgbClr val="00CCCC"/>
      </a:accent2>
      <a:accent3>
        <a:srgbClr val="6600CC"/>
      </a:accent3>
      <a:accent4>
        <a:srgbClr val="FF3399"/>
      </a:accent4>
      <a:accent5>
        <a:srgbClr val="00CCCC"/>
      </a:accent5>
      <a:accent6>
        <a:srgbClr val="6600CC"/>
      </a:accent6>
      <a:hlink>
        <a:srgbClr val="FF9966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ple">
  <a:themeElements>
    <a:clrScheme name="Maple 1">
      <a:dk1>
        <a:srgbClr val="FFFFFF"/>
      </a:dk1>
      <a:lt1>
        <a:srgbClr val="993300"/>
      </a:lt1>
      <a:dk2>
        <a:srgbClr val="FEEC94"/>
      </a:dk2>
      <a:lt2>
        <a:srgbClr val="BB5F03"/>
      </a:lt2>
      <a:accent1>
        <a:srgbClr val="FF9900"/>
      </a:accent1>
      <a:accent2>
        <a:srgbClr val="B76A03"/>
      </a:accent2>
      <a:accent3>
        <a:srgbClr val="993300"/>
      </a:accent3>
      <a:accent4>
        <a:srgbClr val="FF9900"/>
      </a:accent4>
      <a:accent5>
        <a:srgbClr val="B76A03"/>
      </a:accent5>
      <a:accent6>
        <a:srgbClr val="993300"/>
      </a:accent6>
      <a:hlink>
        <a:srgbClr val="FFFFCC"/>
      </a:hlink>
      <a:folHlink>
        <a:srgbClr val="CC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