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1" r:id="rId3"/>
    <p:sldMasterId id="2147483652" r:id="rId4"/>
    <p:sldMasterId id="214748365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9144000"/>
  <p:notesSz cx="6858000" cy="9144000"/>
  <p:embeddedFontLst>
    <p:embeddedFont>
      <p:font typeface="Tahoma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Tahoma-regular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18" Type="http://schemas.openxmlformats.org/officeDocument/2006/relationships/font" Target="fonts/Tahoma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body"/>
          </p:nvPr>
        </p:nvSpPr>
        <p:spPr>
          <a:xfrm>
            <a:off x="838200" y="685800"/>
            <a:ext cx="67818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title"/>
          </p:nvPr>
        </p:nvSpPr>
        <p:spPr>
          <a:xfrm>
            <a:off x="228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228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3"/>
          <p:cNvSpPr/>
          <p:nvPr/>
        </p:nvSpPr>
        <p:spPr>
          <a:xfrm>
            <a:off x="0" y="1638300"/>
            <a:ext cx="3343275" cy="122237"/>
          </a:xfrm>
          <a:prstGeom prst="rect">
            <a:avLst/>
          </a:prstGeom>
          <a:solidFill>
            <a:schemeClr val="lt2">
              <a:alpha val="4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oogle Shape;31;p5"/>
          <p:cNvGrpSpPr/>
          <p:nvPr/>
        </p:nvGrpSpPr>
        <p:grpSpPr>
          <a:xfrm>
            <a:off x="0" y="6350"/>
            <a:ext cx="9143999" cy="6267450"/>
            <a:chOff x="0" y="6350"/>
            <a:chExt cx="9143999" cy="6267450"/>
          </a:xfrm>
        </p:grpSpPr>
        <p:sp>
          <p:nvSpPr>
            <p:cNvPr id="32" name="Google Shape;32;p5"/>
            <p:cNvSpPr/>
            <p:nvPr/>
          </p:nvSpPr>
          <p:spPr>
            <a:xfrm>
              <a:off x="0" y="6350"/>
              <a:ext cx="8567737" cy="626745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5"/>
            <p:cNvSpPr/>
            <p:nvPr/>
          </p:nvSpPr>
          <p:spPr>
            <a:xfrm>
              <a:off x="474662" y="1482725"/>
              <a:ext cx="8669337" cy="857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5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/>
          <p:nvPr>
            <p:ph idx="1" type="body"/>
          </p:nvPr>
        </p:nvSpPr>
        <p:spPr>
          <a:xfrm>
            <a:off x="838200" y="685800"/>
            <a:ext cx="67818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UNIT 2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PEMINANGAN DAN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BATAS-BATAS PERGAULAN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0" y="2743200"/>
            <a:ext cx="18288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D3B3E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MERISIK</a:t>
            </a:r>
            <a:endParaRPr b="0" i="0" sz="1800" u="none" cap="none" strike="noStrike"/>
          </a:p>
        </p:txBody>
      </p:sp>
      <p:sp>
        <p:nvSpPr>
          <p:cNvPr id="55" name="Google Shape;55;p8"/>
          <p:cNvSpPr txBox="1"/>
          <p:nvPr>
            <p:ph idx="1" type="body"/>
          </p:nvPr>
        </p:nvSpPr>
        <p:spPr>
          <a:xfrm>
            <a:off x="381000" y="3124200"/>
            <a:ext cx="8458200" cy="29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0066"/>
                </a:solidFill>
                <a:latin typeface="Arial"/>
                <a:ea typeface="Arial"/>
                <a:cs typeface="Arial"/>
                <a:sym typeface="Arial"/>
              </a:rPr>
              <a:t>MERISIK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- Langkah awal dalam proses memilih calon isteri yang sesuai dan menepati citarasa seseorang.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 - Disunatkan melihat bakal pasangan pada muka dan tangan  sahaja.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/>
        </p:nvSpPr>
        <p:spPr>
          <a:xfrm>
            <a:off x="304800" y="2438400"/>
            <a:ext cx="8610600" cy="2654300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Melihat bakal isteri hukumnya HARUS dengan tujuan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0" sz="1800" u="none" cap="none" strike="noStrike"/>
          </a:p>
          <a:p>
            <a: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Times New Roman"/>
              <a:buChar char="∙"/>
            </a:pPr>
            <a:r>
              <a:rPr b="1" i="0" lang="en-US" sz="28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Untuk ketenangan kepada bakal suami</a:t>
            </a:r>
            <a:endParaRPr b="0" i="0" sz="1800" u="none" cap="none" strike="noStrike"/>
          </a:p>
          <a:p>
            <a: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Times New Roman"/>
              <a:buChar char="∙"/>
            </a:pPr>
            <a:r>
              <a:rPr b="1" i="0" lang="en-US" sz="28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Untuk mencapai keharmonian rumah tangga</a:t>
            </a:r>
            <a:endParaRPr b="0" i="0" sz="1800" u="none" cap="none" strike="noStrike"/>
          </a:p>
          <a:p>
            <a: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Times New Roman"/>
              <a:buChar char="∙"/>
            </a:pPr>
            <a:r>
              <a:rPr b="1" i="0" lang="en-US" sz="28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Kepuasan dan mengelak pergaduhan jika  </a:t>
            </a:r>
            <a:endParaRPr b="0" i="0" sz="1800" u="none" cap="none" strike="noStrike"/>
          </a:p>
          <a:p>
            <a: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bukan pilihan sendiri.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title"/>
          </p:nvPr>
        </p:nvSpPr>
        <p:spPr>
          <a:xfrm>
            <a:off x="228600" y="457200"/>
            <a:ext cx="7772400" cy="1143000"/>
          </a:xfrm>
          <a:prstGeom prst="rect">
            <a:avLst/>
          </a:prstGeom>
          <a:solidFill>
            <a:srgbClr val="D3B3EB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Tahoma"/>
              <a:buNone/>
            </a:pPr>
            <a:r>
              <a:rPr b="1" i="0" lang="en-US" sz="4400" u="none" cap="none" strike="noStrike">
                <a:solidFill>
                  <a:srgbClr val="FFFF66"/>
                </a:solidFill>
                <a:latin typeface="Tahoma"/>
                <a:ea typeface="Tahoma"/>
                <a:cs typeface="Tahoma"/>
                <a:sym typeface="Tahoma"/>
              </a:rPr>
              <a:t>PEMINANGAN</a:t>
            </a:r>
            <a:endParaRPr b="0" i="0" sz="1800" u="none" cap="none" strike="noStrike"/>
          </a:p>
        </p:txBody>
      </p:sp>
      <p:sp>
        <p:nvSpPr>
          <p:cNvPr id="66" name="Google Shape;66;p10"/>
          <p:cNvSpPr txBox="1"/>
          <p:nvPr>
            <p:ph idx="1" type="body"/>
          </p:nvPr>
        </p:nvSpPr>
        <p:spPr>
          <a:xfrm>
            <a:off x="457200" y="1600200"/>
            <a:ext cx="8458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lt1"/>
              </a:buClr>
              <a:buFont typeface="Tahoma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  </a:t>
            </a:r>
            <a:r>
              <a:rPr b="1" i="0" lang="en-US" sz="3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Lamaran daripada seorang lelaki kepada seorang perempuan untuk dijadikan isteri.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/>
          <p:nvPr>
            <p:ph idx="1" type="body"/>
          </p:nvPr>
        </p:nvSpPr>
        <p:spPr>
          <a:xfrm>
            <a:off x="685800" y="533400"/>
            <a:ext cx="7772400" cy="55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Peminangan boleh dilakukan :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ahoma"/>
              <a:buChar char="•"/>
            </a:pPr>
            <a:r>
              <a:rPr b="1" i="0" lang="en-US" sz="3200" u="none" cap="none" strike="noStrike">
                <a:solidFill>
                  <a:srgbClr val="FFFF66"/>
                </a:solidFill>
                <a:latin typeface="Tahoma"/>
                <a:ea typeface="Tahoma"/>
                <a:cs typeface="Tahoma"/>
                <a:sym typeface="Tahoma"/>
              </a:rPr>
              <a:t>Secara Terang ( Sorih )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Contoh :</a:t>
            </a:r>
            <a:r>
              <a:rPr b="1" i="0" lang="en-US" sz="3200" u="none" cap="none" strike="noStrike">
                <a:solidFill>
                  <a:srgbClr val="FFFF66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‘ Saya melamar awak’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ahoma"/>
              <a:buChar char="•"/>
            </a:pPr>
            <a:r>
              <a:rPr b="1" i="0" lang="en-US" sz="3200" u="none" cap="none" strike="noStrike">
                <a:solidFill>
                  <a:srgbClr val="FFFF66"/>
                </a:solidFill>
                <a:latin typeface="Tahoma"/>
                <a:ea typeface="Tahoma"/>
                <a:cs typeface="Tahoma"/>
                <a:sym typeface="Tahoma"/>
              </a:rPr>
              <a:t>Secara Kiasan ( Kinayah )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Contoh 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‘ Saya ingin menyunting bunga di taman tuan ‘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/>
          <p:nvPr>
            <p:ph idx="1" type="body"/>
          </p:nvPr>
        </p:nvSpPr>
        <p:spPr>
          <a:xfrm>
            <a:off x="685800" y="1066800"/>
            <a:ext cx="77724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</a:pPr>
            <a:r>
              <a:rPr b="1" i="0" lang="en-US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   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</a:pPr>
            <a:r>
              <a:rPr b="1" i="0" lang="en-US" sz="3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Peminangan hendaklah dinyatakan kepada wali perempuan atau melalui orang perantaraan.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228600" y="990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</a:pPr>
            <a:br>
              <a:rPr lang="en-US"/>
            </a:br>
            <a:br>
              <a:rPr lang="en-US"/>
            </a:br>
            <a:br>
              <a:rPr lang="en-US"/>
            </a:br>
            <a:r>
              <a:rPr b="1" i="0" lang="en-US" sz="3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TUJUAN DIBENARKAN MELIHAT BAKAL ISTERI</a:t>
            </a:r>
            <a:endParaRPr b="0" i="0" sz="1800" u="none" cap="none" strike="noStrike"/>
          </a:p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685800" y="2514600"/>
            <a:ext cx="77724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ahoma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Mengelakkan penipuan.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ahoma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Supaya berpuas hati dengan pilihan yang dibuat.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/>
        </p:nvSpPr>
        <p:spPr>
          <a:xfrm>
            <a:off x="304800" y="1981200"/>
            <a:ext cx="8229600" cy="32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ahoma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Dalam tempoh pertunangan perhubungan dan pergaulan antara lelaki dan perempuan masih sebagai orang asing ( ajnabi )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ahoma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Kedua-dua pihak wajib menjaga batas pergaulan masing-masing</a:t>
            </a:r>
            <a:endParaRPr b="0" i="0" sz="1800" u="none" cap="none" strike="noStrike"/>
          </a:p>
        </p:txBody>
      </p:sp>
      <p:sp>
        <p:nvSpPr>
          <p:cNvPr id="88" name="Google Shape;88;p14"/>
          <p:cNvSpPr txBox="1"/>
          <p:nvPr/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Tahoma"/>
              <a:buNone/>
            </a:pPr>
            <a:r>
              <a:rPr b="1" i="0" lang="en-US" sz="3600" u="none" cap="none" strike="noStrike">
                <a:solidFill>
                  <a:srgbClr val="FFFF66"/>
                </a:solidFill>
                <a:latin typeface="Tahoma"/>
                <a:ea typeface="Tahoma"/>
                <a:cs typeface="Tahoma"/>
                <a:sym typeface="Tahoma"/>
              </a:rPr>
              <a:t>BATAS PERGAULAN DALAM TEMPOH PERTUNANGAN</a:t>
            </a:r>
            <a:endParaRPr b="0" i="0" sz="1800" u="none" cap="none" strike="noStrike"/>
          </a:p>
        </p:txBody>
      </p:sp>
      <p:pic>
        <p:nvPicPr>
          <p:cNvPr id="89" name="Google Shape;8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48400" y="5029200"/>
            <a:ext cx="1447800" cy="126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/>
          <p:nvPr>
            <p:ph type="title"/>
          </p:nvPr>
        </p:nvSpPr>
        <p:spPr>
          <a:xfrm>
            <a:off x="228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ahoma"/>
              <a:buNone/>
            </a:pPr>
            <a:r>
              <a:rPr b="1" i="0" lang="en-US" sz="36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KESAN PERGAULAN BEBAS DALAM TEMPOH BERTUNANG</a:t>
            </a:r>
            <a:endParaRPr b="0" i="0" sz="1800" u="none" cap="none" strike="noStrike"/>
          </a:p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533400" y="2133600"/>
            <a:ext cx="8153400" cy="39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ahoma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Berlaku gejala maksiat dalam masyarakat seperti zina dan seumpamanya.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ahoma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Dibenci oleh Allah.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ahoma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Dipandang serong oleh masyarakat.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ahoma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Masyarakat menjadi porak peranda.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OPLINE">
  <a:themeElements>
    <a:clrScheme name="TOPLINE 1">
      <a:dk1>
        <a:srgbClr val="FFFFFF"/>
      </a:dk1>
      <a:lt1>
        <a:srgbClr val="6600CC"/>
      </a:lt1>
      <a:dk2>
        <a:srgbClr val="FFFF00"/>
      </a:dk2>
      <a:lt2>
        <a:srgbClr val="000000"/>
      </a:lt2>
      <a:accent1>
        <a:srgbClr val="FF3399"/>
      </a:accent1>
      <a:accent2>
        <a:srgbClr val="00CCCC"/>
      </a:accent2>
      <a:accent3>
        <a:srgbClr val="6600CC"/>
      </a:accent3>
      <a:accent4>
        <a:srgbClr val="FF3399"/>
      </a:accent4>
      <a:accent5>
        <a:srgbClr val="00CCCC"/>
      </a:accent5>
      <a:accent6>
        <a:srgbClr val="6600CC"/>
      </a:accent6>
      <a:hlink>
        <a:srgbClr val="FF9966"/>
      </a:hlink>
      <a:folHlink>
        <a:srgbClr val="99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WHRLPOOL">
  <a:themeElements>
    <a:clrScheme name="WHRLPOOL 1">
      <a:dk1>
        <a:srgbClr val="CCECFF"/>
      </a:dk1>
      <a:lt1>
        <a:srgbClr val="0000CC"/>
      </a:lt1>
      <a:dk2>
        <a:srgbClr val="CCFFFF"/>
      </a:dk2>
      <a:lt2>
        <a:srgbClr val="000066"/>
      </a:lt2>
      <a:accent1>
        <a:srgbClr val="CC99FF"/>
      </a:accent1>
      <a:accent2>
        <a:srgbClr val="9999FF"/>
      </a:accent2>
      <a:accent3>
        <a:srgbClr val="0000CC"/>
      </a:accent3>
      <a:accent4>
        <a:srgbClr val="CC99FF"/>
      </a:accent4>
      <a:accent5>
        <a:srgbClr val="9999FF"/>
      </a:accent5>
      <a:accent6>
        <a:srgbClr val="0000CC"/>
      </a:accent6>
      <a:hlink>
        <a:srgbClr val="99CCFF"/>
      </a:hlink>
      <a:folHlink>
        <a:srgbClr val="0066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