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381000" y="1219200"/>
            <a:ext cx="6781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19" name="Google Shape;19;p3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idx="1" type="body"/>
          </p:nvPr>
        </p:nvSpPr>
        <p:spPr>
          <a:xfrm>
            <a:off x="381000" y="1219200"/>
            <a:ext cx="6781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4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MAHAR DAN WALIMATUL URUS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609600"/>
            <a:ext cx="7696200" cy="5532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>
            <a:off x="457200" y="2971800"/>
            <a:ext cx="5029200" cy="5334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457200" y="4419600"/>
            <a:ext cx="5029200" cy="5334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533400" y="1600200"/>
            <a:ext cx="5029200" cy="533400"/>
          </a:xfrm>
          <a:prstGeom prst="rect">
            <a:avLst/>
          </a:prstGeom>
          <a:solidFill>
            <a:schemeClr val="dk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 txBox="1"/>
          <p:nvPr>
            <p:ph type="title"/>
          </p:nvPr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ADAB KENDURI KAHWIN</a:t>
            </a:r>
            <a:endParaRPr b="0" i="0" sz="1800" u="none" cap="none" strike="noStrike"/>
          </a:p>
        </p:txBody>
      </p:sp>
      <p:sp>
        <p:nvSpPr>
          <p:cNvPr id="100" name="Google Shape;100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Tiada unsur pembaziran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- sebaiknya dibuat sederhana.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- elak belanja sehingga berhutang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66"/>
              </a:buClr>
              <a:buSzPts val="2800"/>
              <a:buFont typeface="Arial"/>
              <a:buAutoNum type="arabicPeriod" startAt="2"/>
            </a:pPr>
            <a:r>
              <a:rPr b="1" i="0" lang="en-US" sz="28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Tiada unsur maksiat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- contoh : persembahan nyanyian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              mendedahkan aurat / bersanding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66"/>
              </a:buClr>
              <a:buSzPts val="2800"/>
              <a:buFont typeface="Arial"/>
              <a:buAutoNum type="arabicPeriod" startAt="3"/>
            </a:pPr>
            <a:r>
              <a:rPr b="1" i="0" lang="en-US" sz="28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Tiada unsur khurafat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- contoh : upacara menepung tawar untuk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                 mengelakkan bala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4EA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EA44EA"/>
                </a:solidFill>
                <a:latin typeface="Arial"/>
                <a:ea typeface="Arial"/>
                <a:cs typeface="Arial"/>
                <a:sym typeface="Arial"/>
              </a:rPr>
              <a:t>HIKMAH WALIMATUL URUS</a:t>
            </a:r>
            <a:endParaRPr b="0" i="0" sz="1800" u="none" cap="none" strike="noStrike"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457200" y="2408237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Sebagai tanda kesyukuran kerana telah membina ikatan perkahwinan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Untuk menghebahkan kepada orang ramai bahawa pasangan telah sah bernikah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Bagi mengeratkan silaturrahim antara keluarga pengantin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MAHAR</a:t>
            </a:r>
            <a:endParaRPr b="0" i="0" sz="1800" u="none" cap="none" strike="noStrike"/>
          </a:p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2103437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7267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D7267"/>
                </a:solidFill>
                <a:latin typeface="Arial"/>
                <a:ea typeface="Arial"/>
                <a:cs typeface="Arial"/>
                <a:sym typeface="Arial"/>
              </a:rPr>
              <a:t>PENGERTIAN</a:t>
            </a:r>
            <a:r>
              <a:rPr b="1" i="0" lang="en-US" sz="32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Pemberian wajib suami kepada isteri sama ada dlm bentuk wang atau barang bernilai selepas akad nikah.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D7267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D7267"/>
                </a:solidFill>
                <a:latin typeface="Arial"/>
                <a:ea typeface="Arial"/>
                <a:cs typeface="Arial"/>
                <a:sym typeface="Arial"/>
              </a:rPr>
              <a:t>HUKUM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Wajib sebagai tanda penghargaan , tanggungjawab dan kasih sayang.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66FFFF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19050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 kahwin tidak diwajibkan sebut dalam majlis akad.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Hukum menyebutnya adalah sunat.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boleh dibayar secara tunai atau hutang.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800" y="1371600"/>
            <a:ext cx="6019800" cy="480695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NAMA-NAMA LAIN BAGI MAHAR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457200" y="16002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Sedekah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Nihlah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Ajra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Faridhah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Hiba’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Nikah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Taul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JENIS MAHAR</a:t>
            </a:r>
            <a:endParaRPr b="0" i="0" sz="1800" u="none" cap="none" strike="noStrike"/>
          </a:p>
        </p:txBody>
      </p:sp>
      <p:sp>
        <p:nvSpPr>
          <p:cNvPr id="60" name="Google Shape;60;p9"/>
          <p:cNvSpPr/>
          <p:nvPr/>
        </p:nvSpPr>
        <p:spPr>
          <a:xfrm>
            <a:off x="685800" y="2286000"/>
            <a:ext cx="3886200" cy="3352800"/>
          </a:xfrm>
          <a:prstGeom prst="heart">
            <a:avLst/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MAHAR MUSAMMA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Mahar yang ditentukan kadar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dipersetujui.</a:t>
            </a:r>
            <a:endParaRPr b="0" i="0" sz="1800" u="none" cap="none" strike="noStrike"/>
          </a:p>
        </p:txBody>
      </p:sp>
      <p:sp>
        <p:nvSpPr>
          <p:cNvPr id="61" name="Google Shape;61;p9"/>
          <p:cNvSpPr/>
          <p:nvPr/>
        </p:nvSpPr>
        <p:spPr>
          <a:xfrm>
            <a:off x="4648200" y="2286000"/>
            <a:ext cx="3886200" cy="3352800"/>
          </a:xfrm>
          <a:prstGeom prst="heart">
            <a:avLst/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MAHAR MITHIL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Mahar yang ditentukan kadar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Mengikut saudara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Perempuan isteri</a:t>
            </a:r>
            <a:endParaRPr b="0" i="0" sz="1800" u="none" cap="none" strike="noStrike"/>
          </a:p>
        </p:txBody>
      </p:sp>
      <p:sp>
        <p:nvSpPr>
          <p:cNvPr id="62" name="Google Shape;62;p9"/>
          <p:cNvSpPr/>
          <p:nvPr/>
        </p:nvSpPr>
        <p:spPr>
          <a:xfrm>
            <a:off x="4953000" y="1371600"/>
            <a:ext cx="914400" cy="838200"/>
          </a:xfrm>
          <a:prstGeom prst="lightningBolt">
            <a:avLst/>
          </a:prstGeom>
          <a:solidFill>
            <a:srgbClr val="D3E62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9"/>
          <p:cNvSpPr/>
          <p:nvPr/>
        </p:nvSpPr>
        <p:spPr>
          <a:xfrm rot="4920000">
            <a:off x="3390900" y="1333500"/>
            <a:ext cx="914400" cy="838200"/>
          </a:xfrm>
          <a:prstGeom prst="lightningBolt">
            <a:avLst/>
          </a:prstGeom>
          <a:solidFill>
            <a:srgbClr val="D3E62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KADAR MAHAR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tidak menentukan kadar mahar.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Bergantung kepada persetujuan dan budi bacara kedua-dua belah pihak.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Kedudukan isteri dan kemampuan bakal suami juga diambil kira sebagai asas penentuan.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 Malaysia, kadar minimum mahar telah ditetapkan oleh Jabatan Agama Islam setiap negeri.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Sebaik-baik mahar adalah yang sederhana kadarnya.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3E62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457200" y="18288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Mengikut mazhab Syafei dan Hambali, semua bayaran dan manfaat yang boleh dijadikan bayaran atau upah, boleh dijadikan mahar seperti wang, emas, perak, pengajaran al-Quran dan pekerjaan yang halal.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folHlink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DIWAJIBKAN MAHAR</a:t>
            </a:r>
            <a:endParaRPr b="0" i="0" sz="1800" u="none" cap="none" strike="noStrike"/>
          </a:p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keikhlasan suami dan isteri atas perkongsian hidup bersama.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Sebagai tanda kesanggupan suami membina rumahtangga.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Memulia dan mengikhtiraf kedudukan wanita.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Mengembirakan hati isteri yang sanggup meninggalkan keluarga untuk memulakan hidup baru bersama suami.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Sebagai persediaan pertama bagi suami untuk memikul tanggungjawab memberi nafkah kepada isteri.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WALIMATUL ‘URUS</a:t>
            </a:r>
            <a:endParaRPr b="0" i="0" sz="1800" u="none" cap="none" strike="noStrike"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Iaitu jamuan atau kenduri kahwin bagi meraikan pasangan yang baru berkahwin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HUKUM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Mengadakan kenduri : sunat muakad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Menghadiri kenduri    : wajib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