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2" r:id="rId3"/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embeddedFontLst>
    <p:embeddedFont>
      <p:font typeface="Tahoma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Tahoma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Tahom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title"/>
          </p:nvPr>
        </p:nvSpPr>
        <p:spPr>
          <a:xfrm>
            <a:off x="533400" y="533400"/>
            <a:ext cx="7772400" cy="6096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533400" y="20066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ctrTitle"/>
          </p:nvPr>
        </p:nvSpPr>
        <p:spPr>
          <a:xfrm>
            <a:off x="685800" y="1997075"/>
            <a:ext cx="7772400" cy="143192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159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159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159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159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" name="Google Shape;35;p5"/>
          <p:cNvSpPr/>
          <p:nvPr/>
        </p:nvSpPr>
        <p:spPr>
          <a:xfrm>
            <a:off x="285750" y="2803525"/>
            <a:ext cx="1587" cy="3035300"/>
          </a:xfrm>
          <a:prstGeom prst="rect">
            <a:avLst/>
          </a:prstGeom>
          <a:solidFill>
            <a:srgbClr val="6BBA2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304800" y="1981200"/>
            <a:ext cx="838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7" name="Google Shape;7;p1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" name="Google Shape;9;p1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  <p:sldLayoutId id="214748365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 rot="-720000">
            <a:off x="582612" y="3106737"/>
            <a:ext cx="6172200" cy="342900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TANGGUNGJAWAB   SUAMI DAN ISTERI </a:t>
            </a:r>
            <a:endParaRPr b="0" i="0" sz="1800" u="none" cap="none" strike="noStrike"/>
          </a:p>
        </p:txBody>
      </p:sp>
      <p:pic>
        <p:nvPicPr>
          <p:cNvPr id="50" name="Google Shape;50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5675" y="3581400"/>
            <a:ext cx="2892425" cy="29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AKHLAK</a:t>
            </a:r>
            <a:endParaRPr b="0" i="0" sz="1800" u="none" cap="none" strike="noStrike"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perlu menjadi contoh terbaik kepada isteri dan anak-anak.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Nilai-nilai murni seperti hormat menghormati, bertimbangrasa, tolong menolong hendaklah sentiasa diwujudkan dalam keluarga.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Kecacatan akhlak akan membawa kepada keruntuhan rumahtangga.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NAFKAH ZAHIR</a:t>
            </a:r>
            <a:endParaRPr b="0" i="0" sz="1800" u="none" cap="none" strike="noStrike"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kediaman yang sesuai mengikut kemampuan.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makanan dan minuman.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pakaian.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perubatan.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Menyediakan pembantu rumah dan peralatan rumah mengikut kemampuan..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781050"/>
            <a:ext cx="8229600" cy="508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838200"/>
            <a:ext cx="7086600" cy="579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9"/>
          <p:cNvSpPr/>
          <p:nvPr/>
        </p:nvSpPr>
        <p:spPr>
          <a:xfrm>
            <a:off x="2895600" y="228600"/>
            <a:ext cx="3148012" cy="473075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NASYID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TANGGUNGJAWAB SUAMI</a:t>
            </a:r>
            <a: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/>
          </a:p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304800" y="1981200"/>
            <a:ext cx="838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-"/>
            </a:pP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BERI NAFKAH ZAHIR DAN BATIN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-"/>
            </a:pP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BERI DIDIKAN AGAMA SECUKUPNYA KEPADA ISTERI DAN ANAK. SEKIRANYA TIDAK MAMPU, SUAMI PERLU BERI KEIZINAN KEPADA ISTERI UNTUK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Tahoma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   KELUAR BELAJAR DENGAN PENGAWASANNYA.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3360"/>
              <a:buFont typeface="Tahoma"/>
              <a:buChar char="-"/>
            </a:pPr>
            <a:r>
              <a:rPr b="1" i="0" lang="en-US" sz="2800" u="none" cap="none" strike="noStrike">
                <a:solidFill>
                  <a:srgbClr val="FFFF00"/>
                </a:solidFill>
                <a:latin typeface="Tahoma"/>
                <a:ea typeface="Tahoma"/>
                <a:cs typeface="Tahoma"/>
                <a:sym typeface="Tahoma"/>
              </a:rPr>
              <a:t>BERI LAYANAN BAIK.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57" name="Google Shape;57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0" y="3429000"/>
            <a:ext cx="2066925" cy="29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TANGGUNGJAWAB ISTERI</a:t>
            </a:r>
            <a:endParaRPr b="0" i="0" sz="1800" u="none" cap="none" strike="noStrike"/>
          </a:p>
        </p:txBody>
      </p:sp>
      <p:sp>
        <p:nvSpPr>
          <p:cNvPr id="63" name="Google Shape;63;p9"/>
          <p:cNvSpPr txBox="1"/>
          <p:nvPr>
            <p:ph idx="1" type="body"/>
          </p:nvPr>
        </p:nvSpPr>
        <p:spPr>
          <a:xfrm>
            <a:off x="457200" y="1371600"/>
            <a:ext cx="8229600" cy="4754562"/>
          </a:xfrm>
          <a:prstGeom prst="rect">
            <a:avLst/>
          </a:prstGeom>
          <a:noFill/>
          <a:ln cap="rnd" cmpd="sng" w="9525">
            <a:solidFill>
              <a:srgbClr val="EA44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-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TAATI SUAMI SELAGI SURUHANNYA TIDAK BERTENTANGAN DENGAN SYARIAT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-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PELIHARA KEHORMATAN DIRI AGAR TERPELIHARA DARI SEBARANG FITNAH.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-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JAGA HARTA SUAMI, BIJAK MENGURUSKAN BELANJAWAN RUMAHTANGGA.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-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BERI LAYANAN BAIK KPD SUAMI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Tahoma"/>
              <a:buChar char="-"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TINGGAL DI RUMAH SUAMI,DILARANG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TINGGAL BERASINGAN ATAU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KELUAR RUMAH TANPA IZIN SUAMI.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64" name="Google Shape;64;p9"/>
          <p:cNvSpPr txBox="1"/>
          <p:nvPr/>
        </p:nvSpPr>
        <p:spPr>
          <a:xfrm>
            <a:off x="533400" y="304800"/>
            <a:ext cx="8229600" cy="11430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TANGGUNGJAWAB ISTERI</a:t>
            </a:r>
            <a: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/>
          </a:p>
        </p:txBody>
      </p:sp>
      <p:pic>
        <p:nvPicPr>
          <p:cNvPr id="65" name="Google Shape;65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0" y="3657600"/>
            <a:ext cx="2066925" cy="29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1600" y="990600"/>
            <a:ext cx="6248400" cy="4773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533400" y="533400"/>
            <a:ext cx="7772400" cy="60960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TANGGUNGJAWAB BERSAMA</a:t>
            </a: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533400" y="20066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MEMELIHARA DAN MENDIDIK ANAK.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MENGHUBUNGKAN SILATURRAHIM DENGAN KELUARGA KEDUA BELAH PIHAK.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MEMENUHI KEPERLUAN SUAMI ISTERI SEPERTI KASIH SAYANG.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SALING MENGHORMATI DAN MENJAGA KEAIBAN.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SALING MENASIHATI DENGAN LEMBUT DAN BERHIKMAH.</a:t>
            </a:r>
            <a:endParaRPr b="0" i="0" sz="1800" u="none" cap="none" strike="noStrike"/>
          </a:p>
        </p:txBody>
      </p:sp>
      <p:pic>
        <p:nvPicPr>
          <p:cNvPr id="77" name="Google Shape;7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9812" y="4343400"/>
            <a:ext cx="1754187" cy="25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KESAN PENGABAIAN TANGGUNGJAWAB TERHADAP KELUARGA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Hilang persefahaman dan timbul persengketaan terhadap keluarga.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Berlaku perceraian.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Anak-anak akan terbiar tanpa penjagaan dan pendidikan yang sewajarnya.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KESAN KERUKUNAN RUMAHTANGGA TERHADAP PEMBANGUNAN UMMAH</a:t>
            </a:r>
            <a:endParaRPr b="0" i="0" sz="1800" u="none" cap="none" strike="noStrike"/>
          </a:p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Institusi kekeluargaan yang baik akan dapat membentuk identiti masyarakat yang mantap dan sempurna.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Didikan yang baik dari keluarga yang sempurna akan melahirkan generasi yang bijak dan cemerlang.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Generasi ini akan menjadi pemimpin ke arah pembangunan umat yang disegani.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304800" y="234950"/>
            <a:ext cx="8001000" cy="8318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PERSIAPAN KE ARAH KELUARGA BAHAGIA</a:t>
            </a:r>
            <a:endParaRPr b="0" i="0" sz="1800" u="none" cap="none" strike="noStrike"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ILMU PENGETAHUAN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Kekurangan ilmu terutamanya ilmu kekeluargaan akan menyebabkan berlaku krisis dalam rumahtangga.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Suami isteri perlu dalami ilmu agama.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Anak-anak perlu diajar dan dididik dengan ilmu pengetahuan.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Ilmu pengetahuan tentang perkara-perkara semasa juga perlu ditingkatkan.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solidFill>
            <a:srgbClr val="EA44E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EKONOMI</a:t>
            </a:r>
            <a:endParaRPr b="0" i="0" sz="1800" u="none" cap="none" strike="noStrike"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Perlu ada perancangan awal agar tidak menjadi beban di kemudian hari.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 meliputi keperluan makan, minum, pakaian, tempat tinggal dan pendidikan.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cean">
  <a:themeElements>
    <a:clrScheme name="Ocean 1">
      <a:dk1>
        <a:srgbClr val="FFFFFF"/>
      </a:dk1>
      <a:lt1>
        <a:srgbClr val="000099"/>
      </a:lt1>
      <a:dk2>
        <a:srgbClr val="FFFFFF"/>
      </a:dk2>
      <a:lt2>
        <a:srgbClr val="010199"/>
      </a:lt2>
      <a:accent1>
        <a:srgbClr val="33CCCC"/>
      </a:accent1>
      <a:accent2>
        <a:srgbClr val="00C600"/>
      </a:accent2>
      <a:accent3>
        <a:srgbClr val="000099"/>
      </a:accent3>
      <a:accent4>
        <a:srgbClr val="33CCCC"/>
      </a:accent4>
      <a:accent5>
        <a:srgbClr val="00C600"/>
      </a:accent5>
      <a:accent6>
        <a:srgbClr val="000099"/>
      </a:accent6>
      <a:hlink>
        <a:srgbClr val="FFCC00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