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1" r:id="rId3"/>
    <p:sldMasterId id="2147483652" r:id="rId4"/>
    <p:sldMasterId id="2147483653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3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2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2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2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2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" type="body"/>
          </p:nvPr>
        </p:nvSpPr>
        <p:spPr>
          <a:xfrm>
            <a:off x="0" y="1143000"/>
            <a:ext cx="8229600" cy="19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chemeClr val="lt1"/>
        </a:solid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/>
          <p:nvPr>
            <p:ph type="title"/>
          </p:nvPr>
        </p:nvSpPr>
        <p:spPr>
          <a:xfrm>
            <a:off x="685800" y="609600"/>
            <a:ext cx="7772400" cy="1295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2" name="Google Shape;32;p4"/>
          <p:cNvSpPr txBox="1"/>
          <p:nvPr>
            <p:ph idx="1" type="body"/>
          </p:nvPr>
        </p:nvSpPr>
        <p:spPr>
          <a:xfrm>
            <a:off x="990600" y="2590800"/>
            <a:ext cx="76200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3" name="Google Shape;33;p4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4" name="Google Shape;34;p4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"/>
          <p:cNvSpPr txBox="1"/>
          <p:nvPr>
            <p:ph type="title"/>
          </p:nvPr>
        </p:nvSpPr>
        <p:spPr>
          <a:xfrm>
            <a:off x="533400" y="234950"/>
            <a:ext cx="7772400" cy="11366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7" name="Google Shape;47;p6"/>
          <p:cNvSpPr txBox="1"/>
          <p:nvPr>
            <p:ph idx="1" type="body"/>
          </p:nvPr>
        </p:nvSpPr>
        <p:spPr>
          <a:xfrm>
            <a:off x="533400" y="1701800"/>
            <a:ext cx="7772400" cy="40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8" name="Google Shape;48;p6"/>
          <p:cNvSpPr txBox="1"/>
          <p:nvPr>
            <p:ph idx="10" type="dt"/>
          </p:nvPr>
        </p:nvSpPr>
        <p:spPr>
          <a:xfrm>
            <a:off x="685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6"/>
          <p:cNvSpPr txBox="1"/>
          <p:nvPr>
            <p:ph idx="11" type="ftr"/>
          </p:nvPr>
        </p:nvSpPr>
        <p:spPr>
          <a:xfrm>
            <a:off x="3124200" y="63246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0" name="Google Shape;50;p6"/>
          <p:cNvSpPr txBox="1"/>
          <p:nvPr>
            <p:ph idx="12" type="sldNum"/>
          </p:nvPr>
        </p:nvSpPr>
        <p:spPr>
          <a:xfrm>
            <a:off x="65532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4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0" y="0"/>
            <a:ext cx="9142412" cy="6856412"/>
            <a:chOff x="0" y="0"/>
            <a:chExt cx="9142412" cy="6856412"/>
          </a:xfrm>
        </p:grpSpPr>
        <p:pic>
          <p:nvPicPr>
            <p:cNvPr id="19" name="Google Shape;19;p3"/>
            <p:cNvPicPr preferRelativeResize="0"/>
            <p:nvPr/>
          </p:nvPicPr>
          <p:blipFill>
            <a:blip r:embed="rId1">
              <a:alphaModFix/>
            </a:blip>
            <a:stretch>
              <a:fillRect/>
            </a:stretch>
          </p:blipFill>
          <p:spPr>
            <a:xfrm>
              <a:off x="0" y="0"/>
              <a:ext cx="9142412" cy="17399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20" name="Google Shape;20;p3"/>
            <p:cNvCxnSpPr/>
            <p:nvPr/>
          </p:nvCxnSpPr>
          <p:spPr>
            <a:xfrm>
              <a:off x="914400" y="539750"/>
              <a:ext cx="7391400" cy="1292225"/>
            </a:xfrm>
            <a:prstGeom prst="straightConnector1">
              <a:avLst/>
            </a:prstGeom>
            <a:solidFill>
              <a:schemeClr val="accent2">
                <a:alpha val="49803"/>
              </a:schemeClr>
            </a:solidFill>
            <a:ln>
              <a:noFill/>
            </a:ln>
          </p:spPr>
        </p:cxnSp>
        <p:sp>
          <p:nvSpPr>
            <p:cNvPr id="21" name="Google Shape;21;p3"/>
            <p:cNvSpPr/>
            <p:nvPr/>
          </p:nvSpPr>
          <p:spPr>
            <a:xfrm>
              <a:off x="0" y="1752600"/>
              <a:ext cx="9142412" cy="5103812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>
              <a:off x="0" y="1752600"/>
              <a:ext cx="9142412" cy="2286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>
              <a:off x="6856412" y="1752600"/>
              <a:ext cx="2286000" cy="228600"/>
            </a:xfrm>
            <a:prstGeom prst="rect">
              <a:avLst/>
            </a:prstGeom>
            <a:gradFill>
              <a:gsLst>
                <a:gs pos="0">
                  <a:schemeClr val="hlink"/>
                </a:gs>
                <a:gs pos="100000">
                  <a:schemeClr val="accen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>
              <a:off x="0" y="1752600"/>
              <a:ext cx="2286000" cy="2286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hlink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5" name="Google Shape;25;p3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6" name="Google Shape;26;p3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7" name="Google Shape;27;p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oogle Shape;37;p5"/>
          <p:cNvGrpSpPr/>
          <p:nvPr/>
        </p:nvGrpSpPr>
        <p:grpSpPr>
          <a:xfrm>
            <a:off x="0" y="6350"/>
            <a:ext cx="9143999" cy="6267450"/>
            <a:chOff x="0" y="6350"/>
            <a:chExt cx="9143999" cy="6267450"/>
          </a:xfrm>
        </p:grpSpPr>
        <p:sp>
          <p:nvSpPr>
            <p:cNvPr id="38" name="Google Shape;38;p5"/>
            <p:cNvSpPr/>
            <p:nvPr/>
          </p:nvSpPr>
          <p:spPr>
            <a:xfrm>
              <a:off x="0" y="6350"/>
              <a:ext cx="8567737" cy="6267450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" name="Google Shape;39;p5"/>
            <p:cNvSpPr/>
            <p:nvPr/>
          </p:nvSpPr>
          <p:spPr>
            <a:xfrm>
              <a:off x="474662" y="1482725"/>
              <a:ext cx="8669337" cy="857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0" name="Google Shape;40;p5"/>
          <p:cNvSpPr txBox="1"/>
          <p:nvPr>
            <p:ph type="title"/>
          </p:nvPr>
        </p:nvSpPr>
        <p:spPr>
          <a:xfrm>
            <a:off x="533400" y="234950"/>
            <a:ext cx="7772400" cy="11366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1" name="Google Shape;41;p5"/>
          <p:cNvSpPr txBox="1"/>
          <p:nvPr>
            <p:ph idx="1" type="body"/>
          </p:nvPr>
        </p:nvSpPr>
        <p:spPr>
          <a:xfrm>
            <a:off x="533400" y="1701800"/>
            <a:ext cx="7772400" cy="40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2" name="Google Shape;42;p5"/>
          <p:cNvSpPr txBox="1"/>
          <p:nvPr>
            <p:ph idx="10" type="dt"/>
          </p:nvPr>
        </p:nvSpPr>
        <p:spPr>
          <a:xfrm>
            <a:off x="685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3" name="Google Shape;43;p5"/>
          <p:cNvSpPr txBox="1"/>
          <p:nvPr>
            <p:ph idx="11" type="ftr"/>
          </p:nvPr>
        </p:nvSpPr>
        <p:spPr>
          <a:xfrm>
            <a:off x="3124200" y="63246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4" name="Google Shape;44;p5"/>
          <p:cNvSpPr txBox="1"/>
          <p:nvPr>
            <p:ph idx="12" type="sldNum"/>
          </p:nvPr>
        </p:nvSpPr>
        <p:spPr>
          <a:xfrm>
            <a:off x="65532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0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2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1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Relationship Id="rId4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 txBox="1"/>
          <p:nvPr>
            <p:ph idx="1" type="body"/>
          </p:nvPr>
        </p:nvSpPr>
        <p:spPr>
          <a:xfrm>
            <a:off x="0" y="1143000"/>
            <a:ext cx="8229600" cy="19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UNIT 3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RUKUN NIKAH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6"/>
          <p:cNvSpPr txBox="1"/>
          <p:nvPr/>
        </p:nvSpPr>
        <p:spPr>
          <a:xfrm>
            <a:off x="685800" y="381000"/>
            <a:ext cx="8077200" cy="6021387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FF99CC"/>
              </a:gs>
            </a:gsLst>
            <a:lin ang="108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SEBAB KUASA WALI NASAB BERPINDAH KEPADA WALI HAKIM: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•"/>
            </a:pPr>
            <a:r>
              <a:rPr b="1" i="0" lang="en-US" sz="2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Tiada wali mengikut susunan.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•"/>
            </a:pPr>
            <a:r>
              <a:rPr b="1" i="0" lang="en-US" sz="2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Wali akrab tidak dapat dikesan dan tidak diketahui samada hidup aatu mati.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•"/>
            </a:pPr>
            <a:r>
              <a:rPr b="1" i="0" lang="en-US" sz="2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Wali tinggal tempat yang jauh melebihi dua marhalah.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•"/>
            </a:pPr>
            <a:r>
              <a:rPr b="1" i="0" lang="en-US" sz="2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Wali akrab dalam tahanan yang tidak boleh dihubungi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•"/>
            </a:pPr>
            <a:r>
              <a:rPr b="1" i="0" lang="en-US" sz="2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Wali sedang dalam ihram haji atau umrah.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•"/>
            </a:pPr>
            <a:r>
              <a:rPr b="1" i="0" lang="en-US" sz="2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Wali menyembunyikan diri.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•"/>
            </a:pPr>
            <a:r>
              <a:rPr b="1" i="0" lang="en-US" sz="2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Wali setaraf bergaduh dan tidak dapat diselesaikan.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•"/>
            </a:pPr>
            <a:r>
              <a:rPr b="1" i="0" lang="en-US" sz="2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Wali sendiri yang hendak berkahwin dengan perempuan itu dan tiada wali lain yang setaraf dengannya (sepupu).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•"/>
            </a:pPr>
            <a:r>
              <a:rPr b="1" i="0" lang="en-US" sz="2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Wali enggan mewalikan perempuan tersebut.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391F3"/>
        </a:solidFill>
      </p:bgPr>
    </p:bg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7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Bagi janda wali perlu mendapatkan keizinan perempuan tersebut terlebih dahulu sebelum mengahwininya walaupun wali mujbir.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EF57A"/>
        </a:solidFill>
      </p:bgPr>
    </p:bg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8"/>
          <p:cNvSpPr txBox="1"/>
          <p:nvPr>
            <p:ph type="title"/>
          </p:nvPr>
        </p:nvSpPr>
        <p:spPr>
          <a:xfrm>
            <a:off x="457200" y="274637"/>
            <a:ext cx="8229600" cy="1020762"/>
          </a:xfrm>
          <a:prstGeom prst="rect">
            <a:avLst/>
          </a:prstGeom>
          <a:solidFill>
            <a:srgbClr val="F391F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WALI AKRAB</a:t>
            </a:r>
            <a:endParaRPr b="0" i="0" sz="1800" u="none" cap="none" strike="noStrike"/>
          </a:p>
        </p:txBody>
      </p:sp>
      <p:sp>
        <p:nvSpPr>
          <p:cNvPr id="147" name="Google Shape;147;p18"/>
          <p:cNvSpPr txBox="1"/>
          <p:nvPr>
            <p:ph idx="1" type="body"/>
          </p:nvPr>
        </p:nvSpPr>
        <p:spPr>
          <a:xfrm>
            <a:off x="381000" y="2819400"/>
            <a:ext cx="82296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Wali yang hampir dengan perempuan tersebut termasuk datuk dan bapa.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D3E62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9"/>
          <p:cNvSpPr txBox="1"/>
          <p:nvPr/>
        </p:nvSpPr>
        <p:spPr>
          <a:xfrm>
            <a:off x="381000" y="2320925"/>
            <a:ext cx="8305800" cy="337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∙"/>
            </a:pP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Tidak ada permusuhan antara wali dan anak.</a:t>
            </a:r>
            <a:endParaRPr b="0" i="0" sz="1800" u="none" cap="none" strike="noStrike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∙"/>
            </a:pP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Tidak ada permusuhan antara calon isteri  dan calon suami.</a:t>
            </a:r>
            <a:endParaRPr b="0" i="0" sz="1800" u="none" cap="none" strike="noStrike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ts val="2400"/>
              <a:buFont typeface="Times New Roman"/>
              <a:buChar char="∙"/>
            </a:pPr>
            <a:r>
              <a:rPr b="1" i="0" lang="en-US" sz="2400" u="none" cap="none" strike="noStrik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Lelaki tersebut sekufu (sesuai) dengan anaknya</a:t>
            </a:r>
            <a:endParaRPr b="0" i="0" sz="1800" u="none" cap="none" strike="noStrike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∙"/>
            </a:pP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Mas kahwin tidak kurang dari mas kahwin saudaranya.</a:t>
            </a:r>
            <a:endParaRPr b="0" i="0" sz="1800" u="none" cap="none" strike="noStrike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ts val="2400"/>
              <a:buFont typeface="Times New Roman"/>
              <a:buChar char="∙"/>
            </a:pPr>
            <a:r>
              <a:rPr b="1" i="0" lang="en-US" sz="2400" u="none" cap="none" strike="noStrik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Tidak mengahwinkan anaknya dengan orang yang tidak mampu membayar mas kahwin.</a:t>
            </a:r>
            <a:endParaRPr b="0" i="0" sz="1800" u="none" cap="none" strike="noStrike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∙"/>
            </a:pP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Tidak mengahwinkan dengan lelaki yang akan mendatangkan kemudaratan kepada anaknya  atau lelaki tersebut tidak mampu menanggung nafkah  atau sangat tua.</a:t>
            </a:r>
            <a:endParaRPr b="0" i="0" sz="1800" u="none" cap="none" strike="noStrike"/>
          </a:p>
        </p:txBody>
      </p:sp>
      <p:sp>
        <p:nvSpPr>
          <p:cNvPr id="153" name="Google Shape;153;p19"/>
          <p:cNvSpPr txBox="1"/>
          <p:nvPr/>
        </p:nvSpPr>
        <p:spPr>
          <a:xfrm>
            <a:off x="685800" y="838200"/>
            <a:ext cx="7620000" cy="831850"/>
          </a:xfrm>
          <a:prstGeom prst="rect">
            <a:avLst/>
          </a:prstGeom>
          <a:gradFill>
            <a:gsLst>
              <a:gs pos="0">
                <a:srgbClr val="99CCFF"/>
              </a:gs>
              <a:gs pos="100000">
                <a:schemeClr val="lt1"/>
              </a:gs>
            </a:gsLst>
            <a:lin ang="5400000" scaled="0"/>
          </a:gradFill>
          <a:ln cap="rnd" cmpd="sng" w="9525">
            <a:solidFill>
              <a:srgbClr val="3333FF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SYARAT  SAH NIKAH YANG DILAKUKAN WALI MUJBIR TANPA IZIN PEREMPUAN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66FFFF"/>
            </a:gs>
            <a:gs pos="100000">
              <a:srgbClr val="66FFFF"/>
            </a:gs>
          </a:gsLst>
          <a:lin ang="5400000" scaled="0"/>
        </a:gradFill>
      </p:bgPr>
    </p:bg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0"/>
          <p:cNvSpPr txBox="1"/>
          <p:nvPr>
            <p:ph type="title"/>
          </p:nvPr>
        </p:nvSpPr>
        <p:spPr>
          <a:xfrm>
            <a:off x="457200" y="762000"/>
            <a:ext cx="8229600" cy="86836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WALI HAKIM</a:t>
            </a:r>
            <a:endParaRPr b="0" i="0" sz="1800" u="none" cap="none" strike="noStrike"/>
          </a:p>
        </p:txBody>
      </p:sp>
      <p:sp>
        <p:nvSpPr>
          <p:cNvPr id="159" name="Google Shape;159;p20"/>
          <p:cNvSpPr txBox="1"/>
          <p:nvPr/>
        </p:nvSpPr>
        <p:spPr>
          <a:xfrm>
            <a:off x="685800" y="2133600"/>
            <a:ext cx="7772400" cy="2528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Font typeface="Times New Roman"/>
              <a:buNone/>
            </a:pPr>
            <a:r>
              <a:rPr b="1" i="0" lang="en-US" sz="3200" u="none" cap="none" strike="noStrik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Mereka yang diberi kuasa oleh sultan atau pemerintah untuk mengahwinkan perempuan ketika ketiadaan wali, keengganannya atu hilang kelayakkan wali nasab untuk mengahwinkannya.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Google Shape;16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29000" y="2286000"/>
            <a:ext cx="2362200" cy="2066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D3B3EB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SAKSI</a:t>
            </a:r>
            <a:endParaRPr b="0" i="0" sz="1800" u="none" cap="none" strike="noStrike"/>
          </a:p>
        </p:txBody>
      </p:sp>
      <p:sp>
        <p:nvSpPr>
          <p:cNvPr id="170" name="Google Shape;170;p2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SYARAT SAKSI :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ISLAM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BALIGH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ADIL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LELAKI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FAHAM LAFAZ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SEMPURNA PANCAINDERA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3"/>
          <p:cNvSpPr txBox="1"/>
          <p:nvPr>
            <p:ph type="title"/>
          </p:nvPr>
        </p:nvSpPr>
        <p:spPr>
          <a:xfrm>
            <a:off x="685800" y="609600"/>
            <a:ext cx="7772400" cy="1295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imes New Roman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HIKMAH SAKSI DALAM PERKAHWINAN</a:t>
            </a:r>
            <a:endParaRPr b="0" i="0" sz="1800" u="none" cap="none" strike="noStrike"/>
          </a:p>
        </p:txBody>
      </p:sp>
      <p:sp>
        <p:nvSpPr>
          <p:cNvPr id="176" name="Google Shape;176;p23"/>
          <p:cNvSpPr txBox="1"/>
          <p:nvPr>
            <p:ph idx="1" type="body"/>
          </p:nvPr>
        </p:nvSpPr>
        <p:spPr>
          <a:xfrm>
            <a:off x="990600" y="2590800"/>
            <a:ext cx="76200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mes New Roman"/>
              <a:buChar char="•"/>
            </a:pPr>
            <a:r>
              <a:rPr b="1" i="0" lang="en-US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Menghormati perkahwinan.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mes New Roman"/>
              <a:buChar char="•"/>
            </a:pPr>
            <a:r>
              <a:rPr b="1" i="0" lang="en-US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Mengelakkan berlaku fitnah.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mes New Roman"/>
              <a:buChar char="•"/>
            </a:pPr>
            <a:r>
              <a:rPr b="1" i="0" lang="en-US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Menjadi saksi jika timbul masalah.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mes New Roman"/>
              <a:buChar char="•"/>
            </a:pPr>
            <a:r>
              <a:rPr b="1" i="0" lang="en-US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Mengiktiraf  majlis akad.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4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Times New Roman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AKAD</a:t>
            </a:r>
            <a:endParaRPr b="0" i="0" sz="1800" u="none" cap="none" strike="noStrike"/>
          </a:p>
        </p:txBody>
      </p:sp>
      <p:pic>
        <p:nvPicPr>
          <p:cNvPr id="182" name="Google Shape;18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3000" y="1905000"/>
            <a:ext cx="6883400" cy="463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5"/>
          <p:cNvSpPr txBox="1"/>
          <p:nvPr>
            <p:ph type="title"/>
          </p:nvPr>
        </p:nvSpPr>
        <p:spPr>
          <a:xfrm>
            <a:off x="685800" y="304800"/>
            <a:ext cx="7772400" cy="1143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Times New Roman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LAFAZ IJAB</a:t>
            </a:r>
            <a:endParaRPr b="0" i="0" sz="1800" u="none" cap="none" strike="noStrike"/>
          </a:p>
        </p:txBody>
      </p:sp>
      <p:sp>
        <p:nvSpPr>
          <p:cNvPr id="188" name="Google Shape;188;p25"/>
          <p:cNvSpPr txBox="1"/>
          <p:nvPr>
            <p:ph idx="1" type="body"/>
          </p:nvPr>
        </p:nvSpPr>
        <p:spPr>
          <a:xfrm>
            <a:off x="304800" y="2057400"/>
            <a:ext cx="8458200" cy="4419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Sighah Ijab: 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Sighah ijab hendaklah digunakan lafaz nikah atau dengan terjemahan daripada dua lafaz itu dalam apa jua bahasa.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Lafaz ijab boleh dibuat oleh wali itu sendiri atau wakilnya.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Contohnya : "Aku nikahkan dikau dengan anak perempuanku Fatimah bte Abdullah / berwakilkan wali bapanya kepadaku dengan maskahwinnya RM 40.00 tunai ".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8"/>
          <p:cNvSpPr txBox="1"/>
          <p:nvPr>
            <p:ph type="title"/>
          </p:nvPr>
        </p:nvSpPr>
        <p:spPr>
          <a:xfrm>
            <a:off x="4038600" y="381000"/>
            <a:ext cx="4800600" cy="1143000"/>
          </a:xfrm>
          <a:prstGeom prst="rect">
            <a:avLst/>
          </a:prstGeom>
          <a:solidFill>
            <a:srgbClr val="D3B3EB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RUKUN NIKAH</a:t>
            </a:r>
            <a:endParaRPr b="0" i="0" sz="1800" u="none" cap="none" strike="noStrike"/>
          </a:p>
        </p:txBody>
      </p:sp>
      <p:sp>
        <p:nvSpPr>
          <p:cNvPr id="61" name="Google Shape;61;p8"/>
          <p:cNvSpPr/>
          <p:nvPr/>
        </p:nvSpPr>
        <p:spPr>
          <a:xfrm>
            <a:off x="0" y="0"/>
            <a:ext cx="2133600" cy="1981200"/>
          </a:xfrm>
          <a:prstGeom prst="ellipse">
            <a:avLst/>
          </a:prstGeom>
          <a:solidFill>
            <a:schemeClr val="accent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CC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b="1" i="0" lang="en-US" sz="1800" u="none" cap="none" strike="noStrike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UAMI</a:t>
            </a:r>
            <a:endParaRPr b="0" i="0" sz="1800" u="none" cap="none" strike="noStrike"/>
          </a:p>
        </p:txBody>
      </p:sp>
      <p:sp>
        <p:nvSpPr>
          <p:cNvPr id="62" name="Google Shape;62;p8"/>
          <p:cNvSpPr/>
          <p:nvPr/>
        </p:nvSpPr>
        <p:spPr>
          <a:xfrm>
            <a:off x="5105400" y="3886200"/>
            <a:ext cx="2133600" cy="1981200"/>
          </a:xfrm>
          <a:prstGeom prst="ellipse">
            <a:avLst/>
          </a:prstGeom>
          <a:solidFill>
            <a:schemeClr val="accent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CC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W</a:t>
            </a:r>
            <a:r>
              <a:rPr b="1" i="0" lang="en-US" sz="1800" u="none" cap="none" strike="noStrike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ALI</a:t>
            </a:r>
            <a:endParaRPr b="0" i="0" sz="1800" u="none" cap="none" strike="noStrike"/>
          </a:p>
        </p:txBody>
      </p:sp>
      <p:sp>
        <p:nvSpPr>
          <p:cNvPr id="63" name="Google Shape;63;p8"/>
          <p:cNvSpPr/>
          <p:nvPr/>
        </p:nvSpPr>
        <p:spPr>
          <a:xfrm>
            <a:off x="7010400" y="4876800"/>
            <a:ext cx="2133600" cy="1981200"/>
          </a:xfrm>
          <a:prstGeom prst="ellipse">
            <a:avLst/>
          </a:prstGeom>
          <a:solidFill>
            <a:schemeClr val="accent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CC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r>
              <a:rPr b="1" i="0" lang="en-US" sz="1800" u="none" cap="none" strike="noStrike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KAD</a:t>
            </a:r>
            <a:endParaRPr b="0" i="0" sz="1800" u="none" cap="none" strike="noStrike"/>
          </a:p>
        </p:txBody>
      </p:sp>
      <p:sp>
        <p:nvSpPr>
          <p:cNvPr id="64" name="Google Shape;64;p8"/>
          <p:cNvSpPr/>
          <p:nvPr/>
        </p:nvSpPr>
        <p:spPr>
          <a:xfrm>
            <a:off x="3352800" y="2743200"/>
            <a:ext cx="2133600" cy="1981200"/>
          </a:xfrm>
          <a:prstGeom prst="ellipse">
            <a:avLst/>
          </a:prstGeom>
          <a:solidFill>
            <a:schemeClr val="accent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CC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b="1" i="0" lang="en-US" sz="1800" u="none" cap="none" strike="noStrike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AKSI</a:t>
            </a:r>
            <a:endParaRPr b="0" i="0" sz="1800" u="none" cap="none" strike="noStrike"/>
          </a:p>
        </p:txBody>
      </p:sp>
      <p:sp>
        <p:nvSpPr>
          <p:cNvPr id="65" name="Google Shape;65;p8"/>
          <p:cNvSpPr/>
          <p:nvPr/>
        </p:nvSpPr>
        <p:spPr>
          <a:xfrm>
            <a:off x="1600200" y="1447800"/>
            <a:ext cx="2133600" cy="1981200"/>
          </a:xfrm>
          <a:prstGeom prst="ellipse">
            <a:avLst/>
          </a:prstGeom>
          <a:solidFill>
            <a:schemeClr val="accent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CC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b="1" i="0" lang="en-US" sz="1800" u="none" cap="none" strike="noStrike">
                <a:solidFill>
                  <a:srgbClr val="9900CC"/>
                </a:solidFill>
                <a:latin typeface="Arial"/>
                <a:ea typeface="Arial"/>
                <a:cs typeface="Arial"/>
                <a:sym typeface="Arial"/>
              </a:rPr>
              <a:t>STERI</a:t>
            </a:r>
            <a:endParaRPr b="0" i="0" sz="1800" u="none" cap="none" strike="noStrike"/>
          </a:p>
        </p:txBody>
      </p:sp>
      <p:sp>
        <p:nvSpPr>
          <p:cNvPr id="66" name="Google Shape;66;p8"/>
          <p:cNvSpPr/>
          <p:nvPr/>
        </p:nvSpPr>
        <p:spPr>
          <a:xfrm>
            <a:off x="533400" y="4724400"/>
            <a:ext cx="3200400" cy="1419225"/>
          </a:xfrm>
          <a:prstGeom prst="rect">
            <a:avLst/>
          </a:prstGeom>
          <a:solidFill>
            <a:srgbClr val="33CCFF"/>
          </a:solidFill>
          <a:ln cap="rnd" cmpd="sng" w="12700">
            <a:solidFill>
              <a:srgbClr val="000099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SISWA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6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Times New Roman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LAFAZ QABUL</a:t>
            </a:r>
            <a:endParaRPr b="0" i="0" sz="1800" u="none" cap="none" strike="noStrike"/>
          </a:p>
        </p:txBody>
      </p:sp>
      <p:sp>
        <p:nvSpPr>
          <p:cNvPr id="194" name="Google Shape;194;p26"/>
          <p:cNvSpPr txBox="1"/>
          <p:nvPr>
            <p:ph idx="1" type="body"/>
          </p:nvPr>
        </p:nvSpPr>
        <p:spPr>
          <a:xfrm>
            <a:off x="685800" y="2133600"/>
            <a:ext cx="7772400" cy="3657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Sighah Qabul :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Iaitu upacara penerimaan daripada lelaki sendiri ataupun wakilnya setelah selesai sighah ijab dengan tidak diselangi oleh apa-apa perkataan asing atau masa yang panjang. 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Contohnya : "Aku terima nikah Fatimah bte Abdullah dengan maskahwinnya RM 40.00 tunai " 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7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57A"/>
              </a:buClr>
              <a:buFont typeface="Times New Roman"/>
              <a:buNone/>
            </a:pPr>
            <a:r>
              <a:rPr b="1" i="0" lang="en-US" sz="4000" u="none" cap="none" strike="noStrike">
                <a:solidFill>
                  <a:srgbClr val="FEF5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SYARAT-SYARAT SIGHAH/LAFAZ AKAD</a:t>
            </a:r>
            <a:endParaRPr b="0" i="0" sz="1800" u="none" cap="none" strike="noStrike"/>
          </a:p>
        </p:txBody>
      </p:sp>
      <p:sp>
        <p:nvSpPr>
          <p:cNvPr id="200" name="Google Shape;200;p27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Hendaklah dilafazkan oleh wali atau wakilnya.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Ijab dan Qabul berlaku dalam satu majlis.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Tidak melafazkan dengan bahasa sindiran seperti kata wali :saya serahkan anakku kepada engkau”.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Lafaz ijab jelas dan boleh difahami oleh wali, bakal suami dan 2orang saksi.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Tidak diselangi oleh diam yang lama atau perkataan yang tidak berkaitan antara ijab dan qabul.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8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57A"/>
              </a:buClr>
              <a:buFont typeface="Times New Roman"/>
              <a:buNone/>
            </a:pPr>
            <a:r>
              <a:rPr b="1" i="0" lang="en-US" sz="4000" u="none" cap="none" strike="noStrike">
                <a:solidFill>
                  <a:srgbClr val="FEF5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SYARAT-SYARAT LAFAZ SIGHAH/LAFAZ QABUL</a:t>
            </a:r>
            <a:endParaRPr b="0" i="0" sz="1800" u="none" cap="none" strike="noStrike"/>
          </a:p>
        </p:txBody>
      </p:sp>
      <p:sp>
        <p:nvSpPr>
          <p:cNvPr id="206" name="Google Shape;206;p28"/>
          <p:cNvSpPr txBox="1"/>
          <p:nvPr>
            <p:ph idx="1" type="body"/>
          </p:nvPr>
        </p:nvSpPr>
        <p:spPr>
          <a:xfrm>
            <a:off x="685800" y="1981200"/>
            <a:ext cx="7772400" cy="43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Tidak menyalahi ijab.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Tidak diselangi oleh diam yang lama atau perkataan yang tidak berkaitan antara ijab dan qabul.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Dilafazkan oleh bakal suami atau wakilnya.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Menyebut nama bakal isteri atau ganti namanya.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Tidak dengan lafaz taklid seperti kata bakal suami “ Aku terima nikahnya apabila telah mendapat pekerjaan”.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Tidak dibataskan dengan tempoh masa.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Google Shape;211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0000" y="2743200"/>
            <a:ext cx="1828800" cy="16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9600" y="1371600"/>
            <a:ext cx="7620000" cy="3673475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9"/>
          <p:cNvSpPr/>
          <p:nvPr/>
        </p:nvSpPr>
        <p:spPr>
          <a:xfrm>
            <a:off x="304800" y="457200"/>
            <a:ext cx="2209800" cy="762000"/>
          </a:xfrm>
          <a:prstGeom prst="roundRect">
            <a:avLst>
              <a:gd fmla="val 16667" name="adj"/>
            </a:avLst>
          </a:prstGeom>
          <a:solidFill>
            <a:srgbClr val="F391F3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SAKSI</a:t>
            </a:r>
            <a:endParaRPr b="0" i="0" sz="1800" u="none" cap="none" strike="noStrike"/>
          </a:p>
        </p:txBody>
      </p:sp>
      <p:sp>
        <p:nvSpPr>
          <p:cNvPr id="73" name="Google Shape;73;p9"/>
          <p:cNvSpPr/>
          <p:nvPr/>
        </p:nvSpPr>
        <p:spPr>
          <a:xfrm>
            <a:off x="3200400" y="457200"/>
            <a:ext cx="2057400" cy="762000"/>
          </a:xfrm>
          <a:prstGeom prst="roundRect">
            <a:avLst>
              <a:gd fmla="val 16667" name="adj"/>
            </a:avLst>
          </a:prstGeom>
          <a:solidFill>
            <a:srgbClr val="F391F3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AKAD</a:t>
            </a:r>
            <a:endParaRPr b="0" i="0" sz="1800" u="none" cap="none" strike="noStrike"/>
          </a:p>
        </p:txBody>
      </p:sp>
      <p:sp>
        <p:nvSpPr>
          <p:cNvPr id="74" name="Google Shape;74;p9"/>
          <p:cNvSpPr/>
          <p:nvPr/>
        </p:nvSpPr>
        <p:spPr>
          <a:xfrm>
            <a:off x="3886200" y="5638800"/>
            <a:ext cx="2971800" cy="762000"/>
          </a:xfrm>
          <a:prstGeom prst="roundRect">
            <a:avLst>
              <a:gd fmla="val 16667" name="adj"/>
            </a:avLst>
          </a:prstGeom>
          <a:solidFill>
            <a:srgbClr val="F391F3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PENGANTIN PEREMPUAN</a:t>
            </a:r>
            <a:endParaRPr b="0" i="0" sz="1800" u="none" cap="none" strike="noStrike"/>
          </a:p>
        </p:txBody>
      </p:sp>
      <p:sp>
        <p:nvSpPr>
          <p:cNvPr id="75" name="Google Shape;75;p9"/>
          <p:cNvSpPr/>
          <p:nvPr/>
        </p:nvSpPr>
        <p:spPr>
          <a:xfrm>
            <a:off x="609600" y="5638800"/>
            <a:ext cx="2971800" cy="762000"/>
          </a:xfrm>
          <a:prstGeom prst="roundRect">
            <a:avLst>
              <a:gd fmla="val 16667" name="adj"/>
            </a:avLst>
          </a:prstGeom>
          <a:solidFill>
            <a:srgbClr val="F391F3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PENGANTIN LELAKI</a:t>
            </a:r>
            <a:endParaRPr b="0" i="0" sz="1800" u="none" cap="none" strike="noStrike"/>
          </a:p>
        </p:txBody>
      </p:sp>
      <p:sp>
        <p:nvSpPr>
          <p:cNvPr id="76" name="Google Shape;76;p9"/>
          <p:cNvSpPr/>
          <p:nvPr/>
        </p:nvSpPr>
        <p:spPr>
          <a:xfrm>
            <a:off x="5943600" y="457200"/>
            <a:ext cx="2819400" cy="762000"/>
          </a:xfrm>
          <a:prstGeom prst="roundRect">
            <a:avLst>
              <a:gd fmla="val 16667" name="adj"/>
            </a:avLst>
          </a:prstGeom>
          <a:solidFill>
            <a:srgbClr val="F391F3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WALI</a:t>
            </a:r>
            <a:endParaRPr b="0" i="0" sz="1800" u="none" cap="none" strike="noStrike"/>
          </a:p>
        </p:txBody>
      </p:sp>
      <p:cxnSp>
        <p:nvCxnSpPr>
          <p:cNvPr id="77" name="Google Shape;77;p9"/>
          <p:cNvCxnSpPr/>
          <p:nvPr/>
        </p:nvCxnSpPr>
        <p:spPr>
          <a:xfrm rot="10800000">
            <a:off x="2209800" y="5105400"/>
            <a:ext cx="0" cy="533400"/>
          </a:xfrm>
          <a:prstGeom prst="straightConnector1">
            <a:avLst/>
          </a:prstGeom>
          <a:noFill/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triangle"/>
          </a:ln>
        </p:spPr>
      </p:cxnSp>
      <p:cxnSp>
        <p:nvCxnSpPr>
          <p:cNvPr id="78" name="Google Shape;78;p9"/>
          <p:cNvCxnSpPr/>
          <p:nvPr/>
        </p:nvCxnSpPr>
        <p:spPr>
          <a:xfrm>
            <a:off x="1524000" y="1219200"/>
            <a:ext cx="0" cy="609600"/>
          </a:xfrm>
          <a:prstGeom prst="straightConnector1">
            <a:avLst/>
          </a:prstGeom>
          <a:noFill/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triangle"/>
          </a:ln>
        </p:spPr>
      </p:cxnSp>
      <p:cxnSp>
        <p:nvCxnSpPr>
          <p:cNvPr id="79" name="Google Shape;79;p9"/>
          <p:cNvCxnSpPr/>
          <p:nvPr/>
        </p:nvCxnSpPr>
        <p:spPr>
          <a:xfrm flipH="1">
            <a:off x="6248400" y="1219200"/>
            <a:ext cx="304800" cy="609600"/>
          </a:xfrm>
          <a:prstGeom prst="straightConnector1">
            <a:avLst/>
          </a:prstGeom>
          <a:noFill/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triangle"/>
          </a:ln>
        </p:spPr>
      </p:cxnSp>
      <p:cxnSp>
        <p:nvCxnSpPr>
          <p:cNvPr id="80" name="Google Shape;80;p9"/>
          <p:cNvCxnSpPr/>
          <p:nvPr/>
        </p:nvCxnSpPr>
        <p:spPr>
          <a:xfrm flipH="1">
            <a:off x="4267200" y="1219200"/>
            <a:ext cx="76200" cy="2438400"/>
          </a:xfrm>
          <a:prstGeom prst="straightConnector1">
            <a:avLst/>
          </a:prstGeom>
          <a:noFill/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triangle"/>
          </a:ln>
        </p:spPr>
      </p:cxnSp>
      <p:pic>
        <p:nvPicPr>
          <p:cNvPr id="81" name="Google Shape;81;p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65975" y="4191000"/>
            <a:ext cx="1978025" cy="266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EF57A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0"/>
          <p:cNvSpPr txBox="1"/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  <a:solidFill>
            <a:srgbClr val="F391F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SYARAT BAKAL SUAMI</a:t>
            </a:r>
            <a:endParaRPr b="0" i="0" sz="1800" u="none" cap="none" strike="noStrike"/>
          </a:p>
        </p:txBody>
      </p:sp>
      <p:sp>
        <p:nvSpPr>
          <p:cNvPr id="87" name="Google Shape;87;p10"/>
          <p:cNvSpPr txBox="1"/>
          <p:nvPr>
            <p:ph idx="1" type="body"/>
          </p:nvPr>
        </p:nvSpPr>
        <p:spPr>
          <a:xfrm>
            <a:off x="228600" y="2209800"/>
            <a:ext cx="5181600" cy="396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Beragama Islam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Lelaki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Bukan Mahram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 Tidak beristeri empat dalam pada satu masa.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  Bukan dalam Ihram.</a:t>
            </a:r>
            <a:endParaRPr b="0" i="0" sz="1800" u="none" cap="none" strike="noStrike"/>
          </a:p>
        </p:txBody>
      </p:sp>
      <p:pic>
        <p:nvPicPr>
          <p:cNvPr id="88" name="Google Shape;88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19800" y="2286000"/>
            <a:ext cx="2478087" cy="335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391F3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3399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SYARAT BAKAL ISTERI</a:t>
            </a:r>
            <a:endParaRPr b="0" i="0" sz="1800" u="none" cap="none" strike="noStrike"/>
          </a:p>
        </p:txBody>
      </p:sp>
      <p:sp>
        <p:nvSpPr>
          <p:cNvPr id="94" name="Google Shape;94;p11"/>
          <p:cNvSpPr txBox="1"/>
          <p:nvPr>
            <p:ph idx="1" type="body"/>
          </p:nvPr>
        </p:nvSpPr>
        <p:spPr>
          <a:xfrm>
            <a:off x="228600" y="1981200"/>
            <a:ext cx="8291512" cy="36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Beragama Islam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Perempuan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Bukan Mahram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 Bukan dalam tempoh edah.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 Bukan dalam Ihram haji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atau umrah.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6. Bukan muhram kepada suami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seperti muhram nisab,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persemendaan atau susuan</a:t>
            </a: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800" u="none" cap="none" strike="noStrike"/>
          </a:p>
        </p:txBody>
      </p:sp>
      <p:pic>
        <p:nvPicPr>
          <p:cNvPr id="95" name="Google Shape;95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67400" y="2362200"/>
            <a:ext cx="2970212" cy="335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CC66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2"/>
          <p:cNvSpPr txBox="1"/>
          <p:nvPr>
            <p:ph type="title"/>
          </p:nvPr>
        </p:nvSpPr>
        <p:spPr>
          <a:xfrm>
            <a:off x="457200" y="274637"/>
            <a:ext cx="8229600" cy="792162"/>
          </a:xfrm>
          <a:prstGeom prst="rect">
            <a:avLst/>
          </a:prstGeom>
          <a:solidFill>
            <a:srgbClr val="EC52E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SYARAT-SYARAT WALI NIKAH</a:t>
            </a:r>
            <a:endParaRPr b="0" i="0" sz="1800" u="none" cap="none" strike="noStrike"/>
          </a:p>
        </p:txBody>
      </p:sp>
      <p:sp>
        <p:nvSpPr>
          <p:cNvPr id="101" name="Google Shape;101;p1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Islam.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Lelaki.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Baligh.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Berakal.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dalam ihram haji.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ditegah kuasanya dari membelanjakan harta.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Merdeka</a:t>
            </a:r>
            <a:endParaRPr b="0" i="0" sz="1800" u="none" cap="none" strike="noStrike"/>
          </a:p>
        </p:txBody>
      </p:sp>
      <p:pic>
        <p:nvPicPr>
          <p:cNvPr id="102" name="Google Shape;102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19800" y="1371600"/>
            <a:ext cx="2536825" cy="266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3"/>
          <p:cNvSpPr txBox="1"/>
          <p:nvPr>
            <p:ph type="title"/>
          </p:nvPr>
        </p:nvSpPr>
        <p:spPr>
          <a:xfrm>
            <a:off x="457200" y="274637"/>
            <a:ext cx="8229600" cy="868362"/>
          </a:xfrm>
          <a:prstGeom prst="rect">
            <a:avLst/>
          </a:prstGeom>
          <a:solidFill>
            <a:srgbClr val="FEF57A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WALI NIKAH</a:t>
            </a:r>
            <a:endParaRPr b="0" i="0" sz="1800" u="none" cap="none" strike="noStrike"/>
          </a:p>
        </p:txBody>
      </p:sp>
      <p:sp>
        <p:nvSpPr>
          <p:cNvPr id="108" name="Google Shape;108;p13"/>
          <p:cNvSpPr txBox="1"/>
          <p:nvPr/>
        </p:nvSpPr>
        <p:spPr>
          <a:xfrm>
            <a:off x="609600" y="2590800"/>
            <a:ext cx="3429000" cy="838200"/>
          </a:xfrm>
          <a:prstGeom prst="rect">
            <a:avLst/>
          </a:prstGeom>
          <a:solidFill>
            <a:schemeClr val="accent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WALI NASAB ( KETURUNAN )</a:t>
            </a:r>
            <a:endParaRPr b="0" i="0" sz="1800" u="none" cap="none" strike="noStrike"/>
          </a:p>
        </p:txBody>
      </p:sp>
      <p:sp>
        <p:nvSpPr>
          <p:cNvPr id="109" name="Google Shape;109;p13"/>
          <p:cNvSpPr txBox="1"/>
          <p:nvPr/>
        </p:nvSpPr>
        <p:spPr>
          <a:xfrm>
            <a:off x="5410200" y="2590800"/>
            <a:ext cx="3429000" cy="838200"/>
          </a:xfrm>
          <a:prstGeom prst="rect">
            <a:avLst/>
          </a:prstGeom>
          <a:solidFill>
            <a:schemeClr val="accent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WALI HAKIM</a:t>
            </a:r>
            <a:endParaRPr b="0" i="0" sz="1800" u="none" cap="none" strike="noStrike"/>
          </a:p>
        </p:txBody>
      </p:sp>
      <p:sp>
        <p:nvSpPr>
          <p:cNvPr id="110" name="Google Shape;110;p13"/>
          <p:cNvSpPr txBox="1"/>
          <p:nvPr/>
        </p:nvSpPr>
        <p:spPr>
          <a:xfrm>
            <a:off x="381000" y="1524000"/>
            <a:ext cx="8382000" cy="36671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ORANG YANG BERKUASA MENGAHWINKAN SESEORANG PEREMPUAN</a:t>
            </a:r>
            <a:endParaRPr b="0" i="0" sz="1800" u="none" cap="none" strike="noStrike"/>
          </a:p>
        </p:txBody>
      </p:sp>
      <p:cxnSp>
        <p:nvCxnSpPr>
          <p:cNvPr id="111" name="Google Shape;111;p13"/>
          <p:cNvCxnSpPr/>
          <p:nvPr/>
        </p:nvCxnSpPr>
        <p:spPr>
          <a:xfrm flipH="1">
            <a:off x="2209800" y="1981200"/>
            <a:ext cx="2438400" cy="609600"/>
          </a:xfrm>
          <a:prstGeom prst="straightConnector1">
            <a:avLst/>
          </a:prstGeom>
          <a:noFill/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triangle"/>
          </a:ln>
        </p:spPr>
      </p:cxnSp>
      <p:cxnSp>
        <p:nvCxnSpPr>
          <p:cNvPr id="112" name="Google Shape;112;p13"/>
          <p:cNvCxnSpPr/>
          <p:nvPr/>
        </p:nvCxnSpPr>
        <p:spPr>
          <a:xfrm>
            <a:off x="4648200" y="1981200"/>
            <a:ext cx="2743200" cy="609600"/>
          </a:xfrm>
          <a:prstGeom prst="straightConnector1">
            <a:avLst/>
          </a:prstGeom>
          <a:noFill/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triangle"/>
          </a:ln>
        </p:spPr>
      </p:cxnSp>
      <p:sp>
        <p:nvSpPr>
          <p:cNvPr id="113" name="Google Shape;113;p13"/>
          <p:cNvSpPr/>
          <p:nvPr/>
        </p:nvSpPr>
        <p:spPr>
          <a:xfrm>
            <a:off x="152400" y="3733800"/>
            <a:ext cx="2133600" cy="2209800"/>
          </a:xfrm>
          <a:prstGeom prst="ellipse">
            <a:avLst/>
          </a:prstGeom>
          <a:solidFill>
            <a:srgbClr val="DDF0AE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WALI MUJBIR</a:t>
            </a:r>
            <a:endParaRPr b="0" i="0" sz="1800" u="none" cap="none" strike="noStrike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-"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BAPA</a:t>
            </a:r>
            <a:endParaRPr b="0" i="0" sz="1800" u="none" cap="none" strike="noStrike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-"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DATUK</a:t>
            </a:r>
            <a:endParaRPr b="0" i="0" sz="1800" u="none" cap="none" strike="noStrike"/>
          </a:p>
        </p:txBody>
      </p:sp>
      <p:sp>
        <p:nvSpPr>
          <p:cNvPr id="114" name="Google Shape;114;p13"/>
          <p:cNvSpPr/>
          <p:nvPr/>
        </p:nvSpPr>
        <p:spPr>
          <a:xfrm>
            <a:off x="3048000" y="3810000"/>
            <a:ext cx="1905000" cy="1981200"/>
          </a:xfrm>
          <a:prstGeom prst="ellipse">
            <a:avLst/>
          </a:prstGeom>
          <a:solidFill>
            <a:srgbClr val="EA44EA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WALI BUKAN 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MUJBIR</a:t>
            </a:r>
            <a:endParaRPr b="0" i="0" sz="1800" u="none" cap="none" strike="noStrike"/>
          </a:p>
        </p:txBody>
      </p:sp>
      <p:cxnSp>
        <p:nvCxnSpPr>
          <p:cNvPr id="115" name="Google Shape;115;p13"/>
          <p:cNvCxnSpPr/>
          <p:nvPr/>
        </p:nvCxnSpPr>
        <p:spPr>
          <a:xfrm flipH="1">
            <a:off x="1828800" y="3429000"/>
            <a:ext cx="381000" cy="533400"/>
          </a:xfrm>
          <a:prstGeom prst="straightConnector1">
            <a:avLst/>
          </a:prstGeom>
          <a:noFill/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triangle"/>
          </a:ln>
        </p:spPr>
      </p:cxnSp>
      <p:cxnSp>
        <p:nvCxnSpPr>
          <p:cNvPr id="116" name="Google Shape;116;p13"/>
          <p:cNvCxnSpPr/>
          <p:nvPr/>
        </p:nvCxnSpPr>
        <p:spPr>
          <a:xfrm>
            <a:off x="2209800" y="3429000"/>
            <a:ext cx="1295400" cy="533400"/>
          </a:xfrm>
          <a:prstGeom prst="straightConnector1">
            <a:avLst/>
          </a:prstGeom>
          <a:noFill/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triangle"/>
          </a:ln>
        </p:spPr>
      </p:cxnSp>
      <p:sp>
        <p:nvSpPr>
          <p:cNvPr id="117" name="Google Shape;117;p13"/>
          <p:cNvSpPr/>
          <p:nvPr/>
        </p:nvSpPr>
        <p:spPr>
          <a:xfrm>
            <a:off x="1219200" y="5791200"/>
            <a:ext cx="7391400" cy="685800"/>
          </a:xfrm>
          <a:prstGeom prst="wedgeRectCallout">
            <a:avLst>
              <a:gd fmla="val 1206" name="adj1"/>
              <a:gd fmla="val -14800" name="adj2"/>
            </a:avLst>
          </a:prstGeom>
          <a:solidFill>
            <a:srgbClr val="FD7267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BERHAK MENGAHWINKAN ANAK PEREMPUAN TANPA PERSETUJUANNYA DGN SYARAT BAKAL SUAMI SEKUFU DENGANNYA.</a:t>
            </a:r>
            <a:endParaRPr b="0" i="0" sz="1800" u="none" cap="none" strike="noStrike"/>
          </a:p>
        </p:txBody>
      </p:sp>
      <p:cxnSp>
        <p:nvCxnSpPr>
          <p:cNvPr id="118" name="Google Shape;118;p13"/>
          <p:cNvCxnSpPr/>
          <p:nvPr/>
        </p:nvCxnSpPr>
        <p:spPr>
          <a:xfrm>
            <a:off x="7162800" y="3429000"/>
            <a:ext cx="0" cy="381000"/>
          </a:xfrm>
          <a:prstGeom prst="straightConnector1">
            <a:avLst/>
          </a:prstGeom>
          <a:noFill/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triangle"/>
          </a:ln>
        </p:spPr>
      </p:cxnSp>
      <p:sp>
        <p:nvSpPr>
          <p:cNvPr id="119" name="Google Shape;119;p13"/>
          <p:cNvSpPr/>
          <p:nvPr/>
        </p:nvSpPr>
        <p:spPr>
          <a:xfrm>
            <a:off x="5105400" y="3733800"/>
            <a:ext cx="4038600" cy="1981200"/>
          </a:xfrm>
          <a:prstGeom prst="ellipse">
            <a:avLst/>
          </a:prstGeom>
          <a:solidFill>
            <a:schemeClr val="accent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MEREKA YANG DIBERI KUASA 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OLEH SULTAN/PEMERINTAH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MENGAHWINKAN PEREMPUAN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KETIKA KETIADAAN WALI,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KEENGGANANNYA @ HILANG 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KELAYAKAN WALI NISAB UNTUK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MENGAHWINKANNYA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D3E622"/>
        </a:solidFill>
      </p:bgPr>
    </p:bg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4"/>
          <p:cNvSpPr txBox="1"/>
          <p:nvPr>
            <p:ph type="title"/>
          </p:nvPr>
        </p:nvSpPr>
        <p:spPr>
          <a:xfrm>
            <a:off x="457200" y="274637"/>
            <a:ext cx="8229600" cy="715962"/>
          </a:xfrm>
          <a:prstGeom prst="rect">
            <a:avLst/>
          </a:prstGeom>
          <a:solidFill>
            <a:srgbClr val="EC52E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SUSUNAN WALI NIKAH</a:t>
            </a:r>
            <a:endParaRPr b="0" i="0" sz="1800" u="none" cap="none" strike="noStrike"/>
          </a:p>
        </p:txBody>
      </p:sp>
      <p:sp>
        <p:nvSpPr>
          <p:cNvPr id="125" name="Google Shape;125;p14"/>
          <p:cNvSpPr txBox="1"/>
          <p:nvPr>
            <p:ph idx="1" type="body"/>
          </p:nvPr>
        </p:nvSpPr>
        <p:spPr>
          <a:xfrm>
            <a:off x="457200" y="1143000"/>
            <a:ext cx="8229600" cy="4983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Bapa ( Wali Mujbir ).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Datuk ( Wali Mujbir ).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Saudara lelaki seibu sebapa.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Saudara lelaki sebapa.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Anak saudara lelaki daripada saudara lelaki seibu sebapa dan ke atas.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Anak saudara lelaki daripada adik-beradik lelaki sebapa dan ke atas.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Bapa saudara seibu sebapa dan ke atas.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Bapa saudara dari sebelah bapa.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Anak lelaki daripada bapa saudara seibu sebapa dan ke bawah (sepupu).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Anak lelaki daripada bapa saudara seibu sebapa (sepupu).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Wali hakim.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99FF"/>
            </a:gs>
            <a:gs pos="100000">
              <a:schemeClr val="accent2"/>
            </a:gs>
          </a:gsLst>
          <a:lin ang="5400000" scaled="0"/>
        </a:grad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5"/>
          <p:cNvSpPr txBox="1"/>
          <p:nvPr>
            <p:ph type="title"/>
          </p:nvPr>
        </p:nvSpPr>
        <p:spPr>
          <a:xfrm>
            <a:off x="457200" y="685800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WALI MUJBIR</a:t>
            </a:r>
            <a:endParaRPr b="0" i="0" sz="1800" u="none" cap="none" strike="noStrike"/>
          </a:p>
        </p:txBody>
      </p:sp>
      <p:sp>
        <p:nvSpPr>
          <p:cNvPr id="131" name="Google Shape;131;p15"/>
          <p:cNvSpPr txBox="1"/>
          <p:nvPr/>
        </p:nvSpPr>
        <p:spPr>
          <a:xfrm>
            <a:off x="1219200" y="2259012"/>
            <a:ext cx="6705600" cy="393541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lt1"/>
              </a:gs>
            </a:gsLst>
            <a:lin ang="54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BAPA DAN DATUK BERHAK MENGAHWINKAN PENGANTIN PEREMPUAN YANG MASIH GADIS TANPA PERSETUJUANNYA TERLEBIH DAHULU.DENGAN SYARAT BAKAL SUAMI SEKUFU DENGANNYA.  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TOPLINE">
  <a:themeElements>
    <a:clrScheme name="TOPLINE 1">
      <a:dk1>
        <a:srgbClr val="FFFFFF"/>
      </a:dk1>
      <a:lt1>
        <a:srgbClr val="6600CC"/>
      </a:lt1>
      <a:dk2>
        <a:srgbClr val="FFFF00"/>
      </a:dk2>
      <a:lt2>
        <a:srgbClr val="000000"/>
      </a:lt2>
      <a:accent1>
        <a:srgbClr val="FF3399"/>
      </a:accent1>
      <a:accent2>
        <a:srgbClr val="00CCCC"/>
      </a:accent2>
      <a:accent3>
        <a:srgbClr val="6600CC"/>
      </a:accent3>
      <a:accent4>
        <a:srgbClr val="FF3399"/>
      </a:accent4>
      <a:accent5>
        <a:srgbClr val="00CCCC"/>
      </a:accent5>
      <a:accent6>
        <a:srgbClr val="6600CC"/>
      </a:accent6>
      <a:hlink>
        <a:srgbClr val="FF9966"/>
      </a:hlink>
      <a:folHlink>
        <a:srgbClr val="9999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SUNRISE">
  <a:themeElements>
    <a:clrScheme name="SUNRISE 1">
      <a:dk1>
        <a:srgbClr val="EAEAEA"/>
      </a:dk1>
      <a:lt1>
        <a:srgbClr val="9999FF"/>
      </a:lt1>
      <a:dk2>
        <a:srgbClr val="330099"/>
      </a:dk2>
      <a:lt2>
        <a:srgbClr val="000066"/>
      </a:lt2>
      <a:accent1>
        <a:srgbClr val="CC99FF"/>
      </a:accent1>
      <a:accent2>
        <a:srgbClr val="FCCEA7"/>
      </a:accent2>
      <a:accent3>
        <a:srgbClr val="9999FF"/>
      </a:accent3>
      <a:accent4>
        <a:srgbClr val="CC99FF"/>
      </a:accent4>
      <a:accent5>
        <a:srgbClr val="FCCEA7"/>
      </a:accent5>
      <a:accent6>
        <a:srgbClr val="9999FF"/>
      </a:accent6>
      <a:hlink>
        <a:srgbClr val="6600CC"/>
      </a:hlink>
      <a:folHlink>
        <a:srgbClr val="FF999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