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2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11" Type="http://schemas.openxmlformats.org/officeDocument/2006/relationships/slide" Target="slides/slide7.xml"/><Relationship Id="rId22" Type="http://schemas.openxmlformats.org/officeDocument/2006/relationships/slide" Target="slides/slide18.xml"/><Relationship Id="rId10" Type="http://schemas.openxmlformats.org/officeDocument/2006/relationships/slide" Target="slides/slide6.xml"/><Relationship Id="rId21" Type="http://schemas.openxmlformats.org/officeDocument/2006/relationships/slide" Target="slides/slide17.xml"/><Relationship Id="rId13" Type="http://schemas.openxmlformats.org/officeDocument/2006/relationships/slide" Target="slides/slide9.xml"/><Relationship Id="rId24" Type="http://schemas.openxmlformats.org/officeDocument/2006/relationships/slide" Target="slides/slide20.xml"/><Relationship Id="rId12" Type="http://schemas.openxmlformats.org/officeDocument/2006/relationships/slide" Target="slides/slide8.xml"/><Relationship Id="rId23" Type="http://schemas.openxmlformats.org/officeDocument/2006/relationships/slide" Target="slides/slide19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5" Type="http://schemas.openxmlformats.org/officeDocument/2006/relationships/slide" Target="slides/slide1.xml"/><Relationship Id="rId19" Type="http://schemas.openxmlformats.org/officeDocument/2006/relationships/slide" Target="slides/slide15.xml"/><Relationship Id="rId6" Type="http://schemas.openxmlformats.org/officeDocument/2006/relationships/slide" Target="slides/slide2.xml"/><Relationship Id="rId18" Type="http://schemas.openxmlformats.org/officeDocument/2006/relationships/slide" Target="slides/slide14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000000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2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rnd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-88900" lvl="0" marL="0" marR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 b="0" i="0" sz="1200" u="none" cap="none" strike="noStrike"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2" name="Google Shape;42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11" name="Google Shape;111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35" name="Google Shape;135;p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42" name="Google Shape;142;p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3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49" name="Google Shape;149;p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3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56" name="Google Shape;156;p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3" name="Google Shape;163;p3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3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69" name="Google Shape;169;p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3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75" name="Google Shape;175;p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3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81" name="Google Shape;181;p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8" name="Google Shape;188;p4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50" name="Google Shape;50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4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97" name="Google Shape;197;p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56" name="Google Shape;56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63" name="Google Shape;63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74" name="Google Shape;74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81" name="Google Shape;81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90" name="Google Shape;90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97" name="Google Shape;97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2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/>
          <p:nvPr>
            <p:ph idx="1" type="subTitle"/>
          </p:nvPr>
        </p:nvSpPr>
        <p:spPr>
          <a:xfrm>
            <a:off x="1295400" y="381000"/>
            <a:ext cx="6400800" cy="129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i="0" sz="5400" u="none" cap="none" strike="noStrike">
                <a:solidFill>
                  <a:srgbClr val="FFFF00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400"/>
              </a:spcBef>
              <a:spcAft>
                <a:spcPts val="0"/>
              </a:spcAft>
              <a:buSzPts val="1400"/>
              <a:buChar char="»"/>
              <a:defRPr/>
            </a:lvl6pPr>
            <a:lvl7pPr lvl="6">
              <a:spcBef>
                <a:spcPts val="400"/>
              </a:spcBef>
              <a:spcAft>
                <a:spcPts val="0"/>
              </a:spcAft>
              <a:buSzPts val="1400"/>
              <a:buChar char="»"/>
              <a:defRPr/>
            </a:lvl7pPr>
            <a:lvl8pPr lvl="7">
              <a:spcBef>
                <a:spcPts val="400"/>
              </a:spcBef>
              <a:spcAft>
                <a:spcPts val="0"/>
              </a:spcAft>
              <a:buSzPts val="1400"/>
              <a:buChar char="»"/>
              <a:defRPr/>
            </a:lvl8pPr>
            <a:lvl9pPr lvl="8">
              <a:spcBef>
                <a:spcPts val="400"/>
              </a:spcBef>
              <a:spcAft>
                <a:spcPts val="0"/>
              </a:spcAft>
              <a:buSzPts val="1400"/>
              <a:buChar char="»"/>
              <a:defRPr/>
            </a:lvl9pPr>
          </a:lstStyle>
          <a:p/>
        </p:txBody>
      </p:sp>
      <p:sp>
        <p:nvSpPr>
          <p:cNvPr id="17" name="Google Shape;17;p2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8" name="Google Shape;18;p2"/>
          <p:cNvSpPr txBox="1"/>
          <p:nvPr>
            <p:ph idx="2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9" name="Google Shape;19;p2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0" name="Google Shape;20;p2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1" name="Google Shape;21;p2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4" name="Google Shape;24;p3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5" name="Google Shape;25;p3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6" name="Google Shape;26;p3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7" name="Google Shape;27;p3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BJECT_ONLY" type="objOnly">
  <p:cSld name="OBJECT_ONLY">
    <p:bg>
      <p:bgPr>
        <a:solidFill>
          <a:schemeClr val="lt1"/>
        </a:solidFill>
      </p:bgPr>
    </p:bg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4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0" name="Google Shape;30;p4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1" name="Google Shape;31;p4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2" name="Google Shape;32;p4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3" name="Google Shape;33;p4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5"/>
          <p:cNvSpPr txBox="1"/>
          <p:nvPr>
            <p:ph type="title"/>
          </p:nvPr>
        </p:nvSpPr>
        <p:spPr>
          <a:xfrm>
            <a:off x="457200" y="609600"/>
            <a:ext cx="8229600" cy="838200"/>
          </a:xfrm>
          <a:prstGeom prst="rect">
            <a:avLst/>
          </a:prstGeom>
          <a:solidFill>
            <a:srgbClr val="D60093"/>
          </a:solidFill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6" name="Google Shape;36;p5"/>
          <p:cNvSpPr txBox="1"/>
          <p:nvPr>
            <p:ph idx="1" type="body"/>
          </p:nvPr>
        </p:nvSpPr>
        <p:spPr>
          <a:xfrm>
            <a:off x="457200" y="1600200"/>
            <a:ext cx="77724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7" name="Google Shape;37;p5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8" name="Google Shape;38;p5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9" name="Google Shape;39;p5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3" name="Google Shape;13;p1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4" name="Google Shape;14;p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Relationship Id="rId4" Type="http://schemas.openxmlformats.org/officeDocument/2006/relationships/image" Target="../media/image5.png"/><Relationship Id="rId5" Type="http://schemas.openxmlformats.org/officeDocument/2006/relationships/image" Target="../media/image14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8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0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8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0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5.jpg"/><Relationship Id="rId4" Type="http://schemas.openxmlformats.org/officeDocument/2006/relationships/image" Target="../media/image17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9.jpg"/><Relationship Id="rId4" Type="http://schemas.openxmlformats.org/officeDocument/2006/relationships/image" Target="../media/image16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6.jp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2.jp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7.jpg"/><Relationship Id="rId4" Type="http://schemas.openxmlformats.org/officeDocument/2006/relationships/image" Target="../media/image13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1.jpg"/><Relationship Id="rId4" Type="http://schemas.openxmlformats.org/officeDocument/2006/relationships/image" Target="../media/image24.jpg"/><Relationship Id="rId5" Type="http://schemas.openxmlformats.org/officeDocument/2006/relationships/image" Target="../media/image27.jpg"/><Relationship Id="rId6" Type="http://schemas.openxmlformats.org/officeDocument/2006/relationships/image" Target="../media/image26.jpg"/><Relationship Id="rId7" Type="http://schemas.openxmlformats.org/officeDocument/2006/relationships/image" Target="../media/image22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5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1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9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6"/>
          <p:cNvSpPr txBox="1"/>
          <p:nvPr>
            <p:ph idx="1" type="subTitle"/>
          </p:nvPr>
        </p:nvSpPr>
        <p:spPr>
          <a:xfrm>
            <a:off x="1295400" y="381000"/>
            <a:ext cx="6400800" cy="1295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5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AKIDAH</a:t>
            </a:r>
            <a:endParaRPr b="0" i="0" sz="1800" u="none" cap="none" strike="noStrike">
              <a:solidFill>
                <a:srgbClr val="FFFF00"/>
              </a:solidFill>
            </a:endParaRPr>
          </a:p>
        </p:txBody>
      </p:sp>
      <p:pic>
        <p:nvPicPr>
          <p:cNvPr id="45" name="Google Shape;45;p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447800" y="1600200"/>
            <a:ext cx="5410200" cy="1676400"/>
          </a:xfrm>
          <a:prstGeom prst="rect">
            <a:avLst/>
          </a:prstGeom>
          <a:noFill/>
          <a:ln>
            <a:noFill/>
          </a:ln>
        </p:spPr>
      </p:pic>
      <p:sp>
        <p:nvSpPr>
          <p:cNvPr id="46" name="Google Shape;46;p6"/>
          <p:cNvSpPr/>
          <p:nvPr/>
        </p:nvSpPr>
        <p:spPr>
          <a:xfrm>
            <a:off x="1447800" y="1600200"/>
            <a:ext cx="5410200" cy="16764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/>
              <a:t>PERKARA YANG   MEMBATALKAN IMAN </a:t>
            </a:r>
            <a:endParaRPr b="0" i="0" sz="1800" u="none" cap="none" strike="noStrike"/>
          </a:p>
        </p:txBody>
      </p:sp>
      <p:pic>
        <p:nvPicPr>
          <p:cNvPr id="47" name="Google Shape;47;p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895600" y="4038600"/>
            <a:ext cx="1485900" cy="2105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5"/>
          <p:cNvSpPr txBox="1"/>
          <p:nvPr>
            <p:ph type="title"/>
          </p:nvPr>
        </p:nvSpPr>
        <p:spPr>
          <a:xfrm>
            <a:off x="457200" y="609600"/>
            <a:ext cx="8229600" cy="838200"/>
          </a:xfrm>
          <a:prstGeom prst="rect">
            <a:avLst/>
          </a:prstGeom>
          <a:solidFill>
            <a:srgbClr val="D6009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MURTAD</a:t>
            </a:r>
            <a:endParaRPr b="0" i="0" sz="1800" u="none" cap="none" strike="noStrike"/>
          </a:p>
        </p:txBody>
      </p:sp>
      <p:sp>
        <p:nvSpPr>
          <p:cNvPr id="114" name="Google Shape;114;p15"/>
          <p:cNvSpPr txBox="1"/>
          <p:nvPr>
            <p:ph idx="1" type="body"/>
          </p:nvPr>
        </p:nvSpPr>
        <p:spPr>
          <a:xfrm>
            <a:off x="457200" y="1600200"/>
            <a:ext cx="77724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Iaitu berpaling atau keluar daripada Islam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Mereka dihukum sebagai murtad.</a:t>
            </a:r>
            <a:endParaRPr b="0" i="0" sz="1800" u="none" cap="none" strike="noStrike"/>
          </a:p>
        </p:txBody>
      </p:sp>
      <p:grpSp>
        <p:nvGrpSpPr>
          <p:cNvPr id="115" name="Google Shape;115;p15"/>
          <p:cNvGrpSpPr/>
          <p:nvPr/>
        </p:nvGrpSpPr>
        <p:grpSpPr>
          <a:xfrm>
            <a:off x="762000" y="3581400"/>
            <a:ext cx="7772400" cy="2743200"/>
            <a:chOff x="762000" y="3429000"/>
            <a:chExt cx="7772400" cy="2743200"/>
          </a:xfrm>
        </p:grpSpPr>
        <p:sp>
          <p:nvSpPr>
            <p:cNvPr id="116" name="Google Shape;116;p15"/>
            <p:cNvSpPr txBox="1"/>
            <p:nvPr/>
          </p:nvSpPr>
          <p:spPr>
            <a:xfrm>
              <a:off x="2895600" y="5410200"/>
              <a:ext cx="5638800" cy="762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66"/>
                </a:buClr>
                <a:buFont typeface="Arial"/>
                <a:buNone/>
              </a:pPr>
              <a:r>
                <a:rPr b="1" i="0" lang="en-US" sz="2800" u="none" cap="none" strike="noStrike">
                  <a:solidFill>
                    <a:srgbClr val="FFFF66"/>
                  </a:solidFill>
                  <a:latin typeface="Arial"/>
                  <a:ea typeface="Arial"/>
                  <a:cs typeface="Arial"/>
                  <a:sym typeface="Arial"/>
                </a:rPr>
                <a:t>Menganut agama selain Islam</a:t>
              </a:r>
              <a:endParaRPr b="0" i="0" sz="1800" u="none" cap="none" strike="noStrike"/>
            </a:p>
          </p:txBody>
        </p:sp>
        <p:sp>
          <p:nvSpPr>
            <p:cNvPr id="117" name="Google Shape;117;p15"/>
            <p:cNvSpPr txBox="1"/>
            <p:nvPr/>
          </p:nvSpPr>
          <p:spPr>
            <a:xfrm>
              <a:off x="762000" y="5410200"/>
              <a:ext cx="2133600" cy="762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Font typeface="Arial"/>
                <a:buNone/>
              </a:pPr>
              <a:r>
                <a:rPr b="1" i="0" lang="en-US" sz="20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PERBUATAN</a:t>
              </a:r>
              <a:endParaRPr b="0" i="0" sz="1800" u="none" cap="none" strike="noStrike"/>
            </a:p>
          </p:txBody>
        </p:sp>
        <p:sp>
          <p:nvSpPr>
            <p:cNvPr id="118" name="Google Shape;118;p15"/>
            <p:cNvSpPr txBox="1"/>
            <p:nvPr/>
          </p:nvSpPr>
          <p:spPr>
            <a:xfrm>
              <a:off x="2895600" y="4648200"/>
              <a:ext cx="5638800" cy="762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66"/>
                </a:buClr>
                <a:buFont typeface="Arial"/>
                <a:buNone/>
              </a:pPr>
              <a:r>
                <a:rPr b="1" i="0" lang="en-US" sz="2800" u="none" cap="none" strike="noStrike">
                  <a:solidFill>
                    <a:srgbClr val="FFFF66"/>
                  </a:solidFill>
                  <a:latin typeface="Arial"/>
                  <a:ea typeface="Arial"/>
                  <a:cs typeface="Arial"/>
                  <a:sym typeface="Arial"/>
                </a:rPr>
                <a:t>Isytihar diri keluar Islam</a:t>
              </a:r>
              <a:endParaRPr b="0" i="0" sz="1800" u="none" cap="none" strike="noStrike"/>
            </a:p>
          </p:txBody>
        </p:sp>
        <p:sp>
          <p:nvSpPr>
            <p:cNvPr id="119" name="Google Shape;119;p15"/>
            <p:cNvSpPr txBox="1"/>
            <p:nvPr/>
          </p:nvSpPr>
          <p:spPr>
            <a:xfrm>
              <a:off x="762000" y="4648200"/>
              <a:ext cx="2133600" cy="762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Font typeface="Arial"/>
                <a:buNone/>
              </a:pPr>
              <a:r>
                <a:rPr b="1" i="0" lang="en-US" sz="20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PERKATAAN</a:t>
              </a:r>
              <a:endParaRPr b="0" i="0" sz="1800" u="none" cap="none" strike="noStrike"/>
            </a:p>
          </p:txBody>
        </p:sp>
        <p:sp>
          <p:nvSpPr>
            <p:cNvPr id="120" name="Google Shape;120;p15"/>
            <p:cNvSpPr txBox="1"/>
            <p:nvPr/>
          </p:nvSpPr>
          <p:spPr>
            <a:xfrm>
              <a:off x="2895600" y="3886200"/>
              <a:ext cx="5638800" cy="762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66"/>
                </a:buClr>
                <a:buFont typeface="Arial"/>
                <a:buNone/>
              </a:pPr>
              <a:r>
                <a:rPr b="1" i="0" lang="en-US" sz="2800" u="none" cap="none" strike="noStrike">
                  <a:solidFill>
                    <a:srgbClr val="FFFF66"/>
                  </a:solidFill>
                  <a:latin typeface="Arial"/>
                  <a:ea typeface="Arial"/>
                  <a:cs typeface="Arial"/>
                  <a:sym typeface="Arial"/>
                </a:rPr>
                <a:t>Berniat hendak keluar Islam</a:t>
              </a:r>
              <a:endParaRPr b="0" i="0" sz="1800" u="none" cap="none" strike="noStrike"/>
            </a:p>
          </p:txBody>
        </p:sp>
        <p:sp>
          <p:nvSpPr>
            <p:cNvPr id="121" name="Google Shape;121;p15"/>
            <p:cNvSpPr txBox="1"/>
            <p:nvPr/>
          </p:nvSpPr>
          <p:spPr>
            <a:xfrm>
              <a:off x="762000" y="3886200"/>
              <a:ext cx="2133600" cy="762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Font typeface="Arial"/>
                <a:buNone/>
              </a:pPr>
              <a:r>
                <a:rPr b="1" i="0" lang="en-US" sz="20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IKTIKAD</a:t>
              </a:r>
              <a:endParaRPr b="0" i="0" sz="1800" u="none" cap="none" strike="noStrike"/>
            </a:p>
          </p:txBody>
        </p:sp>
        <p:sp>
          <p:nvSpPr>
            <p:cNvPr id="122" name="Google Shape;122;p15"/>
            <p:cNvSpPr txBox="1"/>
            <p:nvPr/>
          </p:nvSpPr>
          <p:spPr>
            <a:xfrm>
              <a:off x="2895600" y="3429000"/>
              <a:ext cx="5638800" cy="45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Arial"/>
                <a:buNone/>
              </a:pPr>
              <a:r>
                <a:rPr b="1" i="0" lang="en-US" sz="20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HURAIAN</a:t>
              </a:r>
              <a:endParaRPr b="0" i="0" sz="1800" u="none" cap="none" strike="noStrike"/>
            </a:p>
          </p:txBody>
        </p:sp>
        <p:sp>
          <p:nvSpPr>
            <p:cNvPr id="123" name="Google Shape;123;p15"/>
            <p:cNvSpPr txBox="1"/>
            <p:nvPr/>
          </p:nvSpPr>
          <p:spPr>
            <a:xfrm>
              <a:off x="762000" y="3429000"/>
              <a:ext cx="2133600" cy="45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Arial"/>
                <a:buNone/>
              </a:pPr>
              <a:r>
                <a:rPr b="1" i="0" lang="en-US" sz="20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CARA</a:t>
              </a:r>
              <a:endParaRPr b="0" i="0" sz="1800" u="none" cap="none" strike="noStrike"/>
            </a:p>
          </p:txBody>
        </p:sp>
        <p:cxnSp>
          <p:nvCxnSpPr>
            <p:cNvPr id="124" name="Google Shape;124;p15"/>
            <p:cNvCxnSpPr/>
            <p:nvPr/>
          </p:nvCxnSpPr>
          <p:spPr>
            <a:xfrm>
              <a:off x="762000" y="3429000"/>
              <a:ext cx="7772400" cy="0"/>
            </a:xfrm>
            <a:prstGeom prst="straightConnector1">
              <a:avLst/>
            </a:prstGeom>
            <a:noFill/>
            <a:ln cap="sq" cmpd="sng" w="28575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125" name="Google Shape;125;p15"/>
            <p:cNvCxnSpPr/>
            <p:nvPr/>
          </p:nvCxnSpPr>
          <p:spPr>
            <a:xfrm>
              <a:off x="762000" y="3886200"/>
              <a:ext cx="7772400" cy="0"/>
            </a:xfrm>
            <a:prstGeom prst="straightConnector1">
              <a:avLst/>
            </a:prstGeom>
            <a:noFill/>
            <a:ln cap="rnd" cmpd="sng" w="12700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126" name="Google Shape;126;p15"/>
            <p:cNvCxnSpPr/>
            <p:nvPr/>
          </p:nvCxnSpPr>
          <p:spPr>
            <a:xfrm>
              <a:off x="762000" y="4648200"/>
              <a:ext cx="7772400" cy="0"/>
            </a:xfrm>
            <a:prstGeom prst="straightConnector1">
              <a:avLst/>
            </a:prstGeom>
            <a:noFill/>
            <a:ln cap="rnd" cmpd="sng" w="12700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127" name="Google Shape;127;p15"/>
            <p:cNvCxnSpPr/>
            <p:nvPr/>
          </p:nvCxnSpPr>
          <p:spPr>
            <a:xfrm>
              <a:off x="762000" y="5410200"/>
              <a:ext cx="7772400" cy="0"/>
            </a:xfrm>
            <a:prstGeom prst="straightConnector1">
              <a:avLst/>
            </a:prstGeom>
            <a:noFill/>
            <a:ln cap="rnd" cmpd="sng" w="12700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128" name="Google Shape;128;p15"/>
            <p:cNvCxnSpPr/>
            <p:nvPr/>
          </p:nvCxnSpPr>
          <p:spPr>
            <a:xfrm>
              <a:off x="762000" y="6172200"/>
              <a:ext cx="7772400" cy="0"/>
            </a:xfrm>
            <a:prstGeom prst="straightConnector1">
              <a:avLst/>
            </a:prstGeom>
            <a:noFill/>
            <a:ln cap="sq" cmpd="sng" w="28575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129" name="Google Shape;129;p15"/>
            <p:cNvCxnSpPr/>
            <p:nvPr/>
          </p:nvCxnSpPr>
          <p:spPr>
            <a:xfrm>
              <a:off x="762000" y="3429000"/>
              <a:ext cx="0" cy="2743200"/>
            </a:xfrm>
            <a:prstGeom prst="straightConnector1">
              <a:avLst/>
            </a:prstGeom>
            <a:noFill/>
            <a:ln cap="sq" cmpd="sng" w="28575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130" name="Google Shape;130;p15"/>
            <p:cNvCxnSpPr/>
            <p:nvPr/>
          </p:nvCxnSpPr>
          <p:spPr>
            <a:xfrm>
              <a:off x="2895600" y="3429000"/>
              <a:ext cx="0" cy="2743200"/>
            </a:xfrm>
            <a:prstGeom prst="straightConnector1">
              <a:avLst/>
            </a:prstGeom>
            <a:noFill/>
            <a:ln cap="rnd" cmpd="sng" w="12700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131" name="Google Shape;131;p15"/>
            <p:cNvCxnSpPr/>
            <p:nvPr/>
          </p:nvCxnSpPr>
          <p:spPr>
            <a:xfrm>
              <a:off x="8534400" y="3429000"/>
              <a:ext cx="0" cy="2743200"/>
            </a:xfrm>
            <a:prstGeom prst="straightConnector1">
              <a:avLst/>
            </a:prstGeom>
            <a:noFill/>
            <a:ln cap="sq" cmpd="sng" w="28575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</p:grpSp>
      <p:sp>
        <p:nvSpPr>
          <p:cNvPr id="132" name="Google Shape;132;p15"/>
          <p:cNvSpPr/>
          <p:nvPr/>
        </p:nvSpPr>
        <p:spPr>
          <a:xfrm>
            <a:off x="914400" y="2971800"/>
            <a:ext cx="4876800" cy="419100"/>
          </a:xfrm>
          <a:prstGeom prst="rect">
            <a:avLst/>
          </a:prstGeom>
          <a:solidFill>
            <a:srgbClr val="FFFFFF"/>
          </a:solidFill>
          <a:ln cap="rnd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/>
              <a:t>Boleh murtad dengan sebab... 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16"/>
          <p:cNvSpPr txBox="1"/>
          <p:nvPr>
            <p:ph type="title"/>
          </p:nvPr>
        </p:nvSpPr>
        <p:spPr>
          <a:xfrm>
            <a:off x="457200" y="685800"/>
            <a:ext cx="8229600" cy="1143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SEBAB YANG MEMBAWA KEPADA MURTAD</a:t>
            </a:r>
            <a:endParaRPr b="0" i="0" sz="1800" u="none" cap="none" strike="noStrike"/>
          </a:p>
        </p:txBody>
      </p:sp>
      <p:sp>
        <p:nvSpPr>
          <p:cNvPr id="138" name="Google Shape;138;p16"/>
          <p:cNvSpPr txBox="1"/>
          <p:nvPr>
            <p:ph idx="1" type="body"/>
          </p:nvPr>
        </p:nvSpPr>
        <p:spPr>
          <a:xfrm>
            <a:off x="3733800" y="2514600"/>
            <a:ext cx="5105400" cy="388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Lemah pegangan agama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Jahil tentang hukum Islam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Terpengaruh dengan kemewahan hidup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Tidak ikhlas dalam laksana kewajipan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Tiada bimbingan untuk dalami Islam</a:t>
            </a:r>
            <a:endParaRPr b="0" i="0" sz="1800" u="none" cap="none" strike="noStrike"/>
          </a:p>
        </p:txBody>
      </p:sp>
      <p:pic>
        <p:nvPicPr>
          <p:cNvPr id="139" name="Google Shape;13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9600" y="2362200"/>
            <a:ext cx="28194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66FF99"/>
        </a:solidFill>
      </p:bgPr>
    </p:bg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17"/>
          <p:cNvSpPr txBox="1"/>
          <p:nvPr>
            <p:ph type="title"/>
          </p:nvPr>
        </p:nvSpPr>
        <p:spPr>
          <a:xfrm>
            <a:off x="304800" y="381000"/>
            <a:ext cx="8229600" cy="1143000"/>
          </a:xfrm>
          <a:prstGeom prst="rect">
            <a:avLst/>
          </a:prstGeom>
          <a:solidFill>
            <a:srgbClr val="D6009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KESAN DARIPADA </a:t>
            </a:r>
            <a:br>
              <a:rPr b="1" i="0" lang="en-US" sz="36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36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PERBUATAN MURTAD</a:t>
            </a:r>
            <a:endParaRPr b="0" i="0" sz="1800" u="none" cap="none" strike="noStrike"/>
          </a:p>
        </p:txBody>
      </p:sp>
      <p:sp>
        <p:nvSpPr>
          <p:cNvPr id="145" name="Google Shape;145;p17"/>
          <p:cNvSpPr txBox="1"/>
          <p:nvPr>
            <p:ph idx="1" type="body"/>
          </p:nvPr>
        </p:nvSpPr>
        <p:spPr>
          <a:xfrm>
            <a:off x="228600" y="2286000"/>
            <a:ext cx="5562600" cy="3657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Hubungan suami isteri terbatal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Haram menerima harta pusaka dari waris beragama Islam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Hartanya haram dipusakai oleh waris beragama Islam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Haram dikebumikan di perkuburan Islam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Penghuni neraka selamanya</a:t>
            </a:r>
            <a:endParaRPr b="0" i="0" sz="1800" u="none" cap="none" strike="noStrike"/>
          </a:p>
        </p:txBody>
      </p:sp>
      <p:pic>
        <p:nvPicPr>
          <p:cNvPr id="146" name="Google Shape;14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91200" y="2286000"/>
            <a:ext cx="2800350" cy="3733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D60093"/>
        </a:solidFill>
      </p:bgPr>
    </p:bg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18"/>
          <p:cNvSpPr txBox="1"/>
          <p:nvPr>
            <p:ph type="title"/>
          </p:nvPr>
        </p:nvSpPr>
        <p:spPr>
          <a:xfrm>
            <a:off x="457200" y="274637"/>
            <a:ext cx="8229600" cy="868362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CARA MENANGANI MURTAD</a:t>
            </a:r>
            <a:endParaRPr b="0" i="0" sz="1800" u="none" cap="none" strike="noStrike"/>
          </a:p>
        </p:txBody>
      </p:sp>
      <p:sp>
        <p:nvSpPr>
          <p:cNvPr id="152" name="Google Shape;152;p18"/>
          <p:cNvSpPr txBox="1"/>
          <p:nvPr>
            <p:ph idx="1" type="body"/>
          </p:nvPr>
        </p:nvSpPr>
        <p:spPr>
          <a:xfrm>
            <a:off x="457200" y="1600200"/>
            <a:ext cx="42672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memberi nasihat supaya bertaubat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Memberi perlindungan dan bimbingan jika mereka mualaf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Jika degil , hendaklah dijatuhi hukuman bunuh.</a:t>
            </a:r>
            <a:endParaRPr b="0" i="0" sz="1800" u="none" cap="none" strike="noStrike"/>
          </a:p>
        </p:txBody>
      </p:sp>
      <p:pic>
        <p:nvPicPr>
          <p:cNvPr id="153" name="Google Shape;153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78425" y="1828800"/>
            <a:ext cx="3394075" cy="3733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9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KHURAFAT</a:t>
            </a:r>
            <a:endParaRPr b="0" i="0" sz="1800" u="none" cap="none" strike="noStrike"/>
          </a:p>
        </p:txBody>
      </p:sp>
      <p:sp>
        <p:nvSpPr>
          <p:cNvPr id="159" name="Google Shape;159;p19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PENGERTIAN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 Iaitu kepercayaan dan perbuatan karut yang dianggap mempunyai hubungan dengan agama sedangkan ia bertentangan dengan akidah Islam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CONTOH KHURAFAT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1. mempercayai azimat yang boleh mengelak bahaya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2. percaya binatang boleh bawa tuah atau sial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3. buang ancak untuk menghalau hantu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4. meminta bantuan kubur keramat untuk tunai hajat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</p:txBody>
      </p:sp>
      <p:pic>
        <p:nvPicPr>
          <p:cNvPr id="160" name="Google Shape;160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934200" y="0"/>
            <a:ext cx="1906587" cy="2114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" name="Google Shape;165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9600" y="1828800"/>
            <a:ext cx="4505325" cy="3355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6" name="Google Shape;166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62600" y="1371600"/>
            <a:ext cx="3132137" cy="4495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21"/>
          <p:cNvSpPr txBox="1"/>
          <p:nvPr>
            <p:ph type="title"/>
          </p:nvPr>
        </p:nvSpPr>
        <p:spPr>
          <a:xfrm>
            <a:off x="457200" y="533400"/>
            <a:ext cx="8229600" cy="9144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FAKTOR KHURAFAT BERLELUASA</a:t>
            </a:r>
            <a:endParaRPr b="0" i="0" sz="1800" u="none" cap="none" strike="noStrike"/>
          </a:p>
        </p:txBody>
      </p:sp>
      <p:sp>
        <p:nvSpPr>
          <p:cNvPr id="172" name="Google Shape;172;p21"/>
          <p:cNvSpPr txBox="1"/>
          <p:nvPr>
            <p:ph idx="1" type="body"/>
          </p:nvPr>
        </p:nvSpPr>
        <p:spPr>
          <a:xfrm>
            <a:off x="533400" y="2057400"/>
            <a:ext cx="8229600" cy="381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Iman lemah , tidak dapat bezakan amalan yang benar dan salah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Terdapat tempat pemujaan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Terpengaruh dengan amalan nenek moyang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Ingin mencari jalan mudah untuk kaya dan mohon hajat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Tidak yakin dengan kekuasaan Allah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2"/>
          <p:cNvSpPr txBox="1"/>
          <p:nvPr>
            <p:ph type="title"/>
          </p:nvPr>
        </p:nvSpPr>
        <p:spPr>
          <a:xfrm>
            <a:off x="457200" y="533400"/>
            <a:ext cx="8229600" cy="11430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KESAN MEMPERCAYAI DAN MENGAMALKAN KHURAFAT</a:t>
            </a:r>
            <a:endParaRPr b="0" i="0" sz="1800" u="none" cap="none" strike="noStrike"/>
          </a:p>
        </p:txBody>
      </p:sp>
      <p:sp>
        <p:nvSpPr>
          <p:cNvPr id="178" name="Google Shape;178;p22"/>
          <p:cNvSpPr txBox="1"/>
          <p:nvPr>
            <p:ph idx="1" type="body"/>
          </p:nvPr>
        </p:nvSpPr>
        <p:spPr>
          <a:xfrm>
            <a:off x="457200" y="2438400"/>
            <a:ext cx="8229600" cy="3124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Menyebabkan syirik dan batal iman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Membazir masa, tenaga dan harta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Menyekat akal berfikir dgn waras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Masyarakat mundur kerana dipengaruhi perkara tahyul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23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SIHIR</a:t>
            </a:r>
            <a:endParaRPr b="0" i="0" sz="1800" u="none" cap="none" strike="noStrike"/>
          </a:p>
        </p:txBody>
      </p:sp>
      <p:sp>
        <p:nvSpPr>
          <p:cNvPr id="184" name="Google Shape;184;p23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PENGERTIAN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Iaitu ilmu yang berkaitan perbuatan secara halus melalui bantuan jin dan syaitan untuk menganiya manusia.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KESAN AMALAN SIHIR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1. merosakan akidah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2. memecah belah masyarakat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3. bergantung harap kepada syaitan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4. menzalimi sesama manusia</a:t>
            </a:r>
            <a:endParaRPr b="0" i="0" sz="1800" u="none" cap="none" strike="noStrike"/>
          </a:p>
        </p:txBody>
      </p:sp>
      <p:pic>
        <p:nvPicPr>
          <p:cNvPr id="185" name="Google Shape;185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834187" y="3429000"/>
            <a:ext cx="1900237" cy="3028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" name="Google Shape;190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52800" y="2362200"/>
            <a:ext cx="2590800" cy="25701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91" name="Google Shape;191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3400" y="304800"/>
            <a:ext cx="2133600" cy="2667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2" name="Google Shape;192;p2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248400" y="4146550"/>
            <a:ext cx="2486025" cy="2425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3" name="Google Shape;193;p2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943600" y="228600"/>
            <a:ext cx="2943225" cy="23542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94" name="Google Shape;194;p2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04800" y="4267200"/>
            <a:ext cx="2895600" cy="23161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7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PENGERTIAN IMAN</a:t>
            </a:r>
            <a:endParaRPr b="0" i="0" sz="1800" u="none" cap="none" strike="noStrike"/>
          </a:p>
        </p:txBody>
      </p:sp>
      <p:sp>
        <p:nvSpPr>
          <p:cNvPr id="53" name="Google Shape;53;p7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BAHASA :    percaya , yakin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ISTILAH  :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MEMBENARKAN DALAM HATI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MENGAKUI DENGAN LIDAH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MENGAMALKAN DENGAN ANGGOTA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25"/>
          <p:cNvSpPr txBox="1"/>
          <p:nvPr>
            <p:ph type="title"/>
          </p:nvPr>
        </p:nvSpPr>
        <p:spPr>
          <a:xfrm>
            <a:off x="457200" y="533400"/>
            <a:ext cx="8229600" cy="88423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NIFAK ( MUNAFIK )</a:t>
            </a:r>
            <a:endParaRPr b="0" i="0" sz="1800" u="none" cap="none" strike="noStrike"/>
          </a:p>
        </p:txBody>
      </p:sp>
      <p:sp>
        <p:nvSpPr>
          <p:cNvPr id="200" name="Google Shape;200;p25"/>
          <p:cNvSpPr txBox="1"/>
          <p:nvPr>
            <p:ph idx="1" type="body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PENGERTIAN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iaitu berpura-pura melahirkan keimanan sedangkan hatinya kufur dan benci kepada Islam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AKIBAT MUNAFIK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1. menghilangkan sikap mempercayai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2. melemahkan perpaduan masyarakat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3. menghancurkan kekuatan umat Islam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4. tidak mendapat ketenangan hidup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CCFF66"/>
        </a:solidFill>
      </p:bgPr>
    </p:bg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8"/>
          <p:cNvSpPr txBox="1"/>
          <p:nvPr>
            <p:ph type="title"/>
          </p:nvPr>
        </p:nvSpPr>
        <p:spPr>
          <a:xfrm>
            <a:off x="457200" y="457200"/>
            <a:ext cx="8229600" cy="1143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66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rgbClr val="FFFF66"/>
                </a:solidFill>
                <a:latin typeface="Arial"/>
                <a:ea typeface="Arial"/>
                <a:cs typeface="Arial"/>
                <a:sym typeface="Arial"/>
              </a:rPr>
              <a:t>KEPENTINGAN IMAN DALAM KEHIDUPAN</a:t>
            </a:r>
            <a:endParaRPr b="0" i="0" sz="1800" u="none" cap="none" strike="noStrike"/>
          </a:p>
        </p:txBody>
      </p:sp>
      <p:sp>
        <p:nvSpPr>
          <p:cNvPr id="59" name="Google Shape;59;p8"/>
          <p:cNvSpPr txBox="1"/>
          <p:nvPr>
            <p:ph idx="1" type="body"/>
          </p:nvPr>
        </p:nvSpPr>
        <p:spPr>
          <a:xfrm>
            <a:off x="381000" y="1951037"/>
            <a:ext cx="57150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Membentuk insan muslim sejati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Supaya istiqamah dalam ibadah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Bertanggungjawab dan amanah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Berani menegakkan kebenaran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Pencetus semangat jihad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Melahirkan generasi berakhlak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Melakukan kebaikan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Sabar dan redha hadapi kesusahan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Memupuk semangat persaudaraan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Bersyukur dengan nikmat Allah</a:t>
            </a:r>
            <a:endParaRPr b="0" i="0" sz="1800" u="none" cap="none" strike="noStrike"/>
          </a:p>
        </p:txBody>
      </p:sp>
      <p:pic>
        <p:nvPicPr>
          <p:cNvPr id="60" name="Google Shape;60;p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96000" y="2286000"/>
            <a:ext cx="2779712" cy="3276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9"/>
          <p:cNvSpPr txBox="1"/>
          <p:nvPr>
            <p:ph type="title"/>
          </p:nvPr>
        </p:nvSpPr>
        <p:spPr>
          <a:xfrm>
            <a:off x="2286000" y="3048000"/>
            <a:ext cx="4800600" cy="1143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PERKARA YANG </a:t>
            </a:r>
            <a:br>
              <a:rPr b="1" i="0" lang="en-US" sz="4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4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MEMBATALKAN IMAN</a:t>
            </a:r>
            <a:endParaRPr b="0" i="0" sz="1800" u="none" cap="none" strike="noStrike"/>
          </a:p>
        </p:txBody>
      </p:sp>
      <p:sp>
        <p:nvSpPr>
          <p:cNvPr id="66" name="Google Shape;66;p9"/>
          <p:cNvSpPr/>
          <p:nvPr/>
        </p:nvSpPr>
        <p:spPr>
          <a:xfrm>
            <a:off x="381000" y="2514600"/>
            <a:ext cx="1524000" cy="1676400"/>
          </a:xfrm>
          <a:prstGeom prst="ellipse">
            <a:avLst/>
          </a:prstGeom>
          <a:solidFill>
            <a:srgbClr val="FF3399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SYIRIK</a:t>
            </a:r>
            <a:endParaRPr b="0" i="0" sz="1800" u="none" cap="none" strike="noStrike"/>
          </a:p>
        </p:txBody>
      </p:sp>
      <p:sp>
        <p:nvSpPr>
          <p:cNvPr id="67" name="Google Shape;67;p9"/>
          <p:cNvSpPr/>
          <p:nvPr/>
        </p:nvSpPr>
        <p:spPr>
          <a:xfrm>
            <a:off x="5257800" y="4800600"/>
            <a:ext cx="1524000" cy="1676400"/>
          </a:xfrm>
          <a:prstGeom prst="ellipse">
            <a:avLst/>
          </a:prstGeom>
          <a:solidFill>
            <a:srgbClr val="D60093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KUFUR</a:t>
            </a:r>
            <a:endParaRPr b="0" i="0" sz="1800" u="none" cap="none" strike="noStrike"/>
          </a:p>
        </p:txBody>
      </p:sp>
      <p:sp>
        <p:nvSpPr>
          <p:cNvPr id="68" name="Google Shape;68;p9"/>
          <p:cNvSpPr/>
          <p:nvPr/>
        </p:nvSpPr>
        <p:spPr>
          <a:xfrm>
            <a:off x="2286000" y="381000"/>
            <a:ext cx="1752600" cy="1676400"/>
          </a:xfrm>
          <a:prstGeom prst="ellipse">
            <a:avLst/>
          </a:prstGeom>
          <a:solidFill>
            <a:srgbClr val="FFFF00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MURTAD</a:t>
            </a:r>
            <a:endParaRPr b="0" i="0" sz="1800" u="none" cap="none" strike="noStrike"/>
          </a:p>
        </p:txBody>
      </p:sp>
      <p:sp>
        <p:nvSpPr>
          <p:cNvPr id="69" name="Google Shape;69;p9"/>
          <p:cNvSpPr/>
          <p:nvPr/>
        </p:nvSpPr>
        <p:spPr>
          <a:xfrm>
            <a:off x="2514600" y="4876800"/>
            <a:ext cx="1524000" cy="1676400"/>
          </a:xfrm>
          <a:prstGeom prst="ellipse">
            <a:avLst/>
          </a:prstGeom>
          <a:solidFill>
            <a:srgbClr val="00FF99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NIFAQ</a:t>
            </a:r>
            <a:endParaRPr b="0" i="0" sz="1800" u="none" cap="none" strike="noStrike"/>
          </a:p>
        </p:txBody>
      </p:sp>
      <p:sp>
        <p:nvSpPr>
          <p:cNvPr id="70" name="Google Shape;70;p9"/>
          <p:cNvSpPr/>
          <p:nvPr/>
        </p:nvSpPr>
        <p:spPr>
          <a:xfrm>
            <a:off x="5257800" y="381000"/>
            <a:ext cx="1752600" cy="1676400"/>
          </a:xfrm>
          <a:prstGeom prst="ellipse">
            <a:avLst/>
          </a:prstGeom>
          <a:solidFill>
            <a:srgbClr val="FF99FF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KHURAFAT</a:t>
            </a:r>
            <a:endParaRPr b="0" i="0" sz="1800" u="none" cap="none" strike="noStrike"/>
          </a:p>
        </p:txBody>
      </p:sp>
      <p:sp>
        <p:nvSpPr>
          <p:cNvPr id="71" name="Google Shape;71;p9"/>
          <p:cNvSpPr/>
          <p:nvPr/>
        </p:nvSpPr>
        <p:spPr>
          <a:xfrm>
            <a:off x="7391400" y="2362200"/>
            <a:ext cx="1524000" cy="1676400"/>
          </a:xfrm>
          <a:prstGeom prst="ellipse">
            <a:avLst/>
          </a:prstGeom>
          <a:solidFill>
            <a:schemeClr val="folHlink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SIHIR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00FF99"/>
        </a:solidFill>
      </p:bgPr>
    </p:bg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0"/>
          <p:cNvSpPr txBox="1"/>
          <p:nvPr>
            <p:ph type="title"/>
          </p:nvPr>
        </p:nvSpPr>
        <p:spPr>
          <a:xfrm>
            <a:off x="457200" y="274637"/>
            <a:ext cx="8229600" cy="79216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SYIRIK</a:t>
            </a:r>
            <a:endParaRPr b="0" i="0" sz="1800" u="none" cap="none" strike="noStrike"/>
          </a:p>
        </p:txBody>
      </p:sp>
      <p:sp>
        <p:nvSpPr>
          <p:cNvPr id="77" name="Google Shape;77;p10"/>
          <p:cNvSpPr txBox="1"/>
          <p:nvPr>
            <p:ph idx="1" type="body"/>
          </p:nvPr>
        </p:nvSpPr>
        <p:spPr>
          <a:xfrm>
            <a:off x="304800" y="1905000"/>
            <a:ext cx="49530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Ialah menyekutukan Allah dengan sesuatu pada zat, sifat dan af’al-Nya.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Ia berlaku melalui pemujaan, penyembahan, permintaan, perlindungan dan kepatuhan kepada sesuatu selain Allah.</a:t>
            </a:r>
            <a:endParaRPr b="0" i="0" sz="1800" u="none" cap="none" strike="noStrike"/>
          </a:p>
        </p:txBody>
      </p:sp>
      <p:pic>
        <p:nvPicPr>
          <p:cNvPr id="78" name="Google Shape;78;p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62600" y="1524000"/>
            <a:ext cx="3346450" cy="4267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3399"/>
        </a:solidFill>
      </p:bgPr>
    </p:bg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1"/>
          <p:cNvSpPr txBox="1"/>
          <p:nvPr>
            <p:ph type="title"/>
          </p:nvPr>
        </p:nvSpPr>
        <p:spPr>
          <a:xfrm>
            <a:off x="457200" y="457200"/>
            <a:ext cx="8229600" cy="792162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BAHAGIAN SYIRIK</a:t>
            </a:r>
            <a:endParaRPr b="0" i="0" sz="1800" u="none" cap="none" strike="noStrike"/>
          </a:p>
        </p:txBody>
      </p:sp>
      <p:sp>
        <p:nvSpPr>
          <p:cNvPr id="84" name="Google Shape;84;p11"/>
          <p:cNvSpPr/>
          <p:nvPr/>
        </p:nvSpPr>
        <p:spPr>
          <a:xfrm>
            <a:off x="838200" y="1752600"/>
            <a:ext cx="3429000" cy="762000"/>
          </a:xfrm>
          <a:prstGeom prst="roundRect">
            <a:avLst>
              <a:gd fmla="val 16667" name="adj"/>
            </a:avLst>
          </a:prstGeom>
          <a:solidFill>
            <a:srgbClr val="FFFF00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SYIRIK JALI</a:t>
            </a:r>
            <a:endParaRPr b="0" i="0" sz="1800" u="none" cap="none" strike="noStrike"/>
          </a:p>
        </p:txBody>
      </p:sp>
      <p:sp>
        <p:nvSpPr>
          <p:cNvPr id="85" name="Google Shape;85;p11"/>
          <p:cNvSpPr/>
          <p:nvPr/>
        </p:nvSpPr>
        <p:spPr>
          <a:xfrm>
            <a:off x="4876800" y="1752600"/>
            <a:ext cx="3429000" cy="762000"/>
          </a:xfrm>
          <a:prstGeom prst="roundRect">
            <a:avLst>
              <a:gd fmla="val 16667" name="adj"/>
            </a:avLst>
          </a:prstGeom>
          <a:solidFill>
            <a:srgbClr val="FFFF00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SYIRIK KHAFI</a:t>
            </a:r>
            <a:endParaRPr b="0" i="0" sz="1800" u="none" cap="none" strike="noStrike"/>
          </a:p>
        </p:txBody>
      </p:sp>
      <p:sp>
        <p:nvSpPr>
          <p:cNvPr id="86" name="Google Shape;86;p11"/>
          <p:cNvSpPr/>
          <p:nvPr/>
        </p:nvSpPr>
        <p:spPr>
          <a:xfrm>
            <a:off x="609600" y="2819400"/>
            <a:ext cx="3733800" cy="3505200"/>
          </a:xfrm>
          <a:prstGeom prst="roundRect">
            <a:avLst>
              <a:gd fmla="val 16667" name="adj"/>
            </a:avLst>
          </a:prstGeom>
          <a:solidFill>
            <a:schemeClr val="accent2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Perlakuan Syirik </a:t>
            </a:r>
            <a:endParaRPr b="0" i="0" sz="1800" u="none" cap="none" strike="noStrike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Secara Terang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1800" u="sng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CONTOH</a:t>
            </a:r>
            <a:r>
              <a:rPr b="1" i="0" lang="en-US" sz="1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 :</a:t>
            </a:r>
            <a:endParaRPr b="0" i="0" sz="1800" u="none" cap="none" strike="noStrike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Menyembah patung/ berhala</a:t>
            </a:r>
            <a:endParaRPr b="0" i="0" sz="1800" u="none" cap="none" strike="noStrike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Meminta bantuan kubur keramat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1800" u="sng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AKIBAT</a:t>
            </a:r>
            <a:r>
              <a:rPr b="1" i="0" lang="en-US" sz="1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 :</a:t>
            </a:r>
            <a:endParaRPr b="0" i="0" sz="1800" u="none" cap="none" strike="noStrike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Rosak akidah</a:t>
            </a:r>
            <a:endParaRPr b="0" i="0" sz="1800" u="none" cap="none" strike="noStrike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Terbatal iman</a:t>
            </a:r>
            <a:endParaRPr b="0" i="0" sz="1800" u="none" cap="none" strike="noStrike"/>
          </a:p>
        </p:txBody>
      </p:sp>
      <p:sp>
        <p:nvSpPr>
          <p:cNvPr id="87" name="Google Shape;87;p11"/>
          <p:cNvSpPr/>
          <p:nvPr/>
        </p:nvSpPr>
        <p:spPr>
          <a:xfrm>
            <a:off x="4648200" y="2819400"/>
            <a:ext cx="3962400" cy="3505200"/>
          </a:xfrm>
          <a:prstGeom prst="roundRect">
            <a:avLst>
              <a:gd fmla="val 16667" name="adj"/>
            </a:avLst>
          </a:prstGeom>
          <a:solidFill>
            <a:schemeClr val="accent2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Tidak Meletakkan Allah Sebagai </a:t>
            </a:r>
            <a:endParaRPr b="0" i="0" sz="1800" u="none" cap="none" strike="noStrike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Yang Mutlak Dalam Niat Terutama</a:t>
            </a:r>
            <a:endParaRPr b="0" i="0" sz="1800" u="none" cap="none" strike="noStrike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Dalam Ibadat</a:t>
            </a:r>
            <a:endParaRPr b="0" i="0" sz="1800" u="none" cap="none" strike="noStrike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1800" u="sng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CONTOH</a:t>
            </a:r>
            <a:r>
              <a:rPr b="1" i="0" lang="en-US" sz="1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 :</a:t>
            </a:r>
            <a:endParaRPr b="0" i="0" sz="1800" u="none" cap="none" strike="noStrike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RIAK       – Menunjuk-nunjuk </a:t>
            </a:r>
            <a:endParaRPr b="0" i="0" sz="1800" u="none" cap="none" strike="noStrike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                  kehebatan Diri</a:t>
            </a:r>
            <a:endParaRPr b="0" i="0" sz="1800" u="none" cap="none" strike="noStrike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UJUB      – Mengagumi diri sendiri</a:t>
            </a:r>
            <a:endParaRPr b="0" i="0" sz="1800" u="none" cap="none" strike="noStrike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TAKBUR – membangga diri</a:t>
            </a:r>
            <a:endParaRPr b="0" i="0" sz="1800" u="none" cap="none" strike="noStrike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1800" u="sng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AKIBAT</a:t>
            </a:r>
            <a:r>
              <a:rPr b="1" i="0" lang="en-US" sz="1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 :</a:t>
            </a:r>
            <a:endParaRPr b="0" i="0" sz="1800" u="none" cap="none" strike="noStrike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Dibenci masyarakat</a:t>
            </a:r>
            <a:endParaRPr b="0" i="0" sz="1800" u="none" cap="none" strike="noStrike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Hilang rakan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99FF"/>
        </a:solidFill>
      </p:bgPr>
    </p:bg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/>
          <p:nvPr>
            <p:ph type="title"/>
          </p:nvPr>
        </p:nvSpPr>
        <p:spPr>
          <a:xfrm>
            <a:off x="457200" y="381000"/>
            <a:ext cx="8229600" cy="884237"/>
          </a:xfrm>
          <a:prstGeom prst="rect">
            <a:avLst/>
          </a:prstGeom>
          <a:solidFill>
            <a:srgbClr val="00FF99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KUFUR</a:t>
            </a:r>
            <a:endParaRPr b="0" i="0" sz="1800" u="none" cap="none" strike="noStrike"/>
          </a:p>
        </p:txBody>
      </p:sp>
      <p:sp>
        <p:nvSpPr>
          <p:cNvPr id="93" name="Google Shape;93;p12"/>
          <p:cNvSpPr txBox="1"/>
          <p:nvPr>
            <p:ph idx="1" type="body"/>
          </p:nvPr>
        </p:nvSpPr>
        <p:spPr>
          <a:xfrm>
            <a:off x="304800" y="1676400"/>
            <a:ext cx="46482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Kufur ialah tidak percaya kepada Allah serta mengingkari ajaran yang disampaikan oleh Nabi Muhammad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Orang yang kufur digelar kafir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Golongan kafir dilaknat Allah.</a:t>
            </a:r>
            <a:endParaRPr b="0" i="0" sz="1800" u="none" cap="none" strike="noStrike"/>
          </a:p>
        </p:txBody>
      </p:sp>
      <p:pic>
        <p:nvPicPr>
          <p:cNvPr id="94" name="Google Shape;94;p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57800" y="1828800"/>
            <a:ext cx="3429000" cy="3429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CC99"/>
        </a:solidFill>
      </p:bgPr>
    </p:bg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3"/>
          <p:cNvSpPr txBox="1"/>
          <p:nvPr>
            <p:ph type="title"/>
          </p:nvPr>
        </p:nvSpPr>
        <p:spPr>
          <a:xfrm>
            <a:off x="457200" y="274637"/>
            <a:ext cx="8229600" cy="868362"/>
          </a:xfrm>
          <a:prstGeom prst="rect">
            <a:avLst/>
          </a:prstGeom>
          <a:solidFill>
            <a:srgbClr val="00FF99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BAHAGIAN KUFUR</a:t>
            </a:r>
            <a:endParaRPr b="0" i="0" sz="1800" u="none" cap="none" strike="noStrike"/>
          </a:p>
        </p:txBody>
      </p:sp>
      <p:sp>
        <p:nvSpPr>
          <p:cNvPr id="100" name="Google Shape;100;p13"/>
          <p:cNvSpPr txBox="1"/>
          <p:nvPr/>
        </p:nvSpPr>
        <p:spPr>
          <a:xfrm>
            <a:off x="609600" y="1981200"/>
            <a:ext cx="3505200" cy="4419600"/>
          </a:xfrm>
          <a:prstGeom prst="rect">
            <a:avLst/>
          </a:prstGeom>
          <a:solidFill>
            <a:srgbClr val="FFFF00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IAITU INGKAR ATAU MENAFI</a:t>
            </a:r>
            <a:endParaRPr b="0" i="0" sz="1800" u="none" cap="none" strike="noStrike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KAN RUKUN IMAN DAN</a:t>
            </a:r>
            <a:endParaRPr b="0" i="0" sz="1800" u="none" cap="none" strike="noStrike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MENOLAK SYARIAT ALLAH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CONTOH :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TIDAK PERCAYA BALASAN</a:t>
            </a:r>
            <a:endParaRPr b="0" i="0" sz="1800" u="none" cap="none" strike="noStrike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 AKHIRAT</a:t>
            </a:r>
            <a:endParaRPr b="0" i="0" sz="1800" u="none" cap="none" strike="noStrike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MENOLAK HUKUM ALQURAN</a:t>
            </a:r>
            <a:endParaRPr b="0" i="0" sz="1800" u="none" cap="none" strike="noStrike"/>
          </a:p>
        </p:txBody>
      </p:sp>
      <p:sp>
        <p:nvSpPr>
          <p:cNvPr id="101" name="Google Shape;101;p13"/>
          <p:cNvSpPr txBox="1"/>
          <p:nvPr/>
        </p:nvSpPr>
        <p:spPr>
          <a:xfrm>
            <a:off x="5029200" y="1981200"/>
            <a:ext cx="3505200" cy="4419600"/>
          </a:xfrm>
          <a:prstGeom prst="rect">
            <a:avLst/>
          </a:prstGeom>
          <a:solidFill>
            <a:srgbClr val="FF99FF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IAITU MENGINGKARI ALLAH</a:t>
            </a:r>
            <a:endParaRPr b="0" i="0" sz="1800" u="none" cap="none" strike="noStrike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SEBAGAI PEMBERI NIKMAT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CONTOH :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GUNAKAN NIKMAT KE JALAN</a:t>
            </a:r>
            <a:endParaRPr b="0" i="0" sz="1800" u="none" cap="none" strike="noStrike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MAKSIAT</a:t>
            </a:r>
            <a:endParaRPr b="0" i="0" sz="1800" u="none" cap="none" strike="noStrike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ENGGAN KELUARKAN ZAKAT</a:t>
            </a:r>
            <a:endParaRPr b="0" i="0" sz="1800" u="none" cap="none" strike="noStrike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BOROS BELANJA HARTA</a:t>
            </a:r>
            <a:endParaRPr b="0" i="0" sz="1800" u="none" cap="none" strike="noStrike"/>
          </a:p>
        </p:txBody>
      </p:sp>
      <p:sp>
        <p:nvSpPr>
          <p:cNvPr id="102" name="Google Shape;102;p13"/>
          <p:cNvSpPr/>
          <p:nvPr/>
        </p:nvSpPr>
        <p:spPr>
          <a:xfrm>
            <a:off x="304800" y="1600200"/>
            <a:ext cx="3224212" cy="609600"/>
          </a:xfrm>
          <a:prstGeom prst="rect">
            <a:avLst/>
          </a:prstGeom>
          <a:gradFill>
            <a:gsLst>
              <a:gs pos="0">
                <a:srgbClr val="A603AB"/>
              </a:gs>
              <a:gs pos="21000">
                <a:srgbClr val="0819FB"/>
              </a:gs>
              <a:gs pos="35000">
                <a:srgbClr val="1A8D48"/>
              </a:gs>
              <a:gs pos="52000">
                <a:srgbClr val="FFFF00"/>
              </a:gs>
              <a:gs pos="72999">
                <a:srgbClr val="EE3F17"/>
              </a:gs>
              <a:gs pos="88000">
                <a:srgbClr val="E81766"/>
              </a:gs>
              <a:gs pos="100000">
                <a:srgbClr val="A603AB"/>
              </a:gs>
            </a:gsLst>
            <a:lin ang="10800000" scaled="0"/>
          </a:gradFill>
          <a:ln cap="rnd" cmpd="sng" w="12700">
            <a:solidFill>
              <a:srgbClr val="EAEAEA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/>
              <a:t>KUFUR HAKIKAT </a:t>
            </a:r>
            <a:endParaRPr b="0" i="0" sz="1800" u="none" cap="none" strike="noStrike"/>
          </a:p>
        </p:txBody>
      </p:sp>
      <p:sp>
        <p:nvSpPr>
          <p:cNvPr id="103" name="Google Shape;103;p13"/>
          <p:cNvSpPr/>
          <p:nvPr/>
        </p:nvSpPr>
        <p:spPr>
          <a:xfrm>
            <a:off x="4724400" y="1600200"/>
            <a:ext cx="3148012" cy="609600"/>
          </a:xfrm>
          <a:prstGeom prst="rect">
            <a:avLst/>
          </a:prstGeom>
          <a:gradFill>
            <a:gsLst>
              <a:gs pos="0">
                <a:srgbClr val="A603AB"/>
              </a:gs>
              <a:gs pos="21000">
                <a:srgbClr val="0819FB"/>
              </a:gs>
              <a:gs pos="35000">
                <a:srgbClr val="1A8D48"/>
              </a:gs>
              <a:gs pos="52000">
                <a:srgbClr val="FFFF00"/>
              </a:gs>
              <a:gs pos="72999">
                <a:srgbClr val="EE3F17"/>
              </a:gs>
              <a:gs pos="88000">
                <a:srgbClr val="E81766"/>
              </a:gs>
              <a:gs pos="100000">
                <a:srgbClr val="A603AB"/>
              </a:gs>
            </a:gsLst>
            <a:lin ang="10800000" scaled="0"/>
          </a:gradFill>
          <a:ln cap="rnd" cmpd="sng" w="12700">
            <a:solidFill>
              <a:srgbClr val="EAEAEA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/>
              <a:t>KUFUR NIKMAT 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Google Shape;108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95400" y="762000"/>
            <a:ext cx="6324600" cy="5175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BBE0E3"/>
      </a:accent4>
      <a:accent5>
        <a:srgbClr val="333399"/>
      </a:accent5>
      <a:accent6>
        <a:srgbClr val="FFFFFF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