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000" cap="small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20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6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7" name="Google Shape;27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  <p:sp>
        <p:nvSpPr>
          <p:cNvPr id="28" name="Google Shape;28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9" name="Google Shape;29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32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8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4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20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0" y="457200"/>
            <a:ext cx="8229600" cy="19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0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RASUL BERSIFAT MAKSUM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oogle Shape;115;p22"/>
          <p:cNvGrpSpPr/>
          <p:nvPr/>
        </p:nvGrpSpPr>
        <p:grpSpPr>
          <a:xfrm>
            <a:off x="2835275" y="420687"/>
            <a:ext cx="3011487" cy="1023937"/>
            <a:chOff x="2835275" y="420687"/>
            <a:chExt cx="3011487" cy="1023937"/>
          </a:xfrm>
        </p:grpSpPr>
        <p:pic>
          <p:nvPicPr>
            <p:cNvPr id="116" name="Google Shape;116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835275" y="420687"/>
              <a:ext cx="3011487" cy="10239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7" name="Google Shape;117;p22"/>
            <p:cNvSpPr txBox="1"/>
            <p:nvPr/>
          </p:nvSpPr>
          <p:spPr>
            <a:xfrm>
              <a:off x="2940050" y="501650"/>
              <a:ext cx="2806700" cy="82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8" name="Google Shape;118;p22"/>
          <p:cNvSpPr txBox="1"/>
          <p:nvPr/>
        </p:nvSpPr>
        <p:spPr>
          <a:xfrm>
            <a:off x="2895600" y="457200"/>
            <a:ext cx="2971800" cy="808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MA’UNAH</a:t>
            </a:r>
            <a:b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2"/>
          <p:cNvSpPr txBox="1"/>
          <p:nvPr/>
        </p:nvSpPr>
        <p:spPr>
          <a:xfrm>
            <a:off x="457200" y="1600200"/>
            <a:ext cx="4876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Perkara luarbiasa yang dikurniakan oleh Allah kepada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orang biasa yang beriman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sebagai pertolongan Allah kepada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09600" lvl="0" marL="6096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 : Seorang yang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terselamat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dari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bahaya maut.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2912" y="1504950"/>
            <a:ext cx="3292475" cy="480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23"/>
          <p:cNvGrpSpPr/>
          <p:nvPr/>
        </p:nvGrpSpPr>
        <p:grpSpPr>
          <a:xfrm>
            <a:off x="2987675" y="500062"/>
            <a:ext cx="3011487" cy="1023937"/>
            <a:chOff x="2987675" y="500062"/>
            <a:chExt cx="3011487" cy="1023937"/>
          </a:xfrm>
        </p:grpSpPr>
        <p:pic>
          <p:nvPicPr>
            <p:cNvPr id="126" name="Google Shape;126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987675" y="500062"/>
              <a:ext cx="3011487" cy="10239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7" name="Google Shape;127;p23"/>
            <p:cNvSpPr txBox="1"/>
            <p:nvPr/>
          </p:nvSpPr>
          <p:spPr>
            <a:xfrm>
              <a:off x="3092450" y="577850"/>
              <a:ext cx="2806700" cy="82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8" name="Google Shape;128;p23"/>
          <p:cNvSpPr txBox="1"/>
          <p:nvPr/>
        </p:nvSpPr>
        <p:spPr>
          <a:xfrm>
            <a:off x="381000" y="533400"/>
            <a:ext cx="8229600" cy="868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ISTIDRAJ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3"/>
          <p:cNvSpPr txBox="1"/>
          <p:nvPr/>
        </p:nvSpPr>
        <p:spPr>
          <a:xfrm>
            <a:off x="228600" y="1295400"/>
            <a:ext cx="4876800" cy="4830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09600" lvl="0" marL="6096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Perkara luar biasa yang berlaku kepada </a:t>
            </a:r>
            <a:r>
              <a:rPr b="1" i="0" lang="en-US" sz="24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manusia yang mengingkari Allah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seperti orang fasik dan kafir.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09600" lvl="0" marL="6096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 : Mereka yang diberi nikmat yang melimpah ruah dan di</a:t>
            </a:r>
            <a:r>
              <a:rPr b="1" i="0" lang="en-US" sz="24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tangguh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kan </a:t>
            </a:r>
            <a:r>
              <a:rPr b="1" i="0" lang="en-US" sz="24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pembalasan oleh Allah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Keadaan ini menyebabkan mereka lupa daratan, sombang dan menyangka berada di pihak yang benar.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6175" y="1390650"/>
            <a:ext cx="401637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24"/>
          <p:cNvGrpSpPr/>
          <p:nvPr/>
        </p:nvGrpSpPr>
        <p:grpSpPr>
          <a:xfrm>
            <a:off x="2987675" y="500062"/>
            <a:ext cx="3011487" cy="1023937"/>
            <a:chOff x="2987675" y="500062"/>
            <a:chExt cx="3011487" cy="1023937"/>
          </a:xfrm>
        </p:grpSpPr>
        <p:pic>
          <p:nvPicPr>
            <p:cNvPr id="136" name="Google Shape;136;p2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987675" y="500062"/>
              <a:ext cx="3011487" cy="10239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7" name="Google Shape;137;p24"/>
            <p:cNvSpPr txBox="1"/>
            <p:nvPr/>
          </p:nvSpPr>
          <p:spPr>
            <a:xfrm>
              <a:off x="3092450" y="577850"/>
              <a:ext cx="2806700" cy="82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8" name="Google Shape;138;p24"/>
          <p:cNvSpPr txBox="1"/>
          <p:nvPr/>
        </p:nvSpPr>
        <p:spPr>
          <a:xfrm>
            <a:off x="228600" y="152400"/>
            <a:ext cx="8458200" cy="1554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SIHIR</a:t>
            </a:r>
            <a:br>
              <a:rPr b="1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24"/>
          <p:cNvSpPr txBox="1"/>
          <p:nvPr/>
        </p:nvSpPr>
        <p:spPr>
          <a:xfrm>
            <a:off x="4191000" y="1828800"/>
            <a:ext cx="4648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Perkara luar biasa yang berlaku kepada </a:t>
            </a:r>
            <a:r>
              <a:rPr b="1" i="0" lang="en-US" sz="2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sesiapa sahaja yang mempelajarinya</a:t>
            </a: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kerana dorongan hawa nafsu </a:t>
            </a:r>
            <a:r>
              <a:rPr b="1" i="0" lang="en-US" sz="2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untuk melakukan kejahatan</a:t>
            </a: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Sihir berlaku dengan bantuan jin dan syaitan.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09600" lvl="0" marL="609600" marR="0" rtl="0" algn="just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Ia boleh ditandingi dan dikalahkan oleh orang yang mengetahui cara-caranya.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09600" lvl="0" marL="609600" marR="0" rtl="0" algn="just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 : Sihir </a:t>
            </a:r>
            <a:r>
              <a:rPr b="1" i="0" lang="en-US" sz="2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pukau</a:t>
            </a:r>
            <a:r>
              <a:rPr b="1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santau dan sebagainya.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" name="Google Shape;14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100" y="1590675"/>
            <a:ext cx="3835400" cy="443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 txBox="1"/>
          <p:nvPr/>
        </p:nvSpPr>
        <p:spPr>
          <a:xfrm>
            <a:off x="457200" y="609600"/>
            <a:ext cx="8229600" cy="792162"/>
          </a:xfrm>
          <a:prstGeom prst="rect">
            <a:avLst/>
          </a:prstGeom>
          <a:solidFill>
            <a:srgbClr val="9900F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JENIS-JENIS MUKJIZAT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5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4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MUKJIZAT MAKNAWI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Akan diketahui keluarbiasaannya dengan mengunakan akal fikiran.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b="1" i="0" lang="en-US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Contoh: AL-QURAN</a:t>
            </a: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" name="Google Shape;14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89650" y="3956050"/>
            <a:ext cx="2225675" cy="257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6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4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MUKJIZAT HISSI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6"/>
          <p:cNvSpPr txBox="1"/>
          <p:nvPr/>
        </p:nvSpPr>
        <p:spPr>
          <a:xfrm>
            <a:off x="457200" y="1600200"/>
            <a:ext cx="4800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Dapat dilihat dan dirasa dengan pancaindera.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Contoh:Mukjizat para Nabi.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9825" y="1616075"/>
            <a:ext cx="3608387" cy="485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7"/>
          <p:cNvSpPr txBox="1"/>
          <p:nvPr/>
        </p:nvSpPr>
        <p:spPr>
          <a:xfrm>
            <a:off x="533400" y="304800"/>
            <a:ext cx="8153400" cy="1447800"/>
          </a:xfrm>
          <a:prstGeom prst="rect">
            <a:avLst/>
          </a:prstGeom>
          <a:solidFill>
            <a:srgbClr val="9900F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br>
              <a:rPr lang="en-US"/>
            </a:b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TUJUAN ALLAH SWT</a:t>
            </a:r>
            <a:b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MENGURNIAKAN MUKJIZAT</a:t>
            </a:r>
            <a:b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7"/>
          <p:cNvSpPr txBox="1"/>
          <p:nvPr/>
        </p:nvSpPr>
        <p:spPr>
          <a:xfrm>
            <a:off x="4267200" y="2209800"/>
            <a:ext cx="46482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1)  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Tanda kekuasaan ALLAH.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2)  Membenarkan kenabian dan kerasulan para Nabi dan Rasul.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3)  Bukti kebenaran risalah yang dibawa.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" name="Google Shape;16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819400"/>
            <a:ext cx="3606800" cy="252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 txBox="1"/>
          <p:nvPr/>
        </p:nvSpPr>
        <p:spPr>
          <a:xfrm>
            <a:off x="304800" y="1143000"/>
            <a:ext cx="51054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4)Memuliakan para rasul dan menolong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5)Melemahkan musuh-musuh  ALLAH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6)Meyakinkan orang kafir  kebenaran Islam.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7)Menjawab soalan dan menyahut  cabaran.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8)Meyakinkan umat Islam tentang kebenaran Agama Islam.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" name="Google Shape;16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9750" y="1365250"/>
            <a:ext cx="3030537" cy="382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/>
        </p:nvSpPr>
        <p:spPr>
          <a:xfrm>
            <a:off x="533400" y="533400"/>
            <a:ext cx="8229600" cy="792162"/>
          </a:xfrm>
          <a:prstGeom prst="rect">
            <a:avLst/>
          </a:prstGeom>
          <a:solidFill>
            <a:srgbClr val="9900F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MAKSUD  ISMATU RASUL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4"/>
          <p:cNvSpPr txBox="1"/>
          <p:nvPr/>
        </p:nvSpPr>
        <p:spPr>
          <a:xfrm>
            <a:off x="457200" y="1600200"/>
            <a:ext cx="8229600" cy="23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 rasul terpelihara daripada melakukan maksiat, dosa dan kemampuan mereka menyampaikan wahyu ALLAH SWT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" name="Google Shape;5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325" y="3419475"/>
            <a:ext cx="7956550" cy="314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/>
        </p:nvSpPr>
        <p:spPr>
          <a:xfrm>
            <a:off x="533400" y="609600"/>
            <a:ext cx="8229600" cy="944562"/>
          </a:xfrm>
          <a:prstGeom prst="rect">
            <a:avLst/>
          </a:prstGeom>
          <a:solidFill>
            <a:srgbClr val="9900F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3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HIKMAH RASUL BERSIFAT MAKSUM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5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1)Menjamin kewibawaan para Nabi dan Rasul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2)Contoh teladan kepada manusia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3)Menyakinkan manusia, kebenaran risalah yang dibawanya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4)Memelihara kemuliaan dan keaslian wahyu daripada penyelewengan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5)Menolak hujah orang mengikari ajaran Rasul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/>
        </p:nvSpPr>
        <p:spPr>
          <a:xfrm>
            <a:off x="457200" y="228600"/>
            <a:ext cx="8229600" cy="1189037"/>
          </a:xfrm>
          <a:prstGeom prst="rect">
            <a:avLst/>
          </a:prstGeom>
          <a:solidFill>
            <a:srgbClr val="9900F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SEBAB RASUL DILANTIK DARIPADA KALANGAN MANUSIA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6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1)Memudahkan manusia menerima ajaran Rasul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2)Menjadi contoh amar makruf nahi munkar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3)Bersesuaian dengan sifat manusia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4)Ujian kepada manusia sama ada membenarkan para Rasul atau sebaliknya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987" y="4322762"/>
            <a:ext cx="7089775" cy="240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/>
        </p:nvSpPr>
        <p:spPr>
          <a:xfrm>
            <a:off x="457200" y="533400"/>
            <a:ext cx="8229600" cy="715962"/>
          </a:xfrm>
          <a:prstGeom prst="rect">
            <a:avLst/>
          </a:prstGeom>
          <a:solidFill>
            <a:srgbClr val="9900F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MAKSUD MUKJIZAT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7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Perkara luarbiasa yang dikurniakan Allah kepada para Nabi dan Rasul.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Tujuan : Untuk membuktikan kebenaran Kenabian &amp; Kerasulan mereka serta kesahihan risalah yang dibawa di samping melemahkan musuh-musuh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" y="5105400"/>
            <a:ext cx="7467600" cy="1243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/>
        </p:nvSpPr>
        <p:spPr>
          <a:xfrm>
            <a:off x="533400" y="609600"/>
            <a:ext cx="81534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Mukjzat tidak boleh berlaku kepada manusia biasa. Ia tidak boleh dipelajari dan ditandingi.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3352800"/>
            <a:ext cx="7610475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/>
        </p:nvSpPr>
        <p:spPr>
          <a:xfrm>
            <a:off x="304800" y="533400"/>
            <a:ext cx="8382000" cy="5592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Perkara-perkara luar biasa yang berlaku di kalangan manusia hanyalah merupakan salah satu daripada yang berikut.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KARAMAH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IRHAS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MA’UNAH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ISTIDRAJ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SIHIR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1387" y="2432050"/>
            <a:ext cx="4906962" cy="732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20"/>
          <p:cNvGrpSpPr/>
          <p:nvPr/>
        </p:nvGrpSpPr>
        <p:grpSpPr>
          <a:xfrm>
            <a:off x="2609850" y="420687"/>
            <a:ext cx="3846512" cy="950912"/>
            <a:chOff x="2609850" y="420687"/>
            <a:chExt cx="3846512" cy="950912"/>
          </a:xfrm>
        </p:grpSpPr>
        <p:pic>
          <p:nvPicPr>
            <p:cNvPr id="96" name="Google Shape;96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609850" y="420687"/>
              <a:ext cx="3846512" cy="95091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7" name="Google Shape;97;p20"/>
            <p:cNvSpPr txBox="1"/>
            <p:nvPr/>
          </p:nvSpPr>
          <p:spPr>
            <a:xfrm>
              <a:off x="2708275" y="498475"/>
              <a:ext cx="3651250" cy="7556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" name="Google Shape;98;p20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KARAMAH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0"/>
          <p:cNvSpPr txBox="1"/>
          <p:nvPr/>
        </p:nvSpPr>
        <p:spPr>
          <a:xfrm>
            <a:off x="152400" y="2057400"/>
            <a:ext cx="4495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Perkara luar biasa yang dikurniakan oleh Allah s.w.t kepada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orang soleh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09600" lvl="0" marL="6096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 : Karamah yang berlaku kepada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’ Ashabul Kahfi’.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3000" y="1981200"/>
            <a:ext cx="3736975" cy="358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99FF66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1"/>
          <p:cNvGrpSpPr/>
          <p:nvPr/>
        </p:nvGrpSpPr>
        <p:grpSpPr>
          <a:xfrm>
            <a:off x="2987675" y="347662"/>
            <a:ext cx="3011487" cy="1023937"/>
            <a:chOff x="2987675" y="347662"/>
            <a:chExt cx="3011487" cy="1023937"/>
          </a:xfrm>
        </p:grpSpPr>
        <p:pic>
          <p:nvPicPr>
            <p:cNvPr id="106" name="Google Shape;106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987675" y="347662"/>
              <a:ext cx="3011487" cy="10239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7" name="Google Shape;107;p21"/>
            <p:cNvSpPr txBox="1"/>
            <p:nvPr/>
          </p:nvSpPr>
          <p:spPr>
            <a:xfrm>
              <a:off x="3092450" y="425450"/>
              <a:ext cx="2806700" cy="82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8" name="Google Shape;108;p21"/>
          <p:cNvSpPr txBox="1"/>
          <p:nvPr/>
        </p:nvSpPr>
        <p:spPr>
          <a:xfrm>
            <a:off x="457200" y="457200"/>
            <a:ext cx="82296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IRHAS</a:t>
            </a:r>
            <a:br>
              <a:rPr b="1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1"/>
          <p:cNvSpPr txBox="1"/>
          <p:nvPr/>
        </p:nvSpPr>
        <p:spPr>
          <a:xfrm>
            <a:off x="3886200" y="1600200"/>
            <a:ext cx="4800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Perkara luarbiasa yang dikurniakan oleh Allah kepada seseorang yang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bakal dilantik menjadi Rasul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untuk menarik perhatian orang ramai kepada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09600" lvl="0" marL="6096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Contoh :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Nabi Isa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boleh bercakap ketika masih bayi.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Google Shape;11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6050" y="1311275"/>
            <a:ext cx="3810000" cy="485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