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p11"/>
          <p:cNvSpPr txBox="1"/>
          <p:nvPr>
            <p:ph idx="1" type="body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/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12"/>
          <p:cNvSpPr txBox="1"/>
          <p:nvPr>
            <p:ph idx="1" type="body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3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4000" cap="small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20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6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8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4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0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8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7" name="Google Shape;27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  <p:sp>
        <p:nvSpPr>
          <p:cNvPr id="28" name="Google Shape;28;p6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b="1" sz="2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b="1" sz="20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b="1" sz="18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b="1" sz="1600"/>
            </a:lvl9pPr>
          </a:lstStyle>
          <a:p/>
        </p:txBody>
      </p:sp>
      <p:sp>
        <p:nvSpPr>
          <p:cNvPr id="29" name="Google Shape;29;p6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24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0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18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16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16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L="457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5" name="Google Shape;35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640"/>
              </a:spcBef>
              <a:spcAft>
                <a:spcPts val="0"/>
              </a:spcAft>
              <a:buSzPts val="1400"/>
              <a:buChar char="•"/>
              <a:defRPr sz="3200"/>
            </a:lvl1pPr>
            <a:lvl2pPr indent="-317500" lvl="1" marL="914400" rtl="0">
              <a:spcBef>
                <a:spcPts val="560"/>
              </a:spcBef>
              <a:spcAft>
                <a:spcPts val="0"/>
              </a:spcAft>
              <a:buSzPts val="1400"/>
              <a:buChar char="–"/>
              <a:defRPr sz="2800"/>
            </a:lvl2pPr>
            <a:lvl3pPr indent="-317500" lvl="2" marL="1371600" rtl="0">
              <a:spcBef>
                <a:spcPts val="480"/>
              </a:spcBef>
              <a:spcAft>
                <a:spcPts val="0"/>
              </a:spcAft>
              <a:buSzPts val="1400"/>
              <a:buChar char="•"/>
              <a:defRPr sz="2400"/>
            </a:lvl3pPr>
            <a:lvl4pPr indent="-317500" lvl="3" marL="1828800" rtl="0">
              <a:spcBef>
                <a:spcPts val="400"/>
              </a:spcBef>
              <a:spcAft>
                <a:spcPts val="0"/>
              </a:spcAft>
              <a:buSzPts val="1400"/>
              <a:buChar char="–"/>
              <a:defRPr sz="2000"/>
            </a:lvl4pPr>
            <a:lvl5pPr indent="-317500" lvl="4" marL="22860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5pPr>
            <a:lvl6pPr indent="-317500" lvl="5" marL="27432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6pPr>
            <a:lvl7pPr indent="-317500" lvl="6" marL="32004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7pPr>
            <a:lvl8pPr indent="-317500" lvl="7" marL="36576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8pPr>
            <a:lvl9pPr indent="-317500" lvl="8" marL="4114800" rtl="0">
              <a:spcBef>
                <a:spcPts val="400"/>
              </a:spcBef>
              <a:spcAft>
                <a:spcPts val="0"/>
              </a:spcAft>
              <a:buSzPts val="1400"/>
              <a:buChar char="»"/>
              <a:defRPr sz="2000"/>
            </a:lvl9pPr>
          </a:lstStyle>
          <a:p/>
        </p:txBody>
      </p:sp>
      <p:sp>
        <p:nvSpPr>
          <p:cNvPr id="36" name="Google Shape;36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1371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18288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22860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2743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3200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36576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rtl="0">
              <a:spcBef>
                <a:spcPts val="640"/>
              </a:spcBef>
              <a:spcAft>
                <a:spcPts val="0"/>
              </a:spcAft>
              <a:buSzPts val="1400"/>
              <a:buFont typeface="Arial"/>
              <a:buNone/>
              <a:defRPr sz="1400"/>
            </a:lvl1pPr>
            <a:lvl2pPr indent="-228600" lvl="1" marL="914400" rtl="0">
              <a:spcBef>
                <a:spcPts val="560"/>
              </a:spcBef>
              <a:spcAft>
                <a:spcPts val="0"/>
              </a:spcAft>
              <a:buSzPts val="1400"/>
              <a:buFont typeface="Arial"/>
              <a:buNone/>
              <a:defRPr sz="1200"/>
            </a:lvl2pPr>
            <a:lvl3pPr indent="-228600" lvl="2" marL="1371600" rtl="0">
              <a:spcBef>
                <a:spcPts val="480"/>
              </a:spcBef>
              <a:spcAft>
                <a:spcPts val="0"/>
              </a:spcAft>
              <a:buSzPts val="1400"/>
              <a:buFont typeface="Arial"/>
              <a:buNone/>
              <a:defRPr sz="1000"/>
            </a:lvl3pPr>
            <a:lvl4pPr indent="-228600" lvl="3" marL="1828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4pPr>
            <a:lvl5pPr indent="-228600" lvl="4" marL="22860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5pPr>
            <a:lvl6pPr indent="-228600" lvl="5" marL="27432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6pPr>
            <a:lvl7pPr indent="-228600" lvl="6" marL="32004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7pPr>
            <a:lvl8pPr indent="-228600" lvl="7" marL="36576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8pPr>
            <a:lvl9pPr indent="-228600" lvl="8" marL="4114800" rtl="0"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  <a:defRPr sz="9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4572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91440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1371600" marR="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1828800" marR="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88900" lvl="1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2743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3200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3657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jpg"/><Relationship Id="rId4" Type="http://schemas.openxmlformats.org/officeDocument/2006/relationships/image" Target="../media/image9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/>
        </p:nvSpPr>
        <p:spPr>
          <a:xfrm>
            <a:off x="0" y="6858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BERIMAN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HARI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/>
        </p:nvSpPr>
        <p:spPr>
          <a:xfrm>
            <a:off x="457200" y="457200"/>
            <a:ext cx="8229600" cy="1173162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br>
              <a:rPr lang="en-US"/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LANGKAH-LANGKAH MENINGKATKAN IMAN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KEPADA HARI AKHIRAT</a:t>
            </a:r>
            <a:br>
              <a:rPr b="1" i="0" lang="en-US" sz="2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22"/>
          <p:cNvSpPr txBox="1"/>
          <p:nvPr/>
        </p:nvSpPr>
        <p:spPr>
          <a:xfrm>
            <a:off x="457200" y="2057400"/>
            <a:ext cx="8229600" cy="1524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1-MENUNTUT ILMU-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dapat mengenal ALLAH SWT dan meyakini kebenaran janjinya kepada orang yang beriman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0" name="Google Shape;11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71800" y="3733800"/>
            <a:ext cx="3810000" cy="27987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3"/>
          <p:cNvSpPr txBox="1"/>
          <p:nvPr/>
        </p:nvSpPr>
        <p:spPr>
          <a:xfrm>
            <a:off x="381000" y="4953000"/>
            <a:ext cx="82296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2-Berzikir dan Bertahlil secara sendirian atau dalam majlis zikir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6" name="Google Shape;11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81200" y="914400"/>
            <a:ext cx="4953000" cy="3684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/>
          <p:nvPr/>
        </p:nvSpPr>
        <p:spPr>
          <a:xfrm>
            <a:off x="304800" y="609600"/>
            <a:ext cx="8229600" cy="14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3-Berfikir dan mencari iktibar daripada bencana alam.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2" name="Google Shape;12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00200" y="2057400"/>
            <a:ext cx="5943600" cy="445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/>
        </p:nvSpPr>
        <p:spPr>
          <a:xfrm>
            <a:off x="457200" y="762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4-Menziarahi dan menunaikan solat jenazah serta mengiringi jenazah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 kubur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8" name="Google Shape;12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800" y="1981200"/>
            <a:ext cx="4267200" cy="4583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5400" y="2667000"/>
            <a:ext cx="3505200" cy="364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/>
        </p:nvSpPr>
        <p:spPr>
          <a:xfrm>
            <a:off x="457200" y="1752600"/>
            <a:ext cx="4343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5- Menyelidik dan mengkaji ayat Al-Quran yang menerangkan peristiwa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hari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5" name="Google Shape;13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6800" y="1752600"/>
            <a:ext cx="3810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/>
        </p:nvSpPr>
        <p:spPr>
          <a:xfrm>
            <a:off x="457200" y="1143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6-Mengadakan program berunsur dakwah (forum, ceramah dan bengkel) bertemakan Hari Akhirat.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1" name="Google Shape;14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3581400"/>
            <a:ext cx="4314825" cy="28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95800" y="3581400"/>
            <a:ext cx="3810000" cy="284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/>
        </p:nvSpPr>
        <p:spPr>
          <a:xfrm>
            <a:off x="457200" y="4572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BERIMAN </a:t>
            </a:r>
            <a:b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KEPADA HARI AKHIRAT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14"/>
          <p:cNvSpPr txBox="1"/>
          <p:nvPr/>
        </p:nvSpPr>
        <p:spPr>
          <a:xfrm>
            <a:off x="4114800" y="1676400"/>
            <a:ext cx="457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Tunaikan ibadat dengan khusyuk dan mengharapkan keredhaan dari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Bercakap dengan tutur kata yang baik dan bermanfaat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Bersikap adil kepada diri sendiri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kebajikan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8" name="Google Shape;5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2057400"/>
            <a:ext cx="35814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/>
        </p:nvSpPr>
        <p:spPr>
          <a:xfrm>
            <a:off x="457200" y="457200"/>
            <a:ext cx="8229600" cy="8683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KELUARGA</a:t>
            </a:r>
            <a:br>
              <a:rPr b="1" i="0" lang="en-US" sz="3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5"/>
          <p:cNvSpPr txBox="1"/>
          <p:nvPr/>
        </p:nvSpPr>
        <p:spPr>
          <a:xfrm>
            <a:off x="381000" y="1219200"/>
            <a:ext cx="4876800" cy="5211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Berkasih-sayang dan hormat menghormati antara satu sama keluarga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Menunaikan hak sebagai anak,ibu bapa dan sanak saudara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Mewujudkan suasana ibadat dalam rumahtangga (membaca Al-Quran,berzikir dan berpuasa sunat)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Menampilkan rumah yangga yang harmoni, bersih kerana mengamalkan sunnah Rasulullah SAW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9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b="1" i="0" lang="en-US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Membentuk institusi keluarga yang menjadi contoh dalam masyarakat.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38800" y="1600200"/>
            <a:ext cx="29718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/>
        </p:nvSpPr>
        <p:spPr>
          <a:xfrm>
            <a:off x="457200" y="6858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1" name="Google Shape;71;p16"/>
          <p:cNvSpPr txBox="1"/>
          <p:nvPr/>
        </p:nvSpPr>
        <p:spPr>
          <a:xfrm>
            <a:off x="304800" y="16764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Hidup aman dan tenteram.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Wujud masyarakat yang menyuruh ke arah kebaikan dan mencegah kemungkaran.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Bekerjasama meningkatkan kualiti hidup.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Bersikap mengutamakan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Lahir individu yang tidak iri hati atas kejayaan orang lain.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2" name="Google Shape;7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0200" y="1676400"/>
            <a:ext cx="3302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/>
        </p:nvSpPr>
        <p:spPr>
          <a:xfrm>
            <a:off x="457200" y="533400"/>
            <a:ext cx="8229600" cy="1143000"/>
          </a:xfrm>
          <a:prstGeom prst="rect">
            <a:avLst/>
          </a:prstGeom>
          <a:solidFill>
            <a:srgbClr val="00B050"/>
          </a:solidFill>
          <a:ln cap="rnd" cmpd="sng" w="38100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CIRI-CIRI ORANG YANG BERIMAN KEPADA ALLAH SWT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17"/>
          <p:cNvSpPr txBox="1"/>
          <p:nvPr/>
        </p:nvSpPr>
        <p:spPr>
          <a:xfrm>
            <a:off x="457200" y="1600200"/>
            <a:ext cx="4419600" cy="39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IBADAT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Melakukan perkara bermanfaat dan menggunakan masa lapang, kekayaan dan kesihatan bagi menambah amal ibadat dan kebajikan.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9" name="Google Shape;7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5400" y="2667000"/>
            <a:ext cx="36576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/>
        </p:nvSpPr>
        <p:spPr>
          <a:xfrm>
            <a:off x="4114800" y="1295400"/>
            <a:ext cx="45720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PAKAIAN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Pakaian menutup aurat, kemas, bersih dan sopan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400" y="838200"/>
            <a:ext cx="3352800" cy="54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/>
        </p:nvSpPr>
        <p:spPr>
          <a:xfrm>
            <a:off x="381000" y="1219200"/>
            <a:ext cx="39624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AKHLAK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Mesra dan bersopan santun dengan semua jenis golongan.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1" name="Google Shape;9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5800" y="1371600"/>
            <a:ext cx="4064000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/>
        </p:nvSpPr>
        <p:spPr>
          <a:xfrm>
            <a:off x="381000" y="960437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ILMU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Tekun belajar dan memberi sumbangan ilmu serta mengajak orang lain melakukan kebajikan.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5025" y="3273425"/>
            <a:ext cx="7553325" cy="258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/>
        </p:nvSpPr>
        <p:spPr>
          <a:xfrm>
            <a:off x="609600" y="4419600"/>
            <a:ext cx="8229600" cy="1905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PERKHIDMATAN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Membuat perancangan teliti bagi melaksanakan sesuatu kerja.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3" name="Google Shape;10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0" y="533400"/>
            <a:ext cx="5029200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