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72E778A4-FC22-4F24-B2BB-B2C060B0F025}">
  <a:tblStyle styleId="{72E778A4-FC22-4F24-B2BB-B2C060B0F02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rgbClr val="92D050"/>
        </a:solid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Relationship Id="rId4" Type="http://schemas.openxmlformats.org/officeDocument/2006/relationships/image" Target="../media/image4.jpg"/><Relationship Id="rId5" Type="http://schemas.openxmlformats.org/officeDocument/2006/relationships/image" Target="../media/image6.jpg"/><Relationship Id="rId6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0" y="12192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BERIMAN KEPADA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QADHA’ DAN QADAR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/>
          <p:nvPr/>
        </p:nvSpPr>
        <p:spPr>
          <a:xfrm>
            <a:off x="533400" y="4038600"/>
            <a:ext cx="82296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Fahaman 3: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Menyebabkan kemunduran.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Menghalang kemajuan.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1" name="Google Shape;13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228600"/>
            <a:ext cx="5791200" cy="382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24"/>
          <p:cNvGrpSpPr/>
          <p:nvPr/>
        </p:nvGrpSpPr>
        <p:grpSpPr>
          <a:xfrm>
            <a:off x="652462" y="274637"/>
            <a:ext cx="7680325" cy="1200150"/>
            <a:chOff x="652462" y="274637"/>
            <a:chExt cx="7680325" cy="1200150"/>
          </a:xfrm>
        </p:grpSpPr>
        <p:pic>
          <p:nvPicPr>
            <p:cNvPr id="137" name="Google Shape;137;p2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2462" y="274637"/>
              <a:ext cx="7680325" cy="1200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8" name="Google Shape;138;p24"/>
            <p:cNvSpPr txBox="1"/>
            <p:nvPr/>
          </p:nvSpPr>
          <p:spPr>
            <a:xfrm>
              <a:off x="685800" y="304800"/>
              <a:ext cx="76200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24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BERIMAN KEPADA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QADAK DAN QADAR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4"/>
          <p:cNvSpPr txBox="1"/>
          <p:nvPr/>
        </p:nvSpPr>
        <p:spPr>
          <a:xfrm>
            <a:off x="838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1-Memantapkan akidah.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2-Berani dan tetap pendirian.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3-Dapat menghindar perkara haram.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4-Tidak sombong apabila berjalan.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5-Sabar dan Reda takdir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6-Berdoa.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7-Tidak putus asa.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8-Berusaha bersungguh-sungguh.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Google Shape;62;p15"/>
          <p:cNvGrpSpPr/>
          <p:nvPr/>
        </p:nvGrpSpPr>
        <p:grpSpPr>
          <a:xfrm>
            <a:off x="2786062" y="731837"/>
            <a:ext cx="3565525" cy="815975"/>
            <a:chOff x="2786062" y="731837"/>
            <a:chExt cx="3565525" cy="815975"/>
          </a:xfrm>
        </p:grpSpPr>
        <p:pic>
          <p:nvPicPr>
            <p:cNvPr id="63" name="Google Shape;63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786062" y="731837"/>
              <a:ext cx="3565525" cy="815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" name="Google Shape;64;p15"/>
            <p:cNvSpPr txBox="1"/>
            <p:nvPr/>
          </p:nvSpPr>
          <p:spPr>
            <a:xfrm>
              <a:off x="2819400" y="762000"/>
              <a:ext cx="35052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" name="Google Shape;65;p15"/>
          <p:cNvSpPr txBox="1"/>
          <p:nvPr/>
        </p:nvSpPr>
        <p:spPr>
          <a:xfrm>
            <a:off x="533400" y="685800"/>
            <a:ext cx="8229600" cy="8842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QADHA’</a:t>
            </a:r>
            <a:br>
              <a:rPr b="1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457200" y="2514600"/>
            <a:ext cx="82296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BAHASA- hukum, ketentuan dan penyempurnaan sesuatu perkara.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SYARAK- ketentuan ALLAH SWT terhadap semua makhluk.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oogle Shape;71;p16"/>
          <p:cNvGrpSpPr/>
          <p:nvPr/>
        </p:nvGrpSpPr>
        <p:grpSpPr>
          <a:xfrm>
            <a:off x="2786062" y="731837"/>
            <a:ext cx="3565525" cy="815975"/>
            <a:chOff x="2786062" y="731837"/>
            <a:chExt cx="3565525" cy="815975"/>
          </a:xfrm>
        </p:grpSpPr>
        <p:pic>
          <p:nvPicPr>
            <p:cNvPr id="72" name="Google Shape;72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786062" y="731837"/>
              <a:ext cx="3565525" cy="815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" name="Google Shape;73;p16"/>
            <p:cNvSpPr txBox="1"/>
            <p:nvPr/>
          </p:nvSpPr>
          <p:spPr>
            <a:xfrm>
              <a:off x="2819400" y="762000"/>
              <a:ext cx="3505200" cy="762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Google Shape;74;p16"/>
          <p:cNvSpPr txBox="1"/>
          <p:nvPr/>
        </p:nvSpPr>
        <p:spPr>
          <a:xfrm>
            <a:off x="533400" y="762000"/>
            <a:ext cx="82296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QADAR</a:t>
            </a: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457200" y="2057400"/>
            <a:ext cx="8229600" cy="38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BAHASA- menentukan qadar sesuatu perkara mengikut kadar tertentu.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SYARAK- pelaksanaan sesuatu perkara mengikut ketentuan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oogle Shape;80;p17"/>
          <p:cNvGrpSpPr/>
          <p:nvPr/>
        </p:nvGrpSpPr>
        <p:grpSpPr>
          <a:xfrm>
            <a:off x="1109662" y="274637"/>
            <a:ext cx="6765925" cy="1200150"/>
            <a:chOff x="1109662" y="274637"/>
            <a:chExt cx="6765925" cy="1200150"/>
          </a:xfrm>
        </p:grpSpPr>
        <p:pic>
          <p:nvPicPr>
            <p:cNvPr id="81" name="Google Shape;81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09662" y="274637"/>
              <a:ext cx="6765925" cy="1200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" name="Google Shape;82;p17"/>
            <p:cNvSpPr txBox="1"/>
            <p:nvPr/>
          </p:nvSpPr>
          <p:spPr>
            <a:xfrm>
              <a:off x="1143000" y="304800"/>
              <a:ext cx="67056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3" name="Google Shape;83;p1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JENIS-JENIS QADHA’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7"/>
          <p:cNvSpPr txBox="1"/>
          <p:nvPr/>
        </p:nvSpPr>
        <p:spPr>
          <a:xfrm>
            <a:off x="304800" y="2057400"/>
            <a:ext cx="4800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73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262673"/>
                </a:solidFill>
                <a:latin typeface="Arial"/>
                <a:ea typeface="Arial"/>
                <a:cs typeface="Arial"/>
                <a:sym typeface="Arial"/>
              </a:rPr>
              <a:t>1-QADHA’ MUBRAM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Sesuatu yang telah ditentukan oleh ALLAH SWT dan tidak berubah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 kelahiran, kematian, kejadian siang dan malam.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2209800"/>
            <a:ext cx="3454400" cy="345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/>
        </p:nvSpPr>
        <p:spPr>
          <a:xfrm>
            <a:off x="533400" y="838200"/>
            <a:ext cx="72390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73"/>
              </a:buClr>
              <a:buFont typeface="Arial"/>
              <a:buNone/>
            </a:pPr>
            <a:r>
              <a:rPr b="1" i="0" lang="en-US" sz="3600" u="sng" cap="none" strike="noStrike">
                <a:solidFill>
                  <a:srgbClr val="262673"/>
                </a:solidFill>
                <a:latin typeface="Arial"/>
                <a:ea typeface="Arial"/>
                <a:cs typeface="Arial"/>
                <a:sym typeface="Arial"/>
              </a:rPr>
              <a:t>2-QADAK MU’ALLAQ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8"/>
          <p:cNvSpPr txBox="1"/>
          <p:nvPr/>
        </p:nvSpPr>
        <p:spPr>
          <a:xfrm>
            <a:off x="228600" y="1828800"/>
            <a:ext cx="54102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Ketentuan ALLAH SWT terhadap sesuatu sesuai dengan usaha dan ikhtiar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Contoh:kejayaan cemerlang bergantung pada usaha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2057400"/>
            <a:ext cx="33528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oogle Shape;97;p19"/>
          <p:cNvGrpSpPr/>
          <p:nvPr/>
        </p:nvGrpSpPr>
        <p:grpSpPr>
          <a:xfrm>
            <a:off x="1109662" y="274637"/>
            <a:ext cx="6765925" cy="1200150"/>
            <a:chOff x="1109662" y="274637"/>
            <a:chExt cx="6765925" cy="1200150"/>
          </a:xfrm>
        </p:grpSpPr>
        <p:pic>
          <p:nvPicPr>
            <p:cNvPr id="98" name="Google Shape;98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09662" y="274637"/>
              <a:ext cx="6765925" cy="1200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9" name="Google Shape;99;p19"/>
            <p:cNvSpPr txBox="1"/>
            <p:nvPr/>
          </p:nvSpPr>
          <p:spPr>
            <a:xfrm>
              <a:off x="1143000" y="304800"/>
              <a:ext cx="67056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0" name="Google Shape;100;p19"/>
          <p:cNvSpPr txBox="1"/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PERBEZAAN </a:t>
            </a:r>
            <a:b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QADHA’ DAN QADAR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1" name="Google Shape;101;p19"/>
          <p:cNvGraphicFramePr/>
          <p:nvPr/>
        </p:nvGraphicFramePr>
        <p:xfrm>
          <a:off x="914400" y="2438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{72E778A4-FC22-4F24-B2BB-B2C060B0F025}</a:tableStyleId>
              </a:tblPr>
              <a:tblGrid>
                <a:gridCol w="3581400"/>
                <a:gridCol w="3505200"/>
              </a:tblGrid>
              <a:tr h="11890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73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rgbClr val="26267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QADHA’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62673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rgbClr val="262673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QADAR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</a:tr>
              <a:tr h="22860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Berkait dengan sifat kehendak(Iradat) dan ilmu ALLAH SWT.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b="1" lang="en-US" sz="24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Ada kaitan dengan sifat kekuasaan (kudrat) dan perbuatan ALLAH SWT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0" marB="0" marR="0" marL="0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20"/>
          <p:cNvGrpSpPr/>
          <p:nvPr/>
        </p:nvGrpSpPr>
        <p:grpSpPr>
          <a:xfrm>
            <a:off x="1109662" y="274637"/>
            <a:ext cx="6765925" cy="1200150"/>
            <a:chOff x="1109662" y="274637"/>
            <a:chExt cx="6765925" cy="1200150"/>
          </a:xfrm>
        </p:grpSpPr>
        <p:pic>
          <p:nvPicPr>
            <p:cNvPr id="107" name="Google Shape;107;p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109662" y="274637"/>
              <a:ext cx="6765925" cy="12001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108;p20"/>
            <p:cNvSpPr txBox="1"/>
            <p:nvPr/>
          </p:nvSpPr>
          <p:spPr>
            <a:xfrm>
              <a:off x="1143000" y="304800"/>
              <a:ext cx="6705600" cy="114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20"/>
          <p:cNvSpPr txBox="1"/>
          <p:nvPr/>
        </p:nvSpPr>
        <p:spPr>
          <a:xfrm>
            <a:off x="533400" y="228600"/>
            <a:ext cx="81534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SALAH FAHAM KONSEP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QADHA’ DAN QADAR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20"/>
          <p:cNvSpPr txBox="1"/>
          <p:nvPr/>
        </p:nvSpPr>
        <p:spPr>
          <a:xfrm>
            <a:off x="3962400" y="1600200"/>
            <a:ext cx="4724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Fahaman 1: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 perkara ditentukan ALLAH SWT. Tidak perlu berusaha.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362200"/>
            <a:ext cx="3362325" cy="334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/>
        </p:nvSpPr>
        <p:spPr>
          <a:xfrm>
            <a:off x="381000" y="1371600"/>
            <a:ext cx="3962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Fahaman 2: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Menyalahkan takdir apabila susah.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371600"/>
            <a:ext cx="396240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2D050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381000"/>
            <a:ext cx="4724400" cy="315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304800"/>
            <a:ext cx="3708400" cy="2781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733800"/>
            <a:ext cx="3632200" cy="272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62400" y="3276600"/>
            <a:ext cx="4902200" cy="3214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