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2D545ED7-6633-40E2-BACE-2E3019420CFD}">
  <a:tblStyle styleId="{2D545ED7-6633-40E2-BACE-2E3019420CFD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able" type="tbl">
  <p:cSld name="TABLE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" type="objOnly">
  <p:cSld name="OBJECT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4"/>
          <p:cNvSpPr txBox="1"/>
          <p:nvPr>
            <p:ph idx="1" type="body"/>
          </p:nvPr>
        </p:nvSpPr>
        <p:spPr>
          <a:xfrm>
            <a:off x="457200" y="274638"/>
            <a:ext cx="8229600" cy="5851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Relationship Id="rId4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g"/><Relationship Id="rId4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g"/><Relationship Id="rId4" Type="http://schemas.openxmlformats.org/officeDocument/2006/relationships/image" Target="../media/image7.jpg"/><Relationship Id="rId5" Type="http://schemas.openxmlformats.org/officeDocument/2006/relationships/image" Target="../media/image8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Relationship Id="rId4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Relationship Id="rId4" Type="http://schemas.openxmlformats.org/officeDocument/2006/relationships/image" Target="../media/image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/>
        </p:nvSpPr>
        <p:spPr>
          <a:xfrm>
            <a:off x="381000" y="1143000"/>
            <a:ext cx="83820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KETAATAN KEPADA RASUL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/>
        </p:nvSpPr>
        <p:spPr>
          <a:xfrm>
            <a:off x="457200" y="457200"/>
            <a:ext cx="8229600" cy="960437"/>
          </a:xfrm>
          <a:prstGeom prst="rect">
            <a:avLst/>
          </a:prstGeom>
          <a:solidFill>
            <a:srgbClr val="00B0F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3) DALAM NEGARA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24"/>
          <p:cNvSpPr txBox="1"/>
          <p:nvPr/>
        </p:nvSpPr>
        <p:spPr>
          <a:xfrm>
            <a:off x="457200" y="1828800"/>
            <a:ext cx="4800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Memimpin Madinah dengan adil dan saksama.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Mengadakan hubungan diplomatik dengan negara luar.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Mewujudkan kestabilan politik.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3" name="Google Shape;12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89562" y="1974850"/>
            <a:ext cx="3211512" cy="427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5"/>
          <p:cNvSpPr txBox="1"/>
          <p:nvPr/>
        </p:nvSpPr>
        <p:spPr>
          <a:xfrm>
            <a:off x="457200" y="457200"/>
            <a:ext cx="8229600" cy="960437"/>
          </a:xfrm>
          <a:prstGeom prst="rect">
            <a:avLst/>
          </a:prstGeom>
          <a:solidFill>
            <a:srgbClr val="00B0F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KETAATAN KEPADA RASUL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25"/>
          <p:cNvSpPr txBox="1"/>
          <p:nvPr/>
        </p:nvSpPr>
        <p:spPr>
          <a:xfrm>
            <a:off x="3962400" y="1905000"/>
            <a:ext cx="4724400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Taati rasul bermaksud taati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Membawa ajaran Islam yang sempurna.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Cintai Rasullullah SAW lebih dari segala-galanya.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Menghayati sirahnya, contoh terbaik dalam semua aspek.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0" name="Google Shape;13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73025" y="1676400"/>
            <a:ext cx="4114800" cy="412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/>
        </p:nvSpPr>
        <p:spPr>
          <a:xfrm>
            <a:off x="457200" y="685800"/>
            <a:ext cx="8229600" cy="1401762"/>
          </a:xfrm>
          <a:prstGeom prst="rect">
            <a:avLst/>
          </a:prstGeom>
          <a:solidFill>
            <a:srgbClr val="00B0F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JAMINAN KEBAHAGIAAN </a:t>
            </a:r>
            <a:b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 DUNIA DAN AKHIRAT</a:t>
            </a:r>
            <a:b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26"/>
          <p:cNvSpPr txBox="1"/>
          <p:nvPr/>
        </p:nvSpPr>
        <p:spPr>
          <a:xfrm>
            <a:off x="457200" y="2286000"/>
            <a:ext cx="54102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nikmat dan mendapat rahmat dari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kesejahteraan hidup dunia dan Akhirat.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Mendapat syafaat dari Rasullullah di hari Akhirat.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7" name="Google Shape;13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48400" y="2514600"/>
            <a:ext cx="2487612" cy="1722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48400" y="4495800"/>
            <a:ext cx="2514600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6"/>
          <p:cNvSpPr txBox="1"/>
          <p:nvPr/>
        </p:nvSpPr>
        <p:spPr>
          <a:xfrm>
            <a:off x="457200" y="274637"/>
            <a:ext cx="8229600" cy="94456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PENGERTIAN NABI DAN RASUL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61" name="Google Shape;61;p16"/>
          <p:cNvGraphicFramePr/>
          <p:nvPr/>
        </p:nvGraphicFramePr>
        <p:xfrm>
          <a:off x="457200" y="1600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{2D545ED7-6633-40E2-BACE-2E3019420CFD}</a:tableStyleId>
              </a:tblPr>
              <a:tblGrid>
                <a:gridCol w="2438400"/>
                <a:gridCol w="2590800"/>
                <a:gridCol w="3200400"/>
              </a:tblGrid>
              <a:tr h="6096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Font typeface="Arial"/>
                        <a:buNone/>
                      </a:pPr>
                      <a:r>
                        <a:rPr b="1" lang="en-US" sz="280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PERKARA</a:t>
                      </a:r>
                      <a:r>
                        <a:rPr lang="en-US" sz="280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/>
                    </a:p>
                  </a:txBody>
                  <a:tcPr marT="0" marB="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Font typeface="Arial"/>
                        <a:buNone/>
                      </a:pPr>
                      <a:r>
                        <a:rPr b="1" lang="en-US" sz="280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NABI</a:t>
                      </a:r>
                      <a:r>
                        <a:rPr lang="en-US" sz="280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Font typeface="Arial"/>
                        <a:buNone/>
                      </a:pPr>
                      <a:r>
                        <a:rPr b="1" lang="en-US" sz="280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RASUL</a:t>
                      </a:r>
                      <a:r>
                        <a:rPr lang="en-US" sz="280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2"/>
                    </a:solidFill>
                  </a:tcPr>
                </a:tc>
              </a:tr>
              <a:tr h="32369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24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DARI SEGI BAHASA</a:t>
                      </a:r>
                      <a:endParaRPr/>
                    </a:p>
                  </a:txBody>
                  <a:tcPr marT="0" marB="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3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Orang yang membawa berita ghaib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28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ED3D7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3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Utusan kepada sesuatu tempat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64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US" sz="3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ED3D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Google Shape;66;p17"/>
          <p:cNvGrpSpPr/>
          <p:nvPr/>
        </p:nvGrpSpPr>
        <p:grpSpPr>
          <a:xfrm>
            <a:off x="381000" y="1447800"/>
            <a:ext cx="8382000" cy="3733800"/>
            <a:chOff x="381000" y="1447800"/>
            <a:chExt cx="8382000" cy="3733800"/>
          </a:xfrm>
        </p:grpSpPr>
        <p:sp>
          <p:nvSpPr>
            <p:cNvPr id="67" name="Google Shape;67;p17"/>
            <p:cNvSpPr txBox="1"/>
            <p:nvPr/>
          </p:nvSpPr>
          <p:spPr>
            <a:xfrm>
              <a:off x="381000" y="1447800"/>
              <a:ext cx="2209800" cy="52546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Font typeface="Arial"/>
                <a:buNone/>
              </a:pPr>
              <a:r>
                <a:rPr b="1" i="0" lang="en-US" sz="2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PERKARA</a:t>
              </a:r>
              <a:r>
                <a:rPr b="0" i="0" lang="en-US" sz="2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b="0" i="0" sz="1800" u="none" cap="none" strike="noStrike"/>
            </a:p>
          </p:txBody>
        </p:sp>
        <p:sp>
          <p:nvSpPr>
            <p:cNvPr id="68" name="Google Shape;68;p17"/>
            <p:cNvSpPr txBox="1"/>
            <p:nvPr/>
          </p:nvSpPr>
          <p:spPr>
            <a:xfrm>
              <a:off x="2590800" y="1447800"/>
              <a:ext cx="2895600" cy="52546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Font typeface="Arial"/>
                <a:buNone/>
              </a:pPr>
              <a:r>
                <a:rPr b="1" i="0" lang="en-US" sz="2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NABI</a:t>
              </a:r>
              <a:r>
                <a:rPr b="0" i="0" lang="en-US" sz="2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b="0" i="0" sz="1800" u="none" cap="none" strike="noStrike"/>
            </a:p>
          </p:txBody>
        </p:sp>
        <p:sp>
          <p:nvSpPr>
            <p:cNvPr id="69" name="Google Shape;69;p17"/>
            <p:cNvSpPr txBox="1"/>
            <p:nvPr/>
          </p:nvSpPr>
          <p:spPr>
            <a:xfrm>
              <a:off x="5486400" y="1447800"/>
              <a:ext cx="3276600" cy="52546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Font typeface="Arial"/>
                <a:buNone/>
              </a:pPr>
              <a:r>
                <a:rPr b="1" i="0" lang="en-US" sz="2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RASUL</a:t>
              </a:r>
              <a:r>
                <a:rPr b="0" i="0" lang="en-US" sz="28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b="0" i="0" sz="1800" u="none" cap="none" strike="noStrike"/>
            </a:p>
          </p:txBody>
        </p:sp>
        <p:sp>
          <p:nvSpPr>
            <p:cNvPr id="70" name="Google Shape;70;p17"/>
            <p:cNvSpPr txBox="1"/>
            <p:nvPr/>
          </p:nvSpPr>
          <p:spPr>
            <a:xfrm>
              <a:off x="381000" y="1973262"/>
              <a:ext cx="2209800" cy="3208337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  <a:p>
              <a:pPr indent="0" lvl="0" marL="0" marR="0" rtl="0" algn="ctr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PENGERTIAN DARI SEGI ISTILAH</a:t>
              </a:r>
              <a:endParaRPr b="0" i="0" sz="1800" u="none" cap="none" strike="noStrike"/>
            </a:p>
          </p:txBody>
        </p:sp>
        <p:sp>
          <p:nvSpPr>
            <p:cNvPr id="71" name="Google Shape;71;p17"/>
            <p:cNvSpPr txBox="1"/>
            <p:nvPr/>
          </p:nvSpPr>
          <p:spPr>
            <a:xfrm>
              <a:off x="2590800" y="1973262"/>
              <a:ext cx="2895600" cy="3208337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  <a:p>
              <a:pPr indent="0" lvl="0" marL="0" marR="0" rtl="0" algn="ctr">
                <a:lnSpc>
                  <a:spcPct val="100000"/>
                </a:lnSpc>
                <a:spcBef>
                  <a:spcPts val="44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2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Lelaki pilihan ALLAH,dikurniakan wahyu bagi amalan sendiri, </a:t>
              </a:r>
              <a:r>
                <a:rPr b="1" i="0" lang="en-US" sz="22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tidak diperintah</a:t>
              </a:r>
              <a:r>
                <a:rPr b="1" i="0" lang="en-US" sz="22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b="1" i="0" lang="en-US" sz="22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menyampaikan</a:t>
              </a:r>
              <a:r>
                <a:rPr b="1" i="0" lang="en-US" sz="22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nya kepada orang lain.</a:t>
              </a:r>
              <a:r>
                <a:rPr b="0" i="0" lang="en-US" sz="22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b="0" i="0" sz="1800" u="none" cap="none" strike="noStrike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</p:txBody>
        </p:sp>
        <p:sp>
          <p:nvSpPr>
            <p:cNvPr id="72" name="Google Shape;72;p17"/>
            <p:cNvSpPr txBox="1"/>
            <p:nvPr/>
          </p:nvSpPr>
          <p:spPr>
            <a:xfrm>
              <a:off x="5486400" y="1973262"/>
              <a:ext cx="3276600" cy="3208337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  <a:p>
              <a:pPr indent="0" lvl="0" marL="0" marR="0" rtl="0" algn="ctr">
                <a:lnSpc>
                  <a:spcPct val="100000"/>
                </a:lnSpc>
                <a:spcBef>
                  <a:spcPts val="44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b="1" i="0" lang="en-US" sz="22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Lelaki pilihan ALLAH,dikurniakan Wahyu bagi amalannya dan </a:t>
              </a:r>
              <a:r>
                <a:rPr b="1" i="0" lang="en-US" sz="22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diperintah menyampaikan</a:t>
              </a:r>
              <a:r>
                <a:rPr b="1" i="0" lang="en-US" sz="22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nya.</a:t>
              </a:r>
              <a:endParaRPr b="0" i="0" sz="1800" u="none" cap="none" strike="noStrike"/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/>
            </a:p>
          </p:txBody>
        </p:sp>
        <p:cxnSp>
          <p:nvCxnSpPr>
            <p:cNvPr id="73" name="Google Shape;73;p17"/>
            <p:cNvCxnSpPr/>
            <p:nvPr/>
          </p:nvCxnSpPr>
          <p:spPr>
            <a:xfrm>
              <a:off x="2590800" y="1447800"/>
              <a:ext cx="0" cy="373380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74" name="Google Shape;74;p17"/>
            <p:cNvCxnSpPr/>
            <p:nvPr/>
          </p:nvCxnSpPr>
          <p:spPr>
            <a:xfrm>
              <a:off x="5486400" y="1447800"/>
              <a:ext cx="0" cy="373380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75" name="Google Shape;75;p17"/>
            <p:cNvCxnSpPr/>
            <p:nvPr/>
          </p:nvCxnSpPr>
          <p:spPr>
            <a:xfrm>
              <a:off x="381000" y="1973262"/>
              <a:ext cx="8382000" cy="0"/>
            </a:xfrm>
            <a:prstGeom prst="straightConnector1">
              <a:avLst/>
            </a:prstGeom>
            <a:noFill/>
            <a:ln cap="rnd" cmpd="sng" w="127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76" name="Google Shape;76;p17"/>
            <p:cNvCxnSpPr/>
            <p:nvPr/>
          </p:nvCxnSpPr>
          <p:spPr>
            <a:xfrm>
              <a:off x="381000" y="1447800"/>
              <a:ext cx="0" cy="3733800"/>
            </a:xfrm>
            <a:prstGeom prst="straightConnector1">
              <a:avLst/>
            </a:prstGeom>
            <a:noFill/>
            <a:ln cap="rnd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77" name="Google Shape;77;p17"/>
            <p:cNvCxnSpPr/>
            <p:nvPr/>
          </p:nvCxnSpPr>
          <p:spPr>
            <a:xfrm>
              <a:off x="8763000" y="1447800"/>
              <a:ext cx="0" cy="3733800"/>
            </a:xfrm>
            <a:prstGeom prst="straightConnector1">
              <a:avLst/>
            </a:prstGeom>
            <a:noFill/>
            <a:ln cap="rnd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78" name="Google Shape;78;p17"/>
            <p:cNvCxnSpPr/>
            <p:nvPr/>
          </p:nvCxnSpPr>
          <p:spPr>
            <a:xfrm>
              <a:off x="381000" y="1447800"/>
              <a:ext cx="8382000" cy="0"/>
            </a:xfrm>
            <a:prstGeom prst="straightConnector1">
              <a:avLst/>
            </a:prstGeom>
            <a:noFill/>
            <a:ln cap="rnd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79" name="Google Shape;79;p17"/>
            <p:cNvCxnSpPr/>
            <p:nvPr/>
          </p:nvCxnSpPr>
          <p:spPr>
            <a:xfrm>
              <a:off x="381000" y="5181600"/>
              <a:ext cx="8382000" cy="0"/>
            </a:xfrm>
            <a:prstGeom prst="straightConnector1">
              <a:avLst/>
            </a:prstGeom>
            <a:noFill/>
            <a:ln cap="rnd" cmpd="sng" w="28575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" name="Google Shape;84;p18"/>
          <p:cNvGraphicFramePr/>
          <p:nvPr/>
        </p:nvGraphicFramePr>
        <p:xfrm>
          <a:off x="381000" y="609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{2D545ED7-6633-40E2-BACE-2E3019420CFD}</a:tableStyleId>
              </a:tblPr>
              <a:tblGrid>
                <a:gridCol w="2057400"/>
                <a:gridCol w="2955925"/>
                <a:gridCol w="3216275"/>
              </a:tblGrid>
              <a:tr h="5175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Font typeface="Arial"/>
                        <a:buNone/>
                      </a:pPr>
                      <a:r>
                        <a:rPr b="1" lang="en-US" sz="280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PERKARA</a:t>
                      </a:r>
                      <a:r>
                        <a:rPr lang="en-US" sz="280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/>
                    </a:p>
                  </a:txBody>
                  <a:tcPr marT="0" marB="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Font typeface="Arial"/>
                        <a:buNone/>
                      </a:pPr>
                      <a:r>
                        <a:rPr b="1" lang="en-US" sz="280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NABI</a:t>
                      </a:r>
                      <a:r>
                        <a:rPr lang="en-US" sz="280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Font typeface="Arial"/>
                        <a:buNone/>
                      </a:pPr>
                      <a:r>
                        <a:rPr b="1" lang="en-US" sz="280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RASUL</a:t>
                      </a:r>
                      <a:r>
                        <a:rPr lang="en-US" sz="280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030A0"/>
                    </a:solidFill>
                  </a:tcPr>
                </a:tc>
              </a:tr>
              <a:tr h="19605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20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BILANGAN</a:t>
                      </a:r>
                      <a:endParaRPr/>
                    </a:p>
                  </a:txBody>
                  <a:tcPr marT="0" marB="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C9CD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44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2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Ramai.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44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2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Jumlah tidak dapat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44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2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dipastikan.</a:t>
                      </a:r>
                      <a:r>
                        <a:rPr lang="en-US" sz="2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C9CD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44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2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Wajib diketahui 25 orang</a:t>
                      </a:r>
                      <a:r>
                        <a:rPr lang="en-US" sz="2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C9CDF"/>
                    </a:solidFill>
                  </a:tcPr>
                </a:tc>
              </a:tr>
            </a:tbl>
          </a:graphicData>
        </a:graphic>
      </p:graphicFrame>
      <p:pic>
        <p:nvPicPr>
          <p:cNvPr id="85" name="Google Shape;8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2762" y="3425825"/>
            <a:ext cx="7991475" cy="5389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" name="Google Shape;90;p19"/>
          <p:cNvGraphicFramePr/>
          <p:nvPr/>
        </p:nvGraphicFramePr>
        <p:xfrm>
          <a:off x="457200" y="1295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{2D545ED7-6633-40E2-BACE-2E3019420CFD}</a:tableStyleId>
              </a:tblPr>
              <a:tblGrid>
                <a:gridCol w="2057400"/>
                <a:gridCol w="3086100"/>
                <a:gridCol w="3086100"/>
              </a:tblGrid>
              <a:tr h="9747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28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PERKARA</a:t>
                      </a:r>
                      <a:r>
                        <a:rPr lang="en-US" sz="28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/>
                    </a:p>
                  </a:txBody>
                  <a:tcPr marT="0" marB="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28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NABI</a:t>
                      </a:r>
                      <a:r>
                        <a:rPr lang="en-US" sz="28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28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RASUL</a:t>
                      </a:r>
                      <a:r>
                        <a:rPr lang="en-US" sz="28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24542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24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KITAB/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24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SUHUF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/>
                    </a:p>
                  </a:txBody>
                  <a:tcPr marT="0" marB="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24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Sebahagian menerima suhuf sahaja.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24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Sebahagian menerima suhuf dan kitab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CC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" name="Google Shape;95;p20"/>
          <p:cNvGraphicFramePr/>
          <p:nvPr/>
        </p:nvGraphicFramePr>
        <p:xfrm>
          <a:off x="457200" y="1143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{2D545ED7-6633-40E2-BACE-2E3019420CFD}</a:tableStyleId>
              </a:tblPr>
              <a:tblGrid>
                <a:gridCol w="2057400"/>
                <a:gridCol w="3086100"/>
                <a:gridCol w="3086100"/>
              </a:tblGrid>
              <a:tr h="100487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Font typeface="Arial"/>
                        <a:buNone/>
                      </a:pPr>
                      <a:r>
                        <a:rPr b="1" lang="en-US" sz="280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PERKARA</a:t>
                      </a:r>
                      <a:r>
                        <a:rPr lang="en-US" sz="280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/>
                    </a:p>
                  </a:txBody>
                  <a:tcPr marT="0" marB="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00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Font typeface="Arial"/>
                        <a:buNone/>
                      </a:pPr>
                      <a:r>
                        <a:rPr b="1" lang="en-US" sz="280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NABI</a:t>
                      </a:r>
                      <a:r>
                        <a:rPr lang="en-US" sz="280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00CC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Font typeface="Arial"/>
                        <a:buNone/>
                      </a:pPr>
                      <a:r>
                        <a:rPr b="1" lang="en-US" sz="280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RASUL</a:t>
                      </a:r>
                      <a:r>
                        <a:rPr lang="en-US" sz="280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00CC"/>
                    </a:solidFill>
                  </a:tcPr>
                </a:tc>
              </a:tr>
              <a:tr h="33385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24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TUGAS</a:t>
                      </a:r>
                      <a:r>
                        <a:rPr lang="en-US" sz="24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/>
                    </a:p>
                  </a:txBody>
                  <a:tcPr marT="0" marB="0" marR="0" marL="0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CEE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440"/>
                        </a:spcBef>
                        <a:spcAft>
                          <a:spcPts val="0"/>
                        </a:spcAft>
                        <a:buClr>
                          <a:srgbClr val="9900CC"/>
                        </a:buClr>
                        <a:buFont typeface="Arial"/>
                        <a:buNone/>
                      </a:pPr>
                      <a:r>
                        <a:rPr b="1" lang="en-US" sz="2200">
                          <a:solidFill>
                            <a:srgbClr val="9900C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Tidak </a:t>
                      </a:r>
                      <a:r>
                        <a:rPr b="1" lang="en-US" sz="2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ditugaskan </a:t>
                      </a:r>
                      <a:r>
                        <a:rPr b="1" lang="en-US" sz="2200">
                          <a:solidFill>
                            <a:srgbClr val="9900C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menyampai</a:t>
                      </a:r>
                      <a:r>
                        <a:rPr b="1" lang="en-US" sz="2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kan    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44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2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wahyu.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44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2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Tidak ditentukan umat yang       </a:t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44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2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 dipimpin.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CEE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44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2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Ditugaskan </a:t>
                      </a:r>
                      <a:r>
                        <a:rPr b="1" lang="en-US" sz="2200">
                          <a:solidFill>
                            <a:srgbClr val="9900CC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menyampai</a:t>
                      </a:r>
                      <a:r>
                        <a:rPr b="1" lang="en-US" sz="2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kan wahyu.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44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-US" sz="22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 Mempunyai umat yang dipimpin.</a:t>
                      </a:r>
                      <a:r>
                        <a:rPr lang="en-US" sz="20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ECEE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/>
        </p:nvSpPr>
        <p:spPr>
          <a:xfrm>
            <a:off x="457200" y="609600"/>
            <a:ext cx="8229600" cy="868362"/>
          </a:xfrm>
          <a:prstGeom prst="rect">
            <a:avLst/>
          </a:prstGeom>
          <a:solidFill>
            <a:srgbClr val="00B0F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TUGAS-TUGAS RASUL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1"/>
          <p:cNvSpPr txBox="1"/>
          <p:nvPr/>
        </p:nvSpPr>
        <p:spPr>
          <a:xfrm>
            <a:off x="457200" y="1600200"/>
            <a:ext cx="49530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  Menyampaikan </a:t>
            </a: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wahyu 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  Mem</a:t>
            </a:r>
            <a:r>
              <a:rPr b="1" i="0" lang="en-US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bimbing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manusia mengenal ALLAH SWT dan membersihkan hati daripada perkara syirik.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  Mengajar manusia cara beribadat dan kehidupan  berlandaskan syariat.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4-  Menjadi tauladan kepada umat manusia.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" name="Google Shape;102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6800" y="1390650"/>
            <a:ext cx="4095750" cy="5222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/>
        </p:nvSpPr>
        <p:spPr>
          <a:xfrm>
            <a:off x="457200" y="457200"/>
            <a:ext cx="8229600" cy="944562"/>
          </a:xfrm>
          <a:prstGeom prst="rect">
            <a:avLst/>
          </a:prstGeom>
          <a:solidFill>
            <a:srgbClr val="00B0F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RASUL SEBAGAI PEMIMPIN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2"/>
          <p:cNvSpPr txBox="1"/>
          <p:nvPr/>
        </p:nvSpPr>
        <p:spPr>
          <a:xfrm>
            <a:off x="457200" y="1752600"/>
            <a:ext cx="82296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1) DALAM RUMAHTANGGA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Suami bertanggungjawab.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Bapa pengasih.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Anak yang mengenang budi ibu bapa.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Contoh terbaik untuk anak-anak.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9" name="Google Shape;10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96000" y="1524000"/>
            <a:ext cx="2778125" cy="259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/>
        </p:nvSpPr>
        <p:spPr>
          <a:xfrm>
            <a:off x="381000" y="762000"/>
            <a:ext cx="8229600" cy="944562"/>
          </a:xfrm>
          <a:prstGeom prst="rect">
            <a:avLst/>
          </a:prstGeom>
          <a:solidFill>
            <a:srgbClr val="00B0F0"/>
          </a:solidFill>
          <a:ln cap="rnd" cmpd="sng" w="5715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2) DALAM MASYARAKAT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3"/>
          <p:cNvSpPr txBox="1"/>
          <p:nvPr/>
        </p:nvSpPr>
        <p:spPr>
          <a:xfrm>
            <a:off x="3657600" y="1828800"/>
            <a:ext cx="51054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Memimpin dan menyatukan kabilah-kabilah yang bertelagah.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Menjalin </a:t>
            </a:r>
            <a:r>
              <a:rPr b="1" i="0" lang="en-US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hubungan baik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dengan jiran dan menjaga hak-hak mereka.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Bersama-sama para sahabat membina masjid Nabawi.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" name="Google Shape;11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000" y="2286000"/>
            <a:ext cx="3352800" cy="3441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