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32" name="Google Shape;32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3" name="Google Shape;33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37" name="Google Shape;37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381000" y="609600"/>
            <a:ext cx="82296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AMALAN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MUKMIN CEMERLANG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/>
          <p:nvPr/>
        </p:nvSpPr>
        <p:spPr>
          <a:xfrm>
            <a:off x="2971800" y="381000"/>
            <a:ext cx="3200400" cy="990600"/>
          </a:xfrm>
          <a:prstGeom prst="roundRect">
            <a:avLst>
              <a:gd fmla="val 16667" name="adj"/>
            </a:avLst>
          </a:prstGeom>
          <a:solidFill>
            <a:srgbClr val="FF99FF"/>
          </a:solidFill>
          <a:ln cap="rnd" cmpd="sng" w="9525">
            <a:solidFill>
              <a:srgbClr val="B6DCD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3"/>
          <p:cNvSpPr txBox="1"/>
          <p:nvPr/>
        </p:nvSpPr>
        <p:spPr>
          <a:xfrm>
            <a:off x="457200" y="381000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AL-QURAN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3"/>
          <p:cNvSpPr txBox="1"/>
          <p:nvPr/>
        </p:nvSpPr>
        <p:spPr>
          <a:xfrm>
            <a:off x="4495800" y="2057400"/>
            <a:ext cx="4419600" cy="3962400"/>
          </a:xfrm>
          <a:prstGeom prst="rect">
            <a:avLst/>
          </a:prstGeom>
          <a:solidFill>
            <a:srgbClr val="26267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Penawar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dan rahmat kehidupan manusia.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Petunjuk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dan pembeza antara kebenaran dan kebatilan.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Memberi </a:t>
            </a:r>
            <a:r>
              <a:rPr b="1" i="0" lang="en-US" sz="28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ketenangan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kepada pembaca dan pendengar.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2438400"/>
            <a:ext cx="4064000" cy="309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/>
        </p:nvSpPr>
        <p:spPr>
          <a:xfrm>
            <a:off x="457200" y="762000"/>
            <a:ext cx="82296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beramal dengan ajarannya mendapat 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syafaat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Pengkaji al-Quran tidak pernah jemu me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nimba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ilmu 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daripadanya.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Al-Quran menjadi 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panduan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hidup yang sempurna dan kekal abadi.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" name="Google Shape;13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7400" y="4114800"/>
            <a:ext cx="51816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/>
        </p:nvSpPr>
        <p:spPr>
          <a:xfrm>
            <a:off x="457200" y="685800"/>
            <a:ext cx="8229600" cy="1066800"/>
          </a:xfrm>
          <a:prstGeom prst="rect">
            <a:avLst/>
          </a:prstGeom>
          <a:solidFill>
            <a:srgbClr val="FFFF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AKHLAK MULIA TERHADAP ALLAH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5"/>
          <p:cNvSpPr txBox="1"/>
          <p:nvPr/>
        </p:nvSpPr>
        <p:spPr>
          <a:xfrm>
            <a:off x="457200" y="2362200"/>
            <a:ext cx="40386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Melakukan amalan fardu dan sunat.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Menjaga adab.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Melakukan amalan berkualiti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" name="Google Shape;13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800" y="2743200"/>
            <a:ext cx="4143375" cy="2754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/>
          <p:nvPr/>
        </p:nvSpPr>
        <p:spPr>
          <a:xfrm>
            <a:off x="533400" y="609600"/>
            <a:ext cx="8229600" cy="1143000"/>
          </a:xfrm>
          <a:prstGeom prst="rect">
            <a:avLst/>
          </a:prstGeom>
          <a:solidFill>
            <a:srgbClr val="FFFF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AHLAK MULIA 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TERHADAP MANUSIA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6"/>
          <p:cNvSpPr txBox="1"/>
          <p:nvPr/>
        </p:nvSpPr>
        <p:spPr>
          <a:xfrm>
            <a:off x="5181600" y="2362200"/>
            <a:ext cx="3581400" cy="3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Memelihara hubungan baik dengan orang lain.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2819400"/>
            <a:ext cx="4724400" cy="3138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FFF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AMALAN YANG MENDAPAT PEMBELAAN AL-QURAN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7"/>
          <p:cNvSpPr txBox="1"/>
          <p:nvPr/>
        </p:nvSpPr>
        <p:spPr>
          <a:xfrm>
            <a:off x="457200" y="4419600"/>
            <a:ext cx="8229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Meyakini al-Quran panduan hidup sempurna.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Membaca dengan bertajwid dan beradab.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Memuliakan dan beramal dengan al-Quran.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Faham maksud dan erti ayat yang dibaca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0" y="1600200"/>
            <a:ext cx="4343400" cy="264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FFFF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AMALAN YANG MENYEBABKAN PENDAKWAAN AL-QURAN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28"/>
          <p:cNvSpPr txBox="1"/>
          <p:nvPr/>
        </p:nvSpPr>
        <p:spPr>
          <a:xfrm>
            <a:off x="457200" y="1905000"/>
            <a:ext cx="82296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menjadikan al-Quran panduan hidup.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Meghina dan tidak beramal dengan al-Quran.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cuba memahami maksud ayat yang dibaca.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Mengingkari hukum dalam al-Quran.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4600" y="4495800"/>
            <a:ext cx="4048125" cy="1931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9"/>
          <p:cNvSpPr txBox="1"/>
          <p:nvPr/>
        </p:nvSpPr>
        <p:spPr>
          <a:xfrm>
            <a:off x="457200" y="685800"/>
            <a:ext cx="8229600" cy="868362"/>
          </a:xfrm>
          <a:prstGeom prst="rect">
            <a:avLst/>
          </a:prstGeom>
          <a:solidFill>
            <a:srgbClr val="FFFF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PENGAJARAN HADIS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9"/>
          <p:cNvSpPr txBox="1"/>
          <p:nvPr/>
        </p:nvSpPr>
        <p:spPr>
          <a:xfrm>
            <a:off x="381000" y="1905000"/>
            <a:ext cx="8229600" cy="3657600"/>
          </a:xfrm>
          <a:prstGeom prst="rect">
            <a:avLst/>
          </a:prstGeom>
          <a:solidFill>
            <a:srgbClr val="26267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1. Setiap mukmin hendaklah melakukan amalan fardhu dan sunat.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2. Islam menggalakkan amalan berkualiti dengan memberi ganjaran pahala yang banyak.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3. Umat Islam wajib menjaga akhlak dengan Allah dan Manusia.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600" y="533400"/>
            <a:ext cx="18288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0"/>
          <p:cNvSpPr/>
          <p:nvPr/>
        </p:nvSpPr>
        <p:spPr>
          <a:xfrm>
            <a:off x="1524000" y="3276600"/>
            <a:ext cx="5715000" cy="609600"/>
          </a:xfrm>
          <a:prstGeom prst="rect">
            <a:avLst/>
          </a:prstGeom>
          <a:solidFill>
            <a:srgbClr val="FFFF00"/>
          </a:solidFill>
          <a:ln cap="rnd" cmpd="sng" w="127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Tips Cemerlang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937" y="798512"/>
            <a:ext cx="8534400" cy="496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/>
        </p:nvSpPr>
        <p:spPr>
          <a:xfrm>
            <a:off x="457200" y="838200"/>
            <a:ext cx="8229600" cy="4495800"/>
          </a:xfrm>
          <a:prstGeom prst="rect">
            <a:avLst/>
          </a:prstGeom>
          <a:solidFill>
            <a:srgbClr val="22226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MAKSUDNYA</a:t>
            </a: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Daripada Abu Malik Al-Harith b. Asim Al-Asyaari katanya : Rasulullah SAW bersabda : Bersuci itu sebahagian daripada Iman, Alhamdulillah memenuhi timbangan, Subhanallah dan Alhamdulillah memenuhi ruang antara langit dan bumi, Solat itu cahaya, Sedekah itu bukti dan Sabar itu sinaran, Al-Quran itu hujjah untuk engkau atau terhadap engkau, semua orang mempertaruhkan dirinya (antara dua pertaruhan) samada yang memerdekakannya atau membinasakannya.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/>
          <p:nvPr/>
        </p:nvSpPr>
        <p:spPr>
          <a:xfrm>
            <a:off x="3048000" y="1752600"/>
            <a:ext cx="2209800" cy="685800"/>
          </a:xfrm>
          <a:prstGeom prst="roundRect">
            <a:avLst>
              <a:gd fmla="val 16667" name="adj"/>
            </a:avLst>
          </a:prstGeom>
          <a:solidFill>
            <a:srgbClr val="FF99FF"/>
          </a:solidFill>
          <a:ln cap="rnd" cmpd="sng" w="9525">
            <a:solidFill>
              <a:srgbClr val="B6DCD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7"/>
          <p:cNvSpPr txBox="1"/>
          <p:nvPr/>
        </p:nvSpPr>
        <p:spPr>
          <a:xfrm>
            <a:off x="457200" y="304800"/>
            <a:ext cx="8229600" cy="1173162"/>
          </a:xfrm>
          <a:prstGeom prst="rect">
            <a:avLst/>
          </a:prstGeom>
          <a:solidFill>
            <a:srgbClr val="FFFF0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KELEBIHAN AMALAN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MUKMIN CEMERLANG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7"/>
          <p:cNvSpPr txBox="1"/>
          <p:nvPr/>
        </p:nvSpPr>
        <p:spPr>
          <a:xfrm>
            <a:off x="228600" y="2514600"/>
            <a:ext cx="6629400" cy="300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suci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hati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mukmin daripada dosa.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bersih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anggota zahir daripada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najis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kotoran.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me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ngawal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perasaan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marah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Anggota wudhuk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akan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bercahaya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pada hari kiamat.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berwuduk di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angkat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darjat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7"/>
          <p:cNvSpPr txBox="1"/>
          <p:nvPr/>
        </p:nvSpPr>
        <p:spPr>
          <a:xfrm>
            <a:off x="3276600" y="1828800"/>
            <a:ext cx="1758950" cy="5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WUDUK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9400" y="2743200"/>
            <a:ext cx="2209800" cy="3414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/>
          <p:nvPr/>
        </p:nvSpPr>
        <p:spPr>
          <a:xfrm>
            <a:off x="3124200" y="762000"/>
            <a:ext cx="2514600" cy="762000"/>
          </a:xfrm>
          <a:prstGeom prst="roundRect">
            <a:avLst>
              <a:gd fmla="val 16667" name="adj"/>
            </a:avLst>
          </a:prstGeom>
          <a:solidFill>
            <a:srgbClr val="FF99FF"/>
          </a:solidFill>
          <a:ln cap="rnd" cmpd="sng" w="9525">
            <a:solidFill>
              <a:srgbClr val="B6DCD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8"/>
          <p:cNvSpPr txBox="1"/>
          <p:nvPr/>
        </p:nvSpPr>
        <p:spPr>
          <a:xfrm>
            <a:off x="3276600" y="762000"/>
            <a:ext cx="22098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TAHMID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8"/>
          <p:cNvSpPr txBox="1"/>
          <p:nvPr/>
        </p:nvSpPr>
        <p:spPr>
          <a:xfrm>
            <a:off x="457200" y="2133600"/>
            <a:ext cx="8229600" cy="21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</a:t>
            </a: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pahala</a:t>
            </a: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bila menyebut Alhamdulillah.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Selalu membacanya </a:t>
            </a: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kuat ingatan</a:t>
            </a: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7000" y="4343400"/>
            <a:ext cx="3362325" cy="1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oogle Shape;89;p19"/>
          <p:cNvGrpSpPr/>
          <p:nvPr/>
        </p:nvGrpSpPr>
        <p:grpSpPr>
          <a:xfrm>
            <a:off x="3067050" y="347662"/>
            <a:ext cx="2857500" cy="1096962"/>
            <a:chOff x="3067050" y="347662"/>
            <a:chExt cx="2857500" cy="1096962"/>
          </a:xfrm>
        </p:grpSpPr>
        <p:pic>
          <p:nvPicPr>
            <p:cNvPr id="90" name="Google Shape;90;p1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067050" y="347662"/>
              <a:ext cx="2857500" cy="10969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" name="Google Shape;91;p19"/>
            <p:cNvSpPr txBox="1"/>
            <p:nvPr/>
          </p:nvSpPr>
          <p:spPr>
            <a:xfrm>
              <a:off x="3171825" y="428625"/>
              <a:ext cx="2647950" cy="895350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19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TASBIH</a:t>
            </a:r>
            <a:b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9"/>
          <p:cNvSpPr txBox="1"/>
          <p:nvPr/>
        </p:nvSpPr>
        <p:spPr>
          <a:xfrm>
            <a:off x="381000" y="1447800"/>
            <a:ext cx="85344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Melatih mukmin ber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syukur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bersih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 diri dari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fahaman kolot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karut.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ketenangan hati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jiwa.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ganjaran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pahala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antara langit dan bumi.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bersih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 diri dari perkara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syirik.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nyamai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amalan malaikat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makluk lain.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95600" y="5105400"/>
            <a:ext cx="3124200" cy="1398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/>
          <p:nvPr/>
        </p:nvSpPr>
        <p:spPr>
          <a:xfrm>
            <a:off x="2971800" y="457200"/>
            <a:ext cx="3048000" cy="990600"/>
          </a:xfrm>
          <a:prstGeom prst="roundRect">
            <a:avLst>
              <a:gd fmla="val 16667" name="adj"/>
            </a:avLst>
          </a:prstGeom>
          <a:solidFill>
            <a:srgbClr val="FF99FF"/>
          </a:solidFill>
          <a:ln cap="rnd" cmpd="sng" w="9525">
            <a:solidFill>
              <a:srgbClr val="B6DCD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0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0"/>
          <p:cNvSpPr txBox="1"/>
          <p:nvPr/>
        </p:nvSpPr>
        <p:spPr>
          <a:xfrm>
            <a:off x="381000" y="1752600"/>
            <a:ext cx="5334000" cy="4343400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Pergerakan solat yang </a:t>
            </a:r>
            <a:r>
              <a:rPr b="1" i="0" lang="en-US" sz="24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sempurna</a:t>
            </a:r>
            <a:r>
              <a:rPr b="1" i="0" lang="en-US" sz="2400" u="none" cap="none" strike="noStrike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menambah kesihatan fizikal.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Muka </a:t>
            </a:r>
            <a:r>
              <a:rPr b="1" i="0" lang="en-US" sz="24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berseri-seri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Hati bersih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suci daripada sifat keji.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melakukan solat sunat pada waktu malam akan di</a:t>
            </a:r>
            <a:r>
              <a:rPr b="1" i="0" lang="en-US" sz="24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terang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b="1" i="0" lang="en-US" sz="24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kubur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</a:t>
            </a:r>
            <a:r>
              <a:rPr b="1" i="0" lang="en-US" sz="24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cahaya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dunia dan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3600" y="1981200"/>
            <a:ext cx="2895600" cy="4002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/>
          <p:nvPr/>
        </p:nvSpPr>
        <p:spPr>
          <a:xfrm>
            <a:off x="3124200" y="381000"/>
            <a:ext cx="2895600" cy="990600"/>
          </a:xfrm>
          <a:prstGeom prst="roundRect">
            <a:avLst>
              <a:gd fmla="val 16667" name="adj"/>
            </a:avLst>
          </a:prstGeom>
          <a:solidFill>
            <a:srgbClr val="FF99FF"/>
          </a:solidFill>
          <a:ln cap="rnd" cmpd="sng" w="9525">
            <a:solidFill>
              <a:srgbClr val="B6DCD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1"/>
          <p:cNvSpPr txBox="1"/>
          <p:nvPr/>
        </p:nvSpPr>
        <p:spPr>
          <a:xfrm>
            <a:off x="457200" y="457200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SEDEKAH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1"/>
          <p:cNvSpPr txBox="1"/>
          <p:nvPr/>
        </p:nvSpPr>
        <p:spPr>
          <a:xfrm>
            <a:off x="228600" y="1600200"/>
            <a:ext cx="5029200" cy="4800600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penghormatan dan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kasih sayang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masyarakat terutama fakir miskin.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kesihatan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baik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disembuhkan daripada penyakit.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ke</a:t>
            </a:r>
            <a:r>
              <a:rPr b="1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berkat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rezeki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nikmat berlipat ganda.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naungan Arasy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pada hari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</a:t>
            </a:r>
            <a:r>
              <a:rPr b="1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gugur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dosa</a:t>
            </a:r>
            <a:r>
              <a:rPr b="1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bukti keimanan kepada Allah.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0200" y="2514600"/>
            <a:ext cx="3505200" cy="350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/>
          <p:nvPr/>
        </p:nvSpPr>
        <p:spPr>
          <a:xfrm>
            <a:off x="3124200" y="609600"/>
            <a:ext cx="2667000" cy="838200"/>
          </a:xfrm>
          <a:prstGeom prst="roundRect">
            <a:avLst>
              <a:gd fmla="val 16667" name="adj"/>
            </a:avLst>
          </a:prstGeom>
          <a:solidFill>
            <a:srgbClr val="FF99FF"/>
          </a:solidFill>
          <a:ln cap="rnd" cmpd="sng" w="9525">
            <a:solidFill>
              <a:srgbClr val="B6DCD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2"/>
          <p:cNvSpPr txBox="1"/>
          <p:nvPr/>
        </p:nvSpPr>
        <p:spPr>
          <a:xfrm>
            <a:off x="457200" y="685800"/>
            <a:ext cx="82296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SABAR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2"/>
          <p:cNvSpPr txBox="1"/>
          <p:nvPr/>
        </p:nvSpPr>
        <p:spPr>
          <a:xfrm>
            <a:off x="3886200" y="1828800"/>
            <a:ext cx="4876800" cy="4419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keampunan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rahmat Allah.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Diberi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petunjuk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ke arah kebaikan.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perkenan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doa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Sumber kekuatan dan kemenangan mukmin.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sabar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dapat menyelesaikan masalah.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motivasi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ke arah kecemerlangan hidup.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1905000"/>
            <a:ext cx="3352800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