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b="0" i="0" sz="1200" u="none" cap="none" strike="noStrike"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9" name="Google Shape;29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05" name="Google Shape;105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13" name="Google Shape;113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2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27" name="Google Shape;127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2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41" name="Google Shape;141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6" name="Google Shape;36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" name="Google Shape;44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0" name="Google Shape;50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7" name="Google Shape;57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3" name="Google Shape;63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4" name="Google Shape;74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6" name="Google Shape;96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" name="Google Shape;17;p2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solidFill>
          <a:srgbClr val="6DDD19"/>
        </a:solidFill>
      </p:bgPr>
    </p:bg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" name="Google Shape;23;p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jpg"/><Relationship Id="rId4" Type="http://schemas.openxmlformats.org/officeDocument/2006/relationships/image" Target="../media/image9.jpg"/><Relationship Id="rId5" Type="http://schemas.openxmlformats.org/officeDocument/2006/relationships/image" Target="../media/image10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jpg"/><Relationship Id="rId4" Type="http://schemas.openxmlformats.org/officeDocument/2006/relationships/image" Target="../media/image13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6.jpg"/><Relationship Id="rId4" Type="http://schemas.openxmlformats.org/officeDocument/2006/relationships/image" Target="../media/image18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7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Relationship Id="rId4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8600" y="2286000"/>
            <a:ext cx="8686800" cy="179070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4"/>
          <p:cNvSpPr/>
          <p:nvPr/>
        </p:nvSpPr>
        <p:spPr>
          <a:xfrm>
            <a:off x="228600" y="2286000"/>
            <a:ext cx="8686800" cy="17907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LARANGAN MEMPERSENDAKAN AGAMA </a:t>
            </a:r>
            <a:endParaRPr b="0" i="0" sz="1800" u="none" cap="none" strike="noStrike"/>
          </a:p>
        </p:txBody>
      </p:sp>
      <p:sp>
        <p:nvSpPr>
          <p:cNvPr id="33" name="Google Shape;33;p4"/>
          <p:cNvSpPr txBox="1"/>
          <p:nvPr/>
        </p:nvSpPr>
        <p:spPr>
          <a:xfrm>
            <a:off x="2057400" y="5791200"/>
            <a:ext cx="6019800" cy="579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EFB43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EEFB43"/>
                </a:solidFill>
                <a:latin typeface="Arial"/>
                <a:ea typeface="Arial"/>
                <a:cs typeface="Arial"/>
                <a:sym typeface="Arial"/>
              </a:rPr>
              <a:t>SURAH AL-AN’AM : AYAT 70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600" y="1301750"/>
            <a:ext cx="4191000" cy="3498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22800" y="2971800"/>
            <a:ext cx="4216400" cy="3503612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3"/>
          <p:cNvSpPr/>
          <p:nvPr/>
        </p:nvSpPr>
        <p:spPr>
          <a:xfrm>
            <a:off x="5029200" y="457200"/>
            <a:ext cx="3505200" cy="1676400"/>
          </a:xfrm>
          <a:prstGeom prst="rect">
            <a:avLst/>
          </a:prstGeom>
          <a:solidFill>
            <a:srgbClr val="000000"/>
          </a:soli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BLACK METAL </a:t>
            </a:r>
            <a:endParaRPr b="0" i="0" sz="1800" u="none" cap="none" strike="noStrike"/>
          </a:p>
        </p:txBody>
      </p:sp>
      <p:pic>
        <p:nvPicPr>
          <p:cNvPr id="110" name="Google Shape;110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32537" y="1905000"/>
            <a:ext cx="906462" cy="91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8200" y="685800"/>
            <a:ext cx="2779712" cy="3725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91000" y="2971800"/>
            <a:ext cx="4648200" cy="3486150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14"/>
          <p:cNvSpPr/>
          <p:nvPr/>
        </p:nvSpPr>
        <p:spPr>
          <a:xfrm>
            <a:off x="3962400" y="1371600"/>
            <a:ext cx="3581400" cy="990600"/>
          </a:xfrm>
          <a:prstGeom prst="rect">
            <a:avLst/>
          </a:prstGeom>
          <a:solidFill>
            <a:srgbClr val="000000"/>
          </a:soli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DEDAH AURAT </a:t>
            </a:r>
            <a:endParaRPr b="0" i="0" sz="1800" u="none" cap="none" strike="noStrike"/>
          </a:p>
        </p:txBody>
      </p:sp>
      <p:sp>
        <p:nvSpPr>
          <p:cNvPr id="118" name="Google Shape;118;p14"/>
          <p:cNvSpPr/>
          <p:nvPr/>
        </p:nvSpPr>
        <p:spPr>
          <a:xfrm>
            <a:off x="685800" y="4876800"/>
            <a:ext cx="3048000" cy="1066800"/>
          </a:xfrm>
          <a:prstGeom prst="rect">
            <a:avLst/>
          </a:prstGeom>
          <a:solidFill>
            <a:srgbClr val="000000"/>
          </a:soli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AJARAN SESAT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800" y="457200"/>
            <a:ext cx="5191125" cy="594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15000" y="914400"/>
            <a:ext cx="2965450" cy="4876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66FFFF"/>
            </a:gs>
            <a:gs pos="100000">
              <a:srgbClr val="6DDD19"/>
            </a:gs>
          </a:gsLst>
          <a:lin ang="5400000" scaled="0"/>
        </a:gradFill>
      </p:bgPr>
    </p:bg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EFB43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EEFB43"/>
                </a:solidFill>
                <a:latin typeface="Arial"/>
                <a:ea typeface="Arial"/>
                <a:cs typeface="Arial"/>
                <a:sym typeface="Arial"/>
              </a:rPr>
              <a:t>Harta kekayaan dan pangkat adalah ujian Allah</a:t>
            </a:r>
            <a:endParaRPr b="0" i="0" sz="1800" u="none" cap="none" strike="noStrike"/>
          </a:p>
        </p:txBody>
      </p:sp>
      <p:sp>
        <p:nvSpPr>
          <p:cNvPr id="130" name="Google Shape;130;p16"/>
          <p:cNvSpPr txBox="1"/>
          <p:nvPr>
            <p:ph idx="1" type="body"/>
          </p:nvPr>
        </p:nvSpPr>
        <p:spPr>
          <a:xfrm>
            <a:off x="381000" y="1905000"/>
            <a:ext cx="5334000" cy="441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Islam tidak meletakkan harta sebagai matlamat hidup manusia.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Namun Islam menggalakkan umatnya mencari kekayaan yang halal dengan tujuan untuk melakukan ibadah seperti berzakat dan bersedekah.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Harta perlu dijadikan alat untuk memperolehi kebahagiaan hidup di dunia dan di akhirat.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  <p:pic>
        <p:nvPicPr>
          <p:cNvPr id="131" name="Google Shape;13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43600" y="1828800"/>
            <a:ext cx="2819400" cy="2114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43600" y="4343400"/>
            <a:ext cx="2819400" cy="2114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EE7AE8"/>
        </a:solidFill>
      </p:bgPr>
    </p:bg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7"/>
          <p:cNvSpPr txBox="1"/>
          <p:nvPr>
            <p:ph idx="1" type="body"/>
          </p:nvPr>
        </p:nvSpPr>
        <p:spPr>
          <a:xfrm>
            <a:off x="4191000" y="1295400"/>
            <a:ext cx="4495800" cy="51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Umat Islam juga perlu menjaga amanah melalui pangkat yang diberikan dan bukan untuk bermegah-megah.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Kekayaan dan kekuasaan seseorang merupakan ujian Allah sama ada ia bersyukur atau sebaliknya.</a:t>
            </a:r>
            <a:endParaRPr b="0" i="0" sz="1800" u="none" cap="none" strike="noStrike"/>
          </a:p>
        </p:txBody>
      </p:sp>
      <p:pic>
        <p:nvPicPr>
          <p:cNvPr id="138" name="Google Shape;13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1600200"/>
            <a:ext cx="3424237" cy="407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2"/>
        </a:solidFill>
      </p:bgPr>
    </p:bg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8"/>
          <p:cNvSpPr txBox="1"/>
          <p:nvPr>
            <p:ph type="title"/>
          </p:nvPr>
        </p:nvSpPr>
        <p:spPr>
          <a:xfrm>
            <a:off x="457200" y="274637"/>
            <a:ext cx="8229600" cy="8683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PENGAJARAN AYAT</a:t>
            </a:r>
            <a:endParaRPr b="0" i="0" sz="1800" u="none" cap="none" strike="noStrike"/>
          </a:p>
        </p:txBody>
      </p:sp>
      <p:sp>
        <p:nvSpPr>
          <p:cNvPr id="144" name="Google Shape;144;p18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EFB43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EEFB43"/>
                </a:solidFill>
                <a:latin typeface="Arial"/>
                <a:ea typeface="Arial"/>
                <a:cs typeface="Arial"/>
                <a:sym typeface="Arial"/>
              </a:rPr>
              <a:t>Kita wajib menjaga kesucian Islam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rgbClr val="EEFB43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EEFB43"/>
                </a:solidFill>
                <a:latin typeface="Arial"/>
                <a:ea typeface="Arial"/>
                <a:cs typeface="Arial"/>
                <a:sym typeface="Arial"/>
              </a:rPr>
              <a:t>Agama Islam bukan alat untuk kepentingan peribadi.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rgbClr val="EEFB43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EEFB43"/>
                </a:solidFill>
                <a:latin typeface="Arial"/>
                <a:ea typeface="Arial"/>
                <a:cs typeface="Arial"/>
                <a:sym typeface="Arial"/>
              </a:rPr>
              <a:t>Orang yang mempersendakan Islam akan menerima azab yang pedih.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rgbClr val="EEFB43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EEFB43"/>
                </a:solidFill>
                <a:latin typeface="Arial"/>
                <a:ea typeface="Arial"/>
                <a:cs typeface="Arial"/>
                <a:sym typeface="Arial"/>
              </a:rPr>
              <a:t>Kita wajib menjauhkan perbuatan yang boleh menjatuhkan maruah Islam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rgbClr val="EEFB43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EEFB43"/>
                </a:solidFill>
                <a:latin typeface="Arial"/>
                <a:ea typeface="Arial"/>
                <a:cs typeface="Arial"/>
                <a:sym typeface="Arial"/>
              </a:rPr>
              <a:t>Kekayaan dan kekuasaan tidak dapat melindungi diri dari azab Allah.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6DDD19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SURAH AL-AN’AM : AYAT 70</a:t>
            </a:r>
            <a:endParaRPr b="0" i="0" sz="1800" u="none" cap="none" strike="noStrike"/>
          </a:p>
        </p:txBody>
      </p:sp>
      <p:pic>
        <p:nvPicPr>
          <p:cNvPr id="39" name="Google Shape;39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4700" y="111125"/>
            <a:ext cx="7683500" cy="6594475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5"/>
          <p:cNvSpPr txBox="1"/>
          <p:nvPr/>
        </p:nvSpPr>
        <p:spPr>
          <a:xfrm>
            <a:off x="0" y="6248400"/>
            <a:ext cx="3886200" cy="366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SURAH AL-AN’AM : AYAT 70</a:t>
            </a:r>
            <a:endParaRPr b="0" i="0" sz="1800" u="none" cap="none" strike="noStrike"/>
          </a:p>
        </p:txBody>
      </p:sp>
      <p:pic>
        <p:nvPicPr>
          <p:cNvPr id="41" name="Google Shape;41;p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8600" y="5486400"/>
            <a:ext cx="762000" cy="76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EE7AE8"/>
        </a:solidFill>
      </p:bgPr>
    </p:bg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MAKSUD AYAT</a:t>
            </a:r>
            <a:endParaRPr b="0" i="0" sz="1800" u="none" cap="none" strike="noStrike"/>
          </a:p>
        </p:txBody>
      </p:sp>
      <p:pic>
        <p:nvPicPr>
          <p:cNvPr id="47" name="Google Shape;47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36687"/>
            <a:ext cx="9144000" cy="38973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66FFFF"/>
        </a:solidFill>
      </p:bgPr>
    </p:bg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7"/>
          <p:cNvSpPr txBox="1"/>
          <p:nvPr>
            <p:ph type="title"/>
          </p:nvPr>
        </p:nvSpPr>
        <p:spPr>
          <a:xfrm>
            <a:off x="381000" y="457200"/>
            <a:ext cx="8229600" cy="79216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0" i="0" lang="en-US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HURAIAN AYAT</a:t>
            </a:r>
            <a:endParaRPr b="0" i="0" sz="1800" u="none" cap="none" strike="noStrike"/>
          </a:p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457200" y="1600200"/>
            <a:ext cx="5562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Golongan musyrik dan munafik sangat benci kepada ajaran Islam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Mereka sering mempermain dan mempersendakan Rasulullah dan ajaran Islam.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Mempersendakan agama meliputi semua tindakan sama ada melalui lisan atau perbuatan.</a:t>
            </a:r>
            <a:endParaRPr b="0" i="0" sz="1800" u="none" cap="none" strike="noStrike"/>
          </a:p>
        </p:txBody>
      </p:sp>
      <p:pic>
        <p:nvPicPr>
          <p:cNvPr id="54" name="Google Shape;54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72200" y="1752600"/>
            <a:ext cx="262255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Mengapa Umat Islam Dilarang Mempermainkan Agama</a:t>
            </a:r>
            <a:endParaRPr b="0" i="0" sz="1800" u="none" cap="none" strike="noStrike"/>
          </a:p>
        </p:txBody>
      </p:sp>
      <p:sp>
        <p:nvSpPr>
          <p:cNvPr id="60" name="Google Shape;60;p8"/>
          <p:cNvSpPr txBox="1"/>
          <p:nvPr>
            <p:ph idx="1" type="body"/>
          </p:nvPr>
        </p:nvSpPr>
        <p:spPr>
          <a:xfrm>
            <a:off x="381000" y="1752600"/>
            <a:ext cx="8229600" cy="37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EFB43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EEFB43"/>
                </a:solidFill>
                <a:latin typeface="Arial"/>
                <a:ea typeface="Arial"/>
                <a:cs typeface="Arial"/>
                <a:sym typeface="Arial"/>
              </a:rPr>
              <a:t>Merendahkan syiar Islam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EEFB43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EEFB43"/>
                </a:solidFill>
                <a:latin typeface="Arial"/>
                <a:ea typeface="Arial"/>
                <a:cs typeface="Arial"/>
                <a:sym typeface="Arial"/>
              </a:rPr>
              <a:t>Menyebabkan penganut agama lain tidak hormat dan tidak melihat kebaikan Islam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EEFB43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EEFB43"/>
                </a:solidFill>
                <a:latin typeface="Arial"/>
                <a:ea typeface="Arial"/>
                <a:cs typeface="Arial"/>
                <a:sym typeface="Arial"/>
              </a:rPr>
              <a:t>Islam dilihat sebagai satu agama yang tidak mengutamakan kemajuan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EEFB43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EEFB43"/>
                </a:solidFill>
                <a:latin typeface="Arial"/>
                <a:ea typeface="Arial"/>
                <a:cs typeface="Arial"/>
                <a:sym typeface="Arial"/>
              </a:rPr>
              <a:t>Islam dianggap tidak berupaya mendidik penganutnya untuk mentaati perintah agama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EEFB43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9"/>
          <p:cNvSpPr txBox="1"/>
          <p:nvPr>
            <p:ph type="title"/>
          </p:nvPr>
        </p:nvSpPr>
        <p:spPr>
          <a:xfrm>
            <a:off x="457200" y="274637"/>
            <a:ext cx="8229600" cy="79216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TUNTUTAN MEMELIHARA AGAMA</a:t>
            </a:r>
            <a:endParaRPr b="0" i="0" sz="1800" u="none" cap="none" strike="noStrike"/>
          </a:p>
        </p:txBody>
      </p:sp>
      <p:sp>
        <p:nvSpPr>
          <p:cNvPr id="66" name="Google Shape;66;p9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Pengakuan sebagai seorang muslim perlu dibuktikan  melalui pebuatan dan tindakan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Umat Islam hendaklah menjadi umat yang kuat dan disegani oleh pihak lain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Kita hendaklah berusaha bersungguh-sungguh menghidupkan ajaran Islam dalam diri, masyarakat dan negara.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Kesucian Islam mesti dijaga dengan cara melaksanakan perintah Allah dan menjauhi segala larangan-Nya.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Setiap perlakuan yang mempermainkan agama hendaklah ditentang dengan sedaya upaya.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EE7AE8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0" y="990600"/>
            <a:ext cx="7629525" cy="4895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66FFFF"/>
        </a:solidFill>
      </p:bgPr>
    </p:bg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1"/>
          <p:cNvSpPr txBox="1"/>
          <p:nvPr>
            <p:ph type="title"/>
          </p:nvPr>
        </p:nvSpPr>
        <p:spPr>
          <a:xfrm>
            <a:off x="457200" y="533400"/>
            <a:ext cx="8229600" cy="88423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0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Golongan Yang Mempermainkan Agama</a:t>
            </a:r>
            <a:endParaRPr b="0" i="0" sz="1800" u="none" cap="none" strike="noStrike"/>
          </a:p>
        </p:txBody>
      </p:sp>
      <p:grpSp>
        <p:nvGrpSpPr>
          <p:cNvPr id="77" name="Google Shape;77;p11"/>
          <p:cNvGrpSpPr/>
          <p:nvPr/>
        </p:nvGrpSpPr>
        <p:grpSpPr>
          <a:xfrm>
            <a:off x="457200" y="1905000"/>
            <a:ext cx="8229600" cy="3900487"/>
            <a:chOff x="457200" y="1905000"/>
            <a:chExt cx="8229600" cy="3900487"/>
          </a:xfrm>
        </p:grpSpPr>
        <p:sp>
          <p:nvSpPr>
            <p:cNvPr id="78" name="Google Shape;78;p11"/>
            <p:cNvSpPr txBox="1"/>
            <p:nvPr/>
          </p:nvSpPr>
          <p:spPr>
            <a:xfrm>
              <a:off x="2743200" y="4800600"/>
              <a:ext cx="5943600" cy="10048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Orang Islam yang sentiasa melanggar perintah Allah ( banyak melakukan dosa ) tetapi tidak mengingkari Islam</a:t>
              </a:r>
              <a:endParaRPr b="0" i="0" sz="1800" u="none" cap="none" strike="noStrike"/>
            </a:p>
          </p:txBody>
        </p:sp>
        <p:sp>
          <p:nvSpPr>
            <p:cNvPr id="79" name="Google Shape;79;p11"/>
            <p:cNvSpPr txBox="1"/>
            <p:nvPr/>
          </p:nvSpPr>
          <p:spPr>
            <a:xfrm>
              <a:off x="457200" y="4800600"/>
              <a:ext cx="2286000" cy="10048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/>
            </a:p>
            <a:p>
              <a:pPr indent="0" lvl="0" marL="0" marR="0" rtl="0" algn="ctr">
                <a:lnSpc>
                  <a:spcPct val="100000"/>
                </a:lnSpc>
                <a:spcBef>
                  <a:spcPts val="48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24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‘ASI</a:t>
              </a:r>
              <a:endParaRPr b="0" i="0" sz="1800" u="none" cap="none" strike="noStrike"/>
            </a:p>
          </p:txBody>
        </p:sp>
        <p:sp>
          <p:nvSpPr>
            <p:cNvPr id="80" name="Google Shape;80;p11"/>
            <p:cNvSpPr txBox="1"/>
            <p:nvPr/>
          </p:nvSpPr>
          <p:spPr>
            <a:xfrm>
              <a:off x="2743200" y="3886200"/>
              <a:ext cx="59436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Orang yang keluar daripada Islam kerana menganggap Islam menyusahkan hidupnya</a:t>
              </a:r>
              <a:endParaRPr b="0" i="0" sz="1800" u="none" cap="none" strike="noStrike"/>
            </a:p>
          </p:txBody>
        </p:sp>
        <p:sp>
          <p:nvSpPr>
            <p:cNvPr id="81" name="Google Shape;81;p11"/>
            <p:cNvSpPr txBox="1"/>
            <p:nvPr/>
          </p:nvSpPr>
          <p:spPr>
            <a:xfrm>
              <a:off x="457200" y="3886200"/>
              <a:ext cx="22860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/>
            </a:p>
            <a:p>
              <a:pPr indent="0" lvl="0" marL="0" marR="0" rtl="0" algn="ctr">
                <a:lnSpc>
                  <a:spcPct val="100000"/>
                </a:lnSpc>
                <a:spcBef>
                  <a:spcPts val="48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24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MURTAD</a:t>
              </a:r>
              <a:endParaRPr b="0" i="0" sz="1800" u="none" cap="none" strike="noStrike"/>
            </a:p>
          </p:txBody>
        </p:sp>
        <p:sp>
          <p:nvSpPr>
            <p:cNvPr id="82" name="Google Shape;82;p11"/>
            <p:cNvSpPr txBox="1"/>
            <p:nvPr/>
          </p:nvSpPr>
          <p:spPr>
            <a:xfrm>
              <a:off x="2743200" y="2970212"/>
              <a:ext cx="5943600" cy="9159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Orang yang menyembunyikan kekufuran dan menzahirkan keislaman</a:t>
              </a:r>
              <a:endParaRPr b="0" i="0" sz="1800" u="none" cap="none" strike="noStrike"/>
            </a:p>
          </p:txBody>
        </p:sp>
        <p:sp>
          <p:nvSpPr>
            <p:cNvPr id="83" name="Google Shape;83;p11"/>
            <p:cNvSpPr txBox="1"/>
            <p:nvPr/>
          </p:nvSpPr>
          <p:spPr>
            <a:xfrm>
              <a:off x="457200" y="2970212"/>
              <a:ext cx="2286000" cy="9159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/>
            </a:p>
            <a:p>
              <a:pPr indent="0" lvl="0" marL="0" marR="0" rtl="0" algn="ctr">
                <a:lnSpc>
                  <a:spcPct val="100000"/>
                </a:lnSpc>
                <a:spcBef>
                  <a:spcPts val="48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24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MUNAFIK</a:t>
              </a:r>
              <a:endParaRPr b="0" i="0" sz="1800" u="none" cap="none" strike="noStrike"/>
            </a:p>
          </p:txBody>
        </p:sp>
        <p:sp>
          <p:nvSpPr>
            <p:cNvPr id="84" name="Google Shape;84;p11"/>
            <p:cNvSpPr txBox="1"/>
            <p:nvPr/>
          </p:nvSpPr>
          <p:spPr>
            <a:xfrm>
              <a:off x="2743200" y="1905000"/>
              <a:ext cx="5943600" cy="106521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just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0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Iaitu golongan yang menyekutukan Allah dan penentang agama Islam</a:t>
              </a:r>
              <a:endParaRPr b="0" i="0" sz="1800" u="none" cap="none" strike="noStrike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/>
            </a:p>
          </p:txBody>
        </p:sp>
        <p:sp>
          <p:nvSpPr>
            <p:cNvPr id="85" name="Google Shape;85;p11"/>
            <p:cNvSpPr txBox="1"/>
            <p:nvPr/>
          </p:nvSpPr>
          <p:spPr>
            <a:xfrm>
              <a:off x="457200" y="1905000"/>
              <a:ext cx="2286000" cy="106521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/>
            </a:p>
            <a:p>
              <a:pPr indent="0" lvl="0" marL="0" marR="0" rtl="0" algn="ctr">
                <a:lnSpc>
                  <a:spcPct val="100000"/>
                </a:lnSpc>
                <a:spcBef>
                  <a:spcPts val="48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24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MUSYRIKIN</a:t>
              </a:r>
              <a:endParaRPr b="0" i="0" sz="1800" u="none" cap="none" strike="noStrike"/>
            </a:p>
          </p:txBody>
        </p:sp>
        <p:cxnSp>
          <p:nvCxnSpPr>
            <p:cNvPr id="86" name="Google Shape;86;p11"/>
            <p:cNvCxnSpPr/>
            <p:nvPr/>
          </p:nvCxnSpPr>
          <p:spPr>
            <a:xfrm>
              <a:off x="457200" y="1905000"/>
              <a:ext cx="8229600" cy="0"/>
            </a:xfrm>
            <a:prstGeom prst="straightConnector1">
              <a:avLst/>
            </a:prstGeom>
            <a:noFill/>
            <a:ln cap="sq" cmpd="sng" w="2857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87" name="Google Shape;87;p11"/>
            <p:cNvCxnSpPr/>
            <p:nvPr/>
          </p:nvCxnSpPr>
          <p:spPr>
            <a:xfrm>
              <a:off x="457200" y="2970212"/>
              <a:ext cx="8229600" cy="0"/>
            </a:xfrm>
            <a:prstGeom prst="straightConnector1">
              <a:avLst/>
            </a:prstGeom>
            <a:noFill/>
            <a:ln cap="rnd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88" name="Google Shape;88;p11"/>
            <p:cNvCxnSpPr/>
            <p:nvPr/>
          </p:nvCxnSpPr>
          <p:spPr>
            <a:xfrm>
              <a:off x="457200" y="3886200"/>
              <a:ext cx="8229600" cy="0"/>
            </a:xfrm>
            <a:prstGeom prst="straightConnector1">
              <a:avLst/>
            </a:prstGeom>
            <a:noFill/>
            <a:ln cap="rnd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89" name="Google Shape;89;p11"/>
            <p:cNvCxnSpPr/>
            <p:nvPr/>
          </p:nvCxnSpPr>
          <p:spPr>
            <a:xfrm>
              <a:off x="457200" y="4800600"/>
              <a:ext cx="8229600" cy="0"/>
            </a:xfrm>
            <a:prstGeom prst="straightConnector1">
              <a:avLst/>
            </a:prstGeom>
            <a:noFill/>
            <a:ln cap="rnd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90" name="Google Shape;90;p11"/>
            <p:cNvCxnSpPr/>
            <p:nvPr/>
          </p:nvCxnSpPr>
          <p:spPr>
            <a:xfrm>
              <a:off x="457200" y="5805487"/>
              <a:ext cx="8229600" cy="0"/>
            </a:xfrm>
            <a:prstGeom prst="straightConnector1">
              <a:avLst/>
            </a:prstGeom>
            <a:noFill/>
            <a:ln cap="sq" cmpd="sng" w="2857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91" name="Google Shape;91;p11"/>
            <p:cNvCxnSpPr/>
            <p:nvPr/>
          </p:nvCxnSpPr>
          <p:spPr>
            <a:xfrm>
              <a:off x="457200" y="1905000"/>
              <a:ext cx="0" cy="3900487"/>
            </a:xfrm>
            <a:prstGeom prst="straightConnector1">
              <a:avLst/>
            </a:prstGeom>
            <a:noFill/>
            <a:ln cap="sq" cmpd="sng" w="2857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92" name="Google Shape;92;p11"/>
            <p:cNvCxnSpPr/>
            <p:nvPr/>
          </p:nvCxnSpPr>
          <p:spPr>
            <a:xfrm>
              <a:off x="2743200" y="1905000"/>
              <a:ext cx="0" cy="3900487"/>
            </a:xfrm>
            <a:prstGeom prst="straightConnector1">
              <a:avLst/>
            </a:prstGeom>
            <a:noFill/>
            <a:ln cap="rnd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93" name="Google Shape;93;p11"/>
            <p:cNvCxnSpPr/>
            <p:nvPr/>
          </p:nvCxnSpPr>
          <p:spPr>
            <a:xfrm>
              <a:off x="8686800" y="1905000"/>
              <a:ext cx="0" cy="3900487"/>
            </a:xfrm>
            <a:prstGeom prst="straightConnector1">
              <a:avLst/>
            </a:prstGeom>
            <a:noFill/>
            <a:ln cap="sq" cmpd="sng" w="2857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2"/>
          <p:cNvSpPr txBox="1"/>
          <p:nvPr>
            <p:ph type="title"/>
          </p:nvPr>
        </p:nvSpPr>
        <p:spPr>
          <a:xfrm>
            <a:off x="457200" y="457200"/>
            <a:ext cx="8229600" cy="792162"/>
          </a:xfrm>
          <a:prstGeom prst="rect">
            <a:avLst/>
          </a:prstGeom>
          <a:solidFill>
            <a:srgbClr val="6DDD19"/>
          </a:solidFill>
          <a:ln cap="rnd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Tindakan Yang Mempermainkan Agama</a:t>
            </a:r>
            <a:endParaRPr b="0" i="0" sz="1800" u="none" cap="none" strike="noStrike"/>
          </a:p>
        </p:txBody>
      </p:sp>
      <p:sp>
        <p:nvSpPr>
          <p:cNvPr id="99" name="Google Shape;99;p12"/>
          <p:cNvSpPr txBox="1"/>
          <p:nvPr>
            <p:ph idx="1" type="body"/>
          </p:nvPr>
        </p:nvSpPr>
        <p:spPr>
          <a:xfrm>
            <a:off x="457200" y="14478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Mempermain dan mempersendakan Islam meliputi semua tindakan sama ada melalui lisan atau perbuatan yang boleh merendahkan martabat Islam.</a:t>
            </a:r>
            <a:endParaRPr b="0" i="0" sz="1800" u="none" cap="none" strike="noStrike"/>
          </a:p>
        </p:txBody>
      </p:sp>
      <p:sp>
        <p:nvSpPr>
          <p:cNvPr id="100" name="Google Shape;100;p12"/>
          <p:cNvSpPr txBox="1"/>
          <p:nvPr/>
        </p:nvSpPr>
        <p:spPr>
          <a:xfrm>
            <a:off x="533400" y="2895600"/>
            <a:ext cx="2514600" cy="2590800"/>
          </a:xfrm>
          <a:prstGeom prst="rect">
            <a:avLst/>
          </a:prstGeom>
          <a:solidFill>
            <a:srgbClr val="EEFB43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Memperkecilkan 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Tuntutan/kewajipan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Agama :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tidak menutup aurat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tidak solat </a:t>
            </a:r>
            <a:endParaRPr b="0" i="0" sz="1800" u="none" cap="none" strike="noStrike"/>
          </a:p>
        </p:txBody>
      </p:sp>
      <p:sp>
        <p:nvSpPr>
          <p:cNvPr id="101" name="Google Shape;101;p12"/>
          <p:cNvSpPr txBox="1"/>
          <p:nvPr/>
        </p:nvSpPr>
        <p:spPr>
          <a:xfrm>
            <a:off x="3429000" y="2895600"/>
            <a:ext cx="2362200" cy="2590800"/>
          </a:xfrm>
          <a:prstGeom prst="rect">
            <a:avLst/>
          </a:prstGeom>
          <a:solidFill>
            <a:schemeClr val="hlink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EFB43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rgbClr val="EEFB43"/>
                </a:solidFill>
                <a:latin typeface="Arial"/>
                <a:ea typeface="Arial"/>
                <a:cs typeface="Arial"/>
                <a:sym typeface="Arial"/>
              </a:rPr>
              <a:t>Bangga melanggar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EFB43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rgbClr val="EEFB43"/>
                </a:solidFill>
                <a:latin typeface="Arial"/>
                <a:ea typeface="Arial"/>
                <a:cs typeface="Arial"/>
                <a:sym typeface="Arial"/>
              </a:rPr>
              <a:t>larangan Allah :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EFB43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rgbClr val="EEFB43"/>
                </a:solidFill>
                <a:latin typeface="Arial"/>
                <a:ea typeface="Arial"/>
                <a:cs typeface="Arial"/>
                <a:sym typeface="Arial"/>
              </a:rPr>
              <a:t>Minum arak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EFB43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rgbClr val="EEFB43"/>
                </a:solidFill>
                <a:latin typeface="Arial"/>
                <a:ea typeface="Arial"/>
                <a:cs typeface="Arial"/>
                <a:sym typeface="Arial"/>
              </a:rPr>
              <a:t>Pergaulan bebas</a:t>
            </a:r>
            <a:endParaRPr b="0" i="0" sz="1800" u="none" cap="none" strike="noStrike"/>
          </a:p>
        </p:txBody>
      </p:sp>
      <p:sp>
        <p:nvSpPr>
          <p:cNvPr id="102" name="Google Shape;102;p12"/>
          <p:cNvSpPr txBox="1"/>
          <p:nvPr/>
        </p:nvSpPr>
        <p:spPr>
          <a:xfrm>
            <a:off x="6248400" y="2895600"/>
            <a:ext cx="2362200" cy="2590800"/>
          </a:xfrm>
          <a:prstGeom prst="rect">
            <a:avLst/>
          </a:prstGeom>
          <a:solidFill>
            <a:srgbClr val="EE7AE8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Menyanjung 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Perbuatan maksiat :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Galak konsert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Sanjung artis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