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3" r:id="rId3"/>
    <p:sldMasterId id="2147483654" r:id="rId4"/>
    <p:sldMasterId id="214748365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2" name="Google Shape;9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1" name="Google Shape;171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7" name="Google Shape;10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3" name="Google Shape;11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1" name="Google Shape;14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7" name="Google Shape;14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6" name="Google Shape;15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4" name="Google Shape;16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600200" y="5943600"/>
            <a:ext cx="6400800" cy="609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2800" u="none" cap="none" strike="noStrike">
                <a:solidFill>
                  <a:srgbClr val="EDFA4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8F78E2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rgbClr val="EDFA4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6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9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6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61" name="Google Shape;61;p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8"/>
          <p:cNvSpPr txBox="1"/>
          <p:nvPr>
            <p:ph type="title"/>
          </p:nvPr>
        </p:nvSpPr>
        <p:spPr>
          <a:xfrm>
            <a:off x="457200" y="277812"/>
            <a:ext cx="8229600" cy="941387"/>
          </a:xfrm>
          <a:prstGeom prst="rect">
            <a:avLst/>
          </a:prstGeom>
          <a:solidFill>
            <a:srgbClr val="EC4EB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8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7" name="Google Shape;87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8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8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sz="2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□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1pPr>
            <a:lvl2pPr indent="0" lvl="1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2pPr>
            <a:lvl3pPr indent="0" lvl="2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3pPr>
            <a:lvl4pPr indent="0" lvl="3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4pPr>
            <a:lvl5pPr indent="0" lvl="4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5pPr>
            <a:lvl6pPr indent="0" lvl="5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6pPr>
            <a:lvl7pPr indent="0" lvl="6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7pPr>
            <a:lvl8pPr indent="0" lvl="7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8pPr>
            <a:lvl9pPr indent="0" lvl="8" marL="0" marR="0" rtl="0" algn="r">
              <a:buNone/>
              <a:defRPr b="0" i="0" sz="1200" u="none" cap="none" strike="noStrike">
                <a:solidFill>
                  <a:schemeClr val="dk2"/>
                </a:solidFill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solidFill>
                <a:srgbClr val="000000"/>
              </a:solidFill>
            </a:endParaRPr>
          </a:p>
        </p:txBody>
      </p:sp>
      <p:cxnSp>
        <p:nvCxnSpPr>
          <p:cNvPr id="39" name="Google Shape;39;p5"/>
          <p:cNvCxnSpPr/>
          <p:nvPr/>
        </p:nvCxnSpPr>
        <p:spPr>
          <a:xfrm>
            <a:off x="266700" y="6172200"/>
            <a:ext cx="8610600" cy="0"/>
          </a:xfrm>
          <a:prstGeom prst="straightConnector1">
            <a:avLst/>
          </a:prstGeom>
          <a:noFill/>
          <a:ln cap="rnd" cmpd="sng" w="127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40" name="Google Shape;40;p5"/>
          <p:cNvCxnSpPr/>
          <p:nvPr/>
        </p:nvCxnSpPr>
        <p:spPr>
          <a:xfrm>
            <a:off x="228600" y="304800"/>
            <a:ext cx="8610600" cy="0"/>
          </a:xfrm>
          <a:prstGeom prst="straightConnector1">
            <a:avLst/>
          </a:prstGeom>
          <a:noFill/>
          <a:ln cap="rnd" cmpd="sng" w="762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</p:cxnSp>
      <p:grpSp>
        <p:nvGrpSpPr>
          <p:cNvPr id="41" name="Google Shape;41;p5"/>
          <p:cNvGrpSpPr/>
          <p:nvPr/>
        </p:nvGrpSpPr>
        <p:grpSpPr>
          <a:xfrm>
            <a:off x="228600" y="457200"/>
            <a:ext cx="1246187" cy="1371600"/>
            <a:chOff x="228600" y="457200"/>
            <a:chExt cx="1246187" cy="1371600"/>
          </a:xfrm>
        </p:grpSpPr>
        <p:sp>
          <p:nvSpPr>
            <p:cNvPr id="42" name="Google Shape;42;p5"/>
            <p:cNvSpPr/>
            <p:nvPr/>
          </p:nvSpPr>
          <p:spPr>
            <a:xfrm>
              <a:off x="935037" y="457200"/>
              <a:ext cx="44450" cy="8477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835025" y="457200"/>
              <a:ext cx="44450" cy="7461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33425" y="457200"/>
              <a:ext cx="44450" cy="63658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631825" y="457200"/>
              <a:ext cx="44450" cy="530225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531812" y="457200"/>
              <a:ext cx="44450" cy="4270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430212" y="457200"/>
              <a:ext cx="44450" cy="312737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328612" y="457200"/>
              <a:ext cx="46037" cy="2159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228600" y="457200"/>
              <a:ext cx="44450" cy="10795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1036637" y="457200"/>
              <a:ext cx="41275" cy="9509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1135062" y="457200"/>
              <a:ext cx="41275" cy="105886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231900" y="457200"/>
              <a:ext cx="42862" cy="11604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1331912" y="457200"/>
              <a:ext cx="44450" cy="127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1431925" y="457200"/>
              <a:ext cx="42862" cy="1371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" name="Google Shape;55;p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4716462" y="5345112"/>
            <a:ext cx="4427538" cy="1512888"/>
            <a:chOff x="4716462" y="5345112"/>
            <a:chExt cx="4427538" cy="1512888"/>
          </a:xfrm>
        </p:grpSpPr>
        <p:sp>
          <p:nvSpPr>
            <p:cNvPr id="64" name="Google Shape;64;p7"/>
            <p:cNvSpPr/>
            <p:nvPr/>
          </p:nvSpPr>
          <p:spPr>
            <a:xfrm>
              <a:off x="4716462" y="5345112"/>
              <a:ext cx="4427537" cy="1512887"/>
            </a:xfrm>
            <a:custGeom>
              <a:rect b="b" l="l" r="r" t="t"/>
              <a:pathLst>
                <a:path extrusionOk="0" h="953" w="2780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>
              <a:off x="7305675" y="6372225"/>
              <a:ext cx="19050" cy="28575"/>
            </a:xfrm>
            <a:custGeom>
              <a:rect b="b" l="l" r="r" t="t"/>
              <a:pathLst>
                <a:path extrusionOk="0" h="18" w="12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7"/>
            <p:cNvSpPr/>
            <p:nvPr/>
          </p:nvSpPr>
          <p:spPr>
            <a:xfrm>
              <a:off x="7296150" y="6343650"/>
              <a:ext cx="9525" cy="28575"/>
            </a:xfrm>
            <a:custGeom>
              <a:rect b="b" l="l" r="r" t="t"/>
              <a:pathLst>
                <a:path extrusionOk="0" h="18" w="6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8223250" y="5678487"/>
              <a:ext cx="482600" cy="1176337"/>
            </a:xfrm>
            <a:custGeom>
              <a:rect b="b" l="l" r="r" t="t"/>
              <a:pathLst>
                <a:path extrusionOk="0" h="741" w="304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7"/>
            <p:cNvSpPr/>
            <p:nvPr/>
          </p:nvSpPr>
          <p:spPr>
            <a:xfrm>
              <a:off x="7807325" y="5640387"/>
              <a:ext cx="498475" cy="1217612"/>
            </a:xfrm>
            <a:custGeom>
              <a:rect b="b" l="l" r="r" t="t"/>
              <a:pathLst>
                <a:path extrusionOk="0" h="767" w="314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7"/>
            <p:cNvSpPr/>
            <p:nvPr/>
          </p:nvSpPr>
          <p:spPr>
            <a:xfrm>
              <a:off x="7461250" y="5868987"/>
              <a:ext cx="436562" cy="989012"/>
            </a:xfrm>
            <a:custGeom>
              <a:rect b="b" l="l" r="r" t="t"/>
              <a:pathLst>
                <a:path extrusionOk="0" h="623" w="275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>
              <a:off x="7178675" y="5888037"/>
              <a:ext cx="338137" cy="969962"/>
            </a:xfrm>
            <a:custGeom>
              <a:rect b="b" l="l" r="r" t="t"/>
              <a:pathLst>
                <a:path extrusionOk="0" h="611" w="213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7"/>
            <p:cNvSpPr/>
            <p:nvPr/>
          </p:nvSpPr>
          <p:spPr>
            <a:xfrm>
              <a:off x="6813550" y="6248400"/>
              <a:ext cx="265112" cy="609600"/>
            </a:xfrm>
            <a:custGeom>
              <a:rect b="b" l="l" r="r" t="t"/>
              <a:pathLst>
                <a:path extrusionOk="0" h="384" w="167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7"/>
            <p:cNvSpPr/>
            <p:nvPr/>
          </p:nvSpPr>
          <p:spPr>
            <a:xfrm>
              <a:off x="6508750" y="6381750"/>
              <a:ext cx="263525" cy="476250"/>
            </a:xfrm>
            <a:custGeom>
              <a:rect b="b" l="l" r="r" t="t"/>
              <a:pathLst>
                <a:path extrusionOk="0" h="300" w="166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7"/>
            <p:cNvSpPr/>
            <p:nvPr/>
          </p:nvSpPr>
          <p:spPr>
            <a:xfrm>
              <a:off x="6207125" y="6410325"/>
              <a:ext cx="376237" cy="447675"/>
            </a:xfrm>
            <a:custGeom>
              <a:rect b="b" l="l" r="r" t="t"/>
              <a:pathLst>
                <a:path extrusionOk="0" h="282" w="237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7"/>
            <p:cNvSpPr/>
            <p:nvPr/>
          </p:nvSpPr>
          <p:spPr>
            <a:xfrm>
              <a:off x="5832475" y="6486525"/>
              <a:ext cx="311150" cy="371475"/>
            </a:xfrm>
            <a:custGeom>
              <a:rect b="b" l="l" r="r" t="t"/>
              <a:pathLst>
                <a:path extrusionOk="0" h="234" w="196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7"/>
            <p:cNvSpPr/>
            <p:nvPr/>
          </p:nvSpPr>
          <p:spPr>
            <a:xfrm>
              <a:off x="5518150" y="6457950"/>
              <a:ext cx="301625" cy="400050"/>
            </a:xfrm>
            <a:custGeom>
              <a:rect b="b" l="l" r="r" t="t"/>
              <a:pathLst>
                <a:path extrusionOk="0" h="252" w="190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7"/>
            <p:cNvSpPr/>
            <p:nvPr/>
          </p:nvSpPr>
          <p:spPr>
            <a:xfrm>
              <a:off x="5032375" y="6648450"/>
              <a:ext cx="365125" cy="209550"/>
            </a:xfrm>
            <a:custGeom>
              <a:rect b="b" l="l" r="r" t="t"/>
              <a:pathLst>
                <a:path extrusionOk="0" h="132" w="230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7"/>
            <p:cNvSpPr/>
            <p:nvPr/>
          </p:nvSpPr>
          <p:spPr>
            <a:xfrm>
              <a:off x="4832350" y="6696075"/>
              <a:ext cx="141287" cy="161925"/>
            </a:xfrm>
            <a:custGeom>
              <a:rect b="b" l="l" r="r" t="t"/>
              <a:pathLst>
                <a:path extrusionOk="0" h="102" w="89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7"/>
            <p:cNvSpPr/>
            <p:nvPr/>
          </p:nvSpPr>
          <p:spPr>
            <a:xfrm>
              <a:off x="8702675" y="5345112"/>
              <a:ext cx="441325" cy="1512887"/>
            </a:xfrm>
            <a:custGeom>
              <a:rect b="b" l="l" r="r" t="t"/>
              <a:pathLst>
                <a:path extrusionOk="0" h="953" w="278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7"/>
          <p:cNvSpPr txBox="1"/>
          <p:nvPr>
            <p:ph type="title"/>
          </p:nvPr>
        </p:nvSpPr>
        <p:spPr>
          <a:xfrm>
            <a:off x="457200" y="277812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7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7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buNone/>
              <a:defRPr b="0" i="0" sz="1200" u="none" cap="none" strike="noStrike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Verdana"/>
              <a:buChar char="◆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/>
          <p:nvPr>
            <p:ph idx="1" type="subTitle"/>
          </p:nvPr>
        </p:nvSpPr>
        <p:spPr>
          <a:xfrm>
            <a:off x="1600200" y="5943600"/>
            <a:ext cx="6400800" cy="609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SURAH AL-AN’AM : AYAT 161 - 165</a:t>
            </a:r>
            <a:endParaRPr b="0" i="0" sz="1800" u="none" cap="none" strike="noStrike">
              <a:solidFill>
                <a:srgbClr val="EDFA40"/>
              </a:solidFill>
            </a:endParaRPr>
          </a:p>
        </p:txBody>
      </p:sp>
      <p:pic>
        <p:nvPicPr>
          <p:cNvPr id="95" name="Google Shape;95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2743200"/>
            <a:ext cx="7772400" cy="129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9"/>
          <p:cNvSpPr/>
          <p:nvPr/>
        </p:nvSpPr>
        <p:spPr>
          <a:xfrm>
            <a:off x="685800" y="2743200"/>
            <a:ext cx="7772400" cy="1295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AQIDAH TERAS KEHIDUPAN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FFCC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/>
          <p:nvPr>
            <p:ph type="title"/>
          </p:nvPr>
        </p:nvSpPr>
        <p:spPr>
          <a:xfrm>
            <a:off x="457200" y="457200"/>
            <a:ext cx="8229600" cy="8842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74" name="Google Shape;174;p1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Agama Islam sahaja yang benar dan diredhai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Matlamat hidup orang Islam berteraskan syariat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Manusia bertanggungjawab di atas segala perbuatannya.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Perbezaan taraf hidup adalah ujian ke atas hamba-Nya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bersifat maha adil kepada semua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F78E2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"/>
          <p:cNvSpPr txBox="1"/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rgbClr val="EDFA4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SURAH AL-AN’AM : 161-165</a:t>
            </a:r>
            <a:endParaRPr b="0" i="0" sz="1800" u="none" cap="none" strike="noStrike"/>
          </a:p>
        </p:txBody>
      </p:sp>
      <p:pic>
        <p:nvPicPr>
          <p:cNvPr id="102" name="Google Shape;10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800" y="1100137"/>
            <a:ext cx="6858000" cy="5681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5334000"/>
            <a:ext cx="7620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F78E2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EDFA4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  <p:pic>
        <p:nvPicPr>
          <p:cNvPr id="110" name="Google Shape;110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600200"/>
            <a:ext cx="8991600" cy="4475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2"/>
          <p:cNvSpPr txBox="1"/>
          <p:nvPr>
            <p:ph type="title"/>
          </p:nvPr>
        </p:nvSpPr>
        <p:spPr>
          <a:xfrm>
            <a:off x="1676400" y="457200"/>
            <a:ext cx="7010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39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MATLAMAT HIDUP MUKMIN</a:t>
            </a:r>
            <a:endParaRPr b="0" i="0" sz="1800" u="none" cap="none" strike="noStrike"/>
          </a:p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1676400" y="1981200"/>
            <a:ext cx="7010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□"/>
            </a:pP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Kita perlu menyedari bahawa nikmat yang teragung ialah nikmat iman dan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□"/>
            </a:pP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Manusia akan mulia jika bertaqwa kepada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□"/>
            </a:pP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Kita hendaklah memelihara akidah ( iman) dan berdoa memohon keredhaan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□"/>
            </a:pPr>
            <a:r>
              <a:rPr b="0" i="0" lang="en-US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Ibadah bukan sekadar solat tetapi ia meliputi seluruh cara hidup manusia.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title"/>
          </p:nvPr>
        </p:nvSpPr>
        <p:spPr>
          <a:xfrm>
            <a:off x="457200" y="277812"/>
            <a:ext cx="8229600" cy="941387"/>
          </a:xfrm>
          <a:prstGeom prst="rect">
            <a:avLst/>
          </a:prstGeom>
          <a:solidFill>
            <a:srgbClr val="EC4EB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TANGGUNGJAWAB UMAT ISLAM</a:t>
            </a:r>
            <a:endParaRPr b="0" i="0" sz="1800" u="none" cap="none" strike="noStrike"/>
          </a:p>
        </p:txBody>
      </p:sp>
      <p:grpSp>
        <p:nvGrpSpPr>
          <p:cNvPr id="122" name="Google Shape;122;p13"/>
          <p:cNvGrpSpPr/>
          <p:nvPr/>
        </p:nvGrpSpPr>
        <p:grpSpPr>
          <a:xfrm>
            <a:off x="304800" y="1600200"/>
            <a:ext cx="8686800" cy="5145087"/>
            <a:chOff x="304800" y="1600200"/>
            <a:chExt cx="8686800" cy="5145087"/>
          </a:xfrm>
        </p:grpSpPr>
        <p:sp>
          <p:nvSpPr>
            <p:cNvPr id="123" name="Google Shape;123;p13"/>
            <p:cNvSpPr txBox="1"/>
            <p:nvPr/>
          </p:nvSpPr>
          <p:spPr>
            <a:xfrm>
              <a:off x="2362200" y="5375275"/>
              <a:ext cx="6629400" cy="13700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00"/>
                <a:buFont typeface="Verdana"/>
                <a:buChar char="-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Membina prasarana dalam pelbagai bidang pembangunan spiritual dan material bagi kemajuan negara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124" name="Google Shape;124;p13"/>
            <p:cNvSpPr txBox="1"/>
            <p:nvPr/>
          </p:nvSpPr>
          <p:spPr>
            <a:xfrm>
              <a:off x="304800" y="5375275"/>
              <a:ext cx="2057400" cy="13700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Verdana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AL-’IMARAH</a:t>
              </a:r>
              <a:endParaRPr b="0" i="0" sz="1800" u="none" cap="none" strike="noStrike"/>
            </a:p>
          </p:txBody>
        </p:sp>
        <p:sp>
          <p:nvSpPr>
            <p:cNvPr id="125" name="Google Shape;125;p13"/>
            <p:cNvSpPr txBox="1"/>
            <p:nvPr/>
          </p:nvSpPr>
          <p:spPr>
            <a:xfrm>
              <a:off x="2362200" y="4005262"/>
              <a:ext cx="6629400" cy="13700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00"/>
                <a:buFont typeface="Verdana"/>
                <a:buChar char="-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Membina kekuasaan di bumi untuk laksana perintah Allah dan sistem hidup yang berteraskan Islam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126" name="Google Shape;126;p13"/>
            <p:cNvSpPr txBox="1"/>
            <p:nvPr/>
          </p:nvSpPr>
          <p:spPr>
            <a:xfrm>
              <a:off x="304800" y="4005262"/>
              <a:ext cx="2057400" cy="13700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Verdana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AL-KHILAFAH</a:t>
              </a:r>
              <a:endParaRPr b="0" i="0" sz="1800" u="none" cap="none" strike="noStrike"/>
            </a:p>
          </p:txBody>
        </p:sp>
        <p:sp>
          <p:nvSpPr>
            <p:cNvPr id="127" name="Google Shape;127;p13"/>
            <p:cNvSpPr txBox="1"/>
            <p:nvPr/>
          </p:nvSpPr>
          <p:spPr>
            <a:xfrm>
              <a:off x="2362200" y="2209800"/>
              <a:ext cx="6629400" cy="17954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hlink"/>
                </a:buClr>
                <a:buSzPts val="1400"/>
                <a:buFont typeface="Verdana"/>
                <a:buChar char="-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Manusia diciptakan untuk mengabdikan diri kepadaNya.</a:t>
              </a:r>
              <a:endParaRPr b="0" i="0" sz="1800" u="none" cap="none" strike="noStrike"/>
            </a:p>
            <a:p>
              <a:pPr indent="0" lvl="0" marL="0" marR="0" rtl="0" algn="just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hlink"/>
                </a:buClr>
                <a:buSzPts val="1400"/>
                <a:buFont typeface="Verdana"/>
                <a:buChar char="-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Ibadah umum : menuntut ilmu</a:t>
              </a:r>
              <a:endParaRPr b="0" i="0" sz="1800" u="none" cap="none" strike="noStrike"/>
            </a:p>
            <a:p>
              <a:pPr indent="0" lvl="0" marL="0" marR="0" rtl="0" algn="just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hlink"/>
                </a:buClr>
                <a:buSzPts val="1400"/>
                <a:buFont typeface="Verdana"/>
                <a:buChar char="-"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Ibadah khusus : solat 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128" name="Google Shape;128;p13"/>
            <p:cNvSpPr txBox="1"/>
            <p:nvPr/>
          </p:nvSpPr>
          <p:spPr>
            <a:xfrm>
              <a:off x="304800" y="2209800"/>
              <a:ext cx="2057400" cy="179546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Verdana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AL-’IBADAH</a:t>
              </a:r>
              <a:endParaRPr b="0" i="0" sz="1800" u="none" cap="none" strike="noStrike"/>
            </a:p>
          </p:txBody>
        </p:sp>
        <p:sp>
          <p:nvSpPr>
            <p:cNvPr id="129" name="Google Shape;129;p13"/>
            <p:cNvSpPr txBox="1"/>
            <p:nvPr/>
          </p:nvSpPr>
          <p:spPr>
            <a:xfrm>
              <a:off x="2362200" y="1600200"/>
              <a:ext cx="6629400" cy="6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Verdana"/>
                <a:buNone/>
              </a:pPr>
              <a:r>
                <a:rPr b="0" i="0" lang="en-US" sz="28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HURAIAN</a:t>
              </a:r>
              <a:endParaRPr b="0" i="0" sz="1800" u="none" cap="none" strike="noStrike"/>
            </a:p>
          </p:txBody>
        </p:sp>
        <p:sp>
          <p:nvSpPr>
            <p:cNvPr id="130" name="Google Shape;130;p13"/>
            <p:cNvSpPr txBox="1"/>
            <p:nvPr/>
          </p:nvSpPr>
          <p:spPr>
            <a:xfrm>
              <a:off x="304800" y="1600200"/>
              <a:ext cx="2057400" cy="6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Verdana"/>
                <a:buNone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rPr>
                <a:t>BIDANG</a:t>
              </a:r>
              <a:endParaRPr b="0" i="0" sz="1800" u="none" cap="none" strike="noStrike"/>
            </a:p>
          </p:txBody>
        </p:sp>
        <p:cxnSp>
          <p:nvCxnSpPr>
            <p:cNvPr id="131" name="Google Shape;131;p13"/>
            <p:cNvCxnSpPr/>
            <p:nvPr/>
          </p:nvCxnSpPr>
          <p:spPr>
            <a:xfrm>
              <a:off x="304800" y="1600200"/>
              <a:ext cx="86868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2" name="Google Shape;132;p13"/>
            <p:cNvCxnSpPr/>
            <p:nvPr/>
          </p:nvCxnSpPr>
          <p:spPr>
            <a:xfrm>
              <a:off x="304800" y="2209800"/>
              <a:ext cx="86868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3" name="Google Shape;133;p13"/>
            <p:cNvCxnSpPr/>
            <p:nvPr/>
          </p:nvCxnSpPr>
          <p:spPr>
            <a:xfrm>
              <a:off x="304800" y="4005262"/>
              <a:ext cx="86868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4" name="Google Shape;134;p13"/>
            <p:cNvCxnSpPr/>
            <p:nvPr/>
          </p:nvCxnSpPr>
          <p:spPr>
            <a:xfrm>
              <a:off x="304800" y="5375275"/>
              <a:ext cx="86868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5" name="Google Shape;135;p13"/>
            <p:cNvCxnSpPr/>
            <p:nvPr/>
          </p:nvCxnSpPr>
          <p:spPr>
            <a:xfrm>
              <a:off x="304800" y="6745287"/>
              <a:ext cx="86868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6" name="Google Shape;136;p13"/>
            <p:cNvCxnSpPr/>
            <p:nvPr/>
          </p:nvCxnSpPr>
          <p:spPr>
            <a:xfrm>
              <a:off x="304800" y="1600200"/>
              <a:ext cx="0" cy="51450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7" name="Google Shape;137;p13"/>
            <p:cNvCxnSpPr/>
            <p:nvPr/>
          </p:nvCxnSpPr>
          <p:spPr>
            <a:xfrm>
              <a:off x="2362200" y="1600200"/>
              <a:ext cx="0" cy="5145087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38" name="Google Shape;138;p13"/>
            <p:cNvCxnSpPr/>
            <p:nvPr/>
          </p:nvCxnSpPr>
          <p:spPr>
            <a:xfrm>
              <a:off x="8991600" y="1600200"/>
              <a:ext cx="0" cy="51450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457200" y="274637"/>
            <a:ext cx="8229600" cy="10207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MANUSIA BERTANGGUNGJAWAB </a:t>
            </a:r>
            <a:br>
              <a:rPr b="1" i="0" lang="en-US" sz="28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DI ATAS SEMUA PERBUATANNYA</a:t>
            </a:r>
            <a:endParaRPr b="0" i="0" sz="1800" u="none" cap="none" strike="noStrike"/>
          </a:p>
        </p:txBody>
      </p:sp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457200" y="1951037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mentaati perintah Allah akan menerima ganjaran pahala.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yang tidak mentaati perintah dan melakukan larangan Allah pula akan menerima balasan buruk ( dosa ).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manusia tidak boleh menanggung dosa orang lain 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Kepercayaan Nabi Isa menanggung dosa nabi Adam dan dosa seluruh manusia adalah salah sebagaimana anggapan penganut kristian.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2057400" y="274637"/>
            <a:ext cx="5562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JENIS UJIAN</a:t>
            </a:r>
            <a:endParaRPr b="0" i="0" sz="1800" u="none" cap="none" strike="noStrike"/>
          </a:p>
        </p:txBody>
      </p:sp>
      <p:sp>
        <p:nvSpPr>
          <p:cNvPr id="150" name="Google Shape;150;p15"/>
          <p:cNvSpPr/>
          <p:nvPr/>
        </p:nvSpPr>
        <p:spPr>
          <a:xfrm>
            <a:off x="457200" y="1752600"/>
            <a:ext cx="3352800" cy="1371600"/>
          </a:xfrm>
          <a:prstGeom prst="ellipse">
            <a:avLst/>
          </a:prstGeom>
          <a:solidFill>
            <a:srgbClr val="00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HARTA KEKAYAAN</a:t>
            </a:r>
            <a:endParaRPr b="0" i="0" sz="1800" u="none" cap="none" strike="noStrike"/>
          </a:p>
        </p:txBody>
      </p:sp>
      <p:sp>
        <p:nvSpPr>
          <p:cNvPr id="151" name="Google Shape;151;p15"/>
          <p:cNvSpPr/>
          <p:nvPr/>
        </p:nvSpPr>
        <p:spPr>
          <a:xfrm>
            <a:off x="5334000" y="4724400"/>
            <a:ext cx="3352800" cy="1371600"/>
          </a:xfrm>
          <a:prstGeom prst="ellipse">
            <a:avLst/>
          </a:prstGeom>
          <a:solidFill>
            <a:srgbClr val="8F78E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PANGKAT DAN KUASA</a:t>
            </a:r>
            <a:endParaRPr b="0" i="0" sz="1800" u="none" cap="none" strike="noStrike"/>
          </a:p>
        </p:txBody>
      </p:sp>
      <p:pic>
        <p:nvPicPr>
          <p:cNvPr id="152" name="Google Shape;15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3429000"/>
            <a:ext cx="3581400" cy="30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1371600"/>
            <a:ext cx="3581400" cy="287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/>
          <p:nvPr/>
        </p:nvSpPr>
        <p:spPr>
          <a:xfrm>
            <a:off x="5257800" y="457200"/>
            <a:ext cx="3352800" cy="1371600"/>
          </a:xfrm>
          <a:prstGeom prst="ellipse">
            <a:avLst/>
          </a:prstGeom>
          <a:solidFill>
            <a:srgbClr val="EDFA4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KEMISKINAN HIDUP</a:t>
            </a:r>
            <a:endParaRPr b="0" i="0" sz="1800" u="none" cap="none" strike="noStrike"/>
          </a:p>
        </p:txBody>
      </p:sp>
      <p:sp>
        <p:nvSpPr>
          <p:cNvPr id="159" name="Google Shape;159;p16"/>
          <p:cNvSpPr/>
          <p:nvPr/>
        </p:nvSpPr>
        <p:spPr>
          <a:xfrm>
            <a:off x="381000" y="4953000"/>
            <a:ext cx="3352800" cy="1371600"/>
          </a:xfrm>
          <a:prstGeom prst="ellipse">
            <a:avLst/>
          </a:prstGeom>
          <a:solidFill>
            <a:srgbClr val="EC4EBF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BENCANA &amp; KEMUSNAHAN</a:t>
            </a:r>
            <a:endParaRPr b="0" i="0" sz="1800" u="none" cap="none" strike="noStrike"/>
          </a:p>
        </p:txBody>
      </p:sp>
      <p:pic>
        <p:nvPicPr>
          <p:cNvPr id="160" name="Google Shape;16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2540000"/>
            <a:ext cx="36576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933450"/>
            <a:ext cx="4495800" cy="337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8F78E2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"/>
          <p:cNvSpPr txBox="1"/>
          <p:nvPr/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rgbClr val="EDFA4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UJIAN</a:t>
            </a:r>
            <a:endParaRPr b="0" i="0" sz="1800" u="none" cap="none" strike="noStrike"/>
          </a:p>
        </p:txBody>
      </p:sp>
      <p:sp>
        <p:nvSpPr>
          <p:cNvPr id="167" name="Google Shape;167;p17"/>
          <p:cNvSpPr txBox="1"/>
          <p:nvPr>
            <p:ph idx="1" type="body"/>
          </p:nvPr>
        </p:nvSpPr>
        <p:spPr>
          <a:xfrm>
            <a:off x="152400" y="1752600"/>
            <a:ext cx="5105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FA4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Dapat mendekatkan diri kepada Allah setelah ditimpa kesusahan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EDFA4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Dapat meningkatkan tahap keimanan setelah insaf terhadap sesuatu musibah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EDFA4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Mendapat ganjaran pahala di atas kesabaran terhadap sesuatu ujian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EDFA40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rgbClr val="EDFA40"/>
                </a:solidFill>
                <a:latin typeface="Arial"/>
                <a:ea typeface="Arial"/>
                <a:cs typeface="Arial"/>
                <a:sym typeface="Arial"/>
              </a:rPr>
              <a:t>Dapat memperbaiki diri dengan memulakan azam baru untuk tidak mengulangi kesilapan lalu</a:t>
            </a:r>
            <a:endParaRPr b="0" i="0" sz="1800" u="none" cap="none" strike="noStrike"/>
          </a:p>
        </p:txBody>
      </p:sp>
      <p:pic>
        <p:nvPicPr>
          <p:cNvPr id="168" name="Google Shape;16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1879600"/>
            <a:ext cx="3606800" cy="360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liff">
  <a:themeElements>
    <a:clrScheme name="Cliff 1">
      <a:dk1>
        <a:srgbClr val="EAEAEA"/>
      </a:dk1>
      <a:lt1>
        <a:srgbClr val="006666"/>
      </a:lt1>
      <a:dk2>
        <a:srgbClr val="FFFFCC"/>
      </a:dk2>
      <a:lt2>
        <a:srgbClr val="009999"/>
      </a:lt2>
      <a:accent1>
        <a:srgbClr val="339966"/>
      </a:accent1>
      <a:accent2>
        <a:srgbClr val="5E855B"/>
      </a:accent2>
      <a:accent3>
        <a:srgbClr val="006666"/>
      </a:accent3>
      <a:accent4>
        <a:srgbClr val="339966"/>
      </a:accent4>
      <a:accent5>
        <a:srgbClr val="5E855B"/>
      </a:accent5>
      <a:accent6>
        <a:srgbClr val="006666"/>
      </a:accent6>
      <a:hlink>
        <a:srgbClr val="EEC85E"/>
      </a:hlink>
      <a:folHlink>
        <a:srgbClr val="AA845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ascade">
  <a:themeElements>
    <a:clrScheme name="Cascade 1">
      <a:dk1>
        <a:srgbClr val="FFFFFF"/>
      </a:dk1>
      <a:lt1>
        <a:srgbClr val="000066"/>
      </a:lt1>
      <a:dk2>
        <a:srgbClr val="FFFFFF"/>
      </a:dk2>
      <a:lt2>
        <a:srgbClr val="FFFFCC"/>
      </a:lt2>
      <a:accent1>
        <a:srgbClr val="0078F0"/>
      </a:accent1>
      <a:accent2>
        <a:srgbClr val="CCECFF"/>
      </a:accent2>
      <a:accent3>
        <a:srgbClr val="000066"/>
      </a:accent3>
      <a:accent4>
        <a:srgbClr val="0078F0"/>
      </a:accent4>
      <a:accent5>
        <a:srgbClr val="CCECFF"/>
      </a:accent5>
      <a:accent6>
        <a:srgbClr val="000066"/>
      </a:accent6>
      <a:hlink>
        <a:srgbClr val="3399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