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" name="Google Shape;3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4" name="Google Shape;10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1" name="Google Shape;11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8" name="Google Shape;11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5" name="Google Shape;125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6" name="Google Shape;3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8" name="Google Shape;4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8" name="Google Shape;5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4" name="Google Shape;6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7" name="Google Shape;7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4" name="Google Shape;8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7" name="Google Shape;9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3200400" y="1066800"/>
            <a:ext cx="5943600" cy="14700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>
                <a:solidFill>
                  <a:srgbClr val="FFFF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66FF33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76200" y="5334000"/>
            <a:ext cx="1371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jpg"/><Relationship Id="rId4" Type="http://schemas.openxmlformats.org/officeDocument/2006/relationships/image" Target="../media/image12.png"/><Relationship Id="rId5" Type="http://schemas.openxmlformats.org/officeDocument/2006/relationships/image" Target="../media/image10.jpg"/><Relationship Id="rId6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10.jpg"/><Relationship Id="rId5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ctrTitle"/>
          </p:nvPr>
        </p:nvSpPr>
        <p:spPr>
          <a:xfrm>
            <a:off x="3200400" y="1066800"/>
            <a:ext cx="5943600" cy="14700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NASIHAT LUQMAN</a:t>
            </a:r>
            <a:b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AL-HAKIM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  <p:sp>
        <p:nvSpPr>
          <p:cNvPr id="33" name="Google Shape;33;p4"/>
          <p:cNvSpPr txBox="1"/>
          <p:nvPr/>
        </p:nvSpPr>
        <p:spPr>
          <a:xfrm>
            <a:off x="3733800" y="2819400"/>
            <a:ext cx="4800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33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SURAH LUQMAN</a:t>
            </a:r>
            <a:br>
              <a:rPr b="1" i="0" lang="en-US" sz="24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4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 AYAT 12 - 19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00CC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3"/>
          <p:cNvSpPr txBox="1"/>
          <p:nvPr>
            <p:ph type="title"/>
          </p:nvPr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TEGAHAN BERSIFAT SOMBONG</a:t>
            </a:r>
            <a:endParaRPr b="0" i="0" sz="1800" u="none" cap="none" strike="noStrike"/>
          </a:p>
        </p:txBody>
      </p:sp>
      <p:sp>
        <p:nvSpPr>
          <p:cNvPr id="107" name="Google Shape;107;p13"/>
          <p:cNvSpPr txBox="1"/>
          <p:nvPr>
            <p:ph idx="1" type="body"/>
          </p:nvPr>
        </p:nvSpPr>
        <p:spPr>
          <a:xfrm>
            <a:off x="3733800" y="1981200"/>
            <a:ext cx="51054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Islam memerintahkan kita bergaul dengan baik sesama manusia iaitu bertegur sapa dan menunjukkan wajah yang manis.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Sifat sombong sangat ditegah oleh Allah kerana ia boleh menimbulkan kebencian masyarakat.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Orang yang berakhlak mulia dihormati masyarakat dan disayangi Allah.</a:t>
            </a:r>
            <a:endParaRPr b="0" i="0" sz="1800" u="none" cap="none" strike="noStrike"/>
          </a:p>
        </p:txBody>
      </p:sp>
      <p:pic>
        <p:nvPicPr>
          <p:cNvPr id="108" name="Google Shape;10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2362200"/>
            <a:ext cx="3429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5002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4"/>
          <p:cNvSpPr txBox="1"/>
          <p:nvPr>
            <p:ph type="title"/>
          </p:nvPr>
        </p:nvSpPr>
        <p:spPr>
          <a:xfrm>
            <a:off x="457200" y="381000"/>
            <a:ext cx="8229600" cy="944562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MENUNAIKAN SOLAT</a:t>
            </a:r>
            <a:endParaRPr b="0" i="0" sz="1800" u="none" cap="none" strike="noStrike"/>
          </a:p>
        </p:txBody>
      </p:sp>
      <p:sp>
        <p:nvSpPr>
          <p:cNvPr id="114" name="Google Shape;114;p14"/>
          <p:cNvSpPr txBox="1"/>
          <p:nvPr>
            <p:ph idx="1" type="body"/>
          </p:nvPr>
        </p:nvSpPr>
        <p:spPr>
          <a:xfrm>
            <a:off x="152400" y="1951037"/>
            <a:ext cx="5181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Solat merupakan ibadah wajib yang mesti dilaksanakan dalam keadaan apa sekali pun.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Ia adalah tiang agama dan menjadi pemisah di antara keimanan dan kekufuran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Orang yang memelihara solat akan mendapat keberkatan hidup.</a:t>
            </a:r>
            <a:endParaRPr b="0" i="0" sz="1800" u="none" cap="none" strike="noStrike"/>
          </a:p>
        </p:txBody>
      </p:sp>
      <p:pic>
        <p:nvPicPr>
          <p:cNvPr id="115" name="Google Shape;11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2600" y="2441575"/>
            <a:ext cx="3352800" cy="312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CC00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BERSABAR ATAS UJIAN</a:t>
            </a:r>
            <a:endParaRPr b="0" i="0" sz="1800" u="none" cap="none" strike="noStrike"/>
          </a:p>
        </p:txBody>
      </p:sp>
      <p:sp>
        <p:nvSpPr>
          <p:cNvPr id="121" name="Google Shape;121;p15"/>
          <p:cNvSpPr txBox="1"/>
          <p:nvPr>
            <p:ph idx="1" type="body"/>
          </p:nvPr>
        </p:nvSpPr>
        <p:spPr>
          <a:xfrm>
            <a:off x="4343400" y="1600200"/>
            <a:ext cx="4343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Sabar merupakan satu sifat terpuji yang mesti dimiliki oleh setiap mukmin.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Sabar meliputi semua perkara seperti sabar ketika ditimpa musibah dan sabar dalam melaksanakan ibadah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Orang yang sabar akan menerima ganjaran yang besar di sisi Allah.</a:t>
            </a:r>
            <a:endParaRPr b="0" i="0" sz="1800" u="none" cap="none" strike="noStrike"/>
          </a:p>
        </p:txBody>
      </p:sp>
      <p:pic>
        <p:nvPicPr>
          <p:cNvPr id="122" name="Google Shape;12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1752600"/>
            <a:ext cx="40640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 txBox="1"/>
          <p:nvPr>
            <p:ph type="title"/>
          </p:nvPr>
        </p:nvSpPr>
        <p:spPr>
          <a:xfrm>
            <a:off x="457200" y="274637"/>
            <a:ext cx="8229600" cy="944562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PENGAJARAN AYAT</a:t>
            </a:r>
            <a:endParaRPr b="0" i="0" sz="1800" u="none" cap="none" strike="noStrike"/>
          </a:p>
        </p:txBody>
      </p:sp>
      <p:sp>
        <p:nvSpPr>
          <p:cNvPr id="128" name="Google Shape;128;p1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 menjadikan kisah Luqman al-Hakim sebagai panduan hidup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beriman perlu menjaga dirinya daripada melakukan perkara yang merosakkan iman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 memberi penghormatan yang tinggi kepada ibu bapa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Kesabaran penting dalam kehidupan khususnya dalam melaksanakan ibadah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66FF3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/>
          <p:nvPr>
            <p:ph type="title"/>
          </p:nvPr>
        </p:nvSpPr>
        <p:spPr>
          <a:xfrm>
            <a:off x="76200" y="5334000"/>
            <a:ext cx="1371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SURAH LUQMAN</a:t>
            </a:r>
            <a:br>
              <a:rPr b="1" i="0" lang="en-U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AYAT 12 - 19</a:t>
            </a:r>
            <a:endParaRPr b="0" i="0" sz="1800" u="none" cap="none" strike="noStrike"/>
          </a:p>
        </p:txBody>
      </p:sp>
      <p:pic>
        <p:nvPicPr>
          <p:cNvPr id="39" name="Google Shape;39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7800" y="0"/>
            <a:ext cx="6019800" cy="640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4495800"/>
            <a:ext cx="762000" cy="762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" name="Google Shape;41;p5"/>
          <p:cNvGrpSpPr/>
          <p:nvPr/>
        </p:nvGrpSpPr>
        <p:grpSpPr>
          <a:xfrm>
            <a:off x="6216650" y="6005512"/>
            <a:ext cx="2927350" cy="852487"/>
            <a:chOff x="228600" y="838200"/>
            <a:chExt cx="2927350" cy="852487"/>
          </a:xfrm>
        </p:grpSpPr>
        <p:sp>
          <p:nvSpPr>
            <p:cNvPr id="42" name="Google Shape;42;p5"/>
            <p:cNvSpPr/>
            <p:nvPr/>
          </p:nvSpPr>
          <p:spPr>
            <a:xfrm>
              <a:off x="762000" y="1143000"/>
              <a:ext cx="2362200" cy="533400"/>
            </a:xfrm>
            <a:prstGeom prst="rect">
              <a:avLst/>
            </a:prstGeom>
            <a:solidFill>
              <a:schemeClr val="accent2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838200" y="1295400"/>
              <a:ext cx="1762125" cy="228600"/>
            </a:xfrm>
            <a:prstGeom prst="rect">
              <a:avLst/>
            </a:prstGeom>
            <a:solidFill>
              <a:srgbClr val="FFFF00"/>
            </a:solidFill>
            <a:ln cap="rnd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HAFAZAN </a:t>
              </a:r>
              <a:endParaRPr/>
            </a:p>
          </p:txBody>
        </p:sp>
        <p:pic>
          <p:nvPicPr>
            <p:cNvPr id="44" name="Google Shape;44;p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286000" y="838200"/>
              <a:ext cx="869950" cy="852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" name="Google Shape;45;p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28600" y="1143000"/>
              <a:ext cx="514350" cy="5143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66FF33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0600" y="0"/>
            <a:ext cx="7162800" cy="6096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1" name="Google Shape;51;p6"/>
          <p:cNvGrpSpPr/>
          <p:nvPr/>
        </p:nvGrpSpPr>
        <p:grpSpPr>
          <a:xfrm>
            <a:off x="6140450" y="5929312"/>
            <a:ext cx="2927350" cy="852487"/>
            <a:chOff x="228600" y="838200"/>
            <a:chExt cx="2927350" cy="852487"/>
          </a:xfrm>
        </p:grpSpPr>
        <p:sp>
          <p:nvSpPr>
            <p:cNvPr id="52" name="Google Shape;52;p6"/>
            <p:cNvSpPr/>
            <p:nvPr/>
          </p:nvSpPr>
          <p:spPr>
            <a:xfrm>
              <a:off x="762000" y="1143000"/>
              <a:ext cx="2362200" cy="533400"/>
            </a:xfrm>
            <a:prstGeom prst="rect">
              <a:avLst/>
            </a:prstGeom>
            <a:solidFill>
              <a:schemeClr val="accent2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6"/>
            <p:cNvSpPr/>
            <p:nvPr/>
          </p:nvSpPr>
          <p:spPr>
            <a:xfrm>
              <a:off x="838200" y="1295400"/>
              <a:ext cx="1762125" cy="228600"/>
            </a:xfrm>
            <a:prstGeom prst="rect">
              <a:avLst/>
            </a:prstGeom>
            <a:solidFill>
              <a:srgbClr val="FFFF00"/>
            </a:solidFill>
            <a:ln cap="rnd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HAFAZAN </a:t>
              </a:r>
              <a:endParaRPr/>
            </a:p>
          </p:txBody>
        </p:sp>
        <p:pic>
          <p:nvPicPr>
            <p:cNvPr id="54" name="Google Shape;54;p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286000" y="838200"/>
              <a:ext cx="869950" cy="852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55;p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28600" y="1143000"/>
              <a:ext cx="514350" cy="5143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7"/>
          <p:cNvSpPr txBox="1"/>
          <p:nvPr>
            <p:ph type="title"/>
          </p:nvPr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rgbClr val="66FF33"/>
          </a:solidFill>
          <a:ln cap="rnd" cmpd="sng" w="190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SIAPAKAH LUQMAN AL-HAKIM</a:t>
            </a:r>
            <a:endParaRPr b="0" i="0" sz="1800" u="none" cap="none" strike="noStrike"/>
          </a:p>
        </p:txBody>
      </p:sp>
      <p:sp>
        <p:nvSpPr>
          <p:cNvPr id="61" name="Google Shape;61;p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Luqman al-Hakim ialah seorang hamba Allah yang soleh lagi bertaqwa.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Namanya tercatat di dalam al-Quran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Dianugerahi ilmu pengetahuan , kebijaksanaan , kefahaman tentang agama , kemuliaan dan kedudukan yang tinggi di sisi Allah.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hidup dalam zaman Nabi Daud.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Digelar al-Hakim kerana kata-kata hikmah dan kisahnya menjadi pengajaran kepada manusia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Beliau sangat prihatin dalam mendidik anak.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NASIHAT LUQMAN</a:t>
            </a:r>
            <a:endParaRPr b="0" i="0" sz="1800" u="none" cap="none" strike="noStrike"/>
          </a:p>
        </p:txBody>
      </p:sp>
      <p:sp>
        <p:nvSpPr>
          <p:cNvPr id="67" name="Google Shape;67;p8"/>
          <p:cNvSpPr/>
          <p:nvPr/>
        </p:nvSpPr>
        <p:spPr>
          <a:xfrm>
            <a:off x="685800" y="1600200"/>
            <a:ext cx="3276600" cy="1066800"/>
          </a:xfrm>
          <a:prstGeom prst="ellipse">
            <a:avLst/>
          </a:prstGeom>
          <a:solidFill>
            <a:srgbClr val="66FF3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JANGAN SYIRIK KPD ALLAH</a:t>
            </a:r>
            <a:endParaRPr b="0" i="0" sz="1800" u="none" cap="none" strike="noStrike"/>
          </a:p>
        </p:txBody>
      </p:sp>
      <p:sp>
        <p:nvSpPr>
          <p:cNvPr id="68" name="Google Shape;68;p8"/>
          <p:cNvSpPr/>
          <p:nvPr/>
        </p:nvSpPr>
        <p:spPr>
          <a:xfrm>
            <a:off x="4953000" y="4267200"/>
            <a:ext cx="3276600" cy="1066800"/>
          </a:xfrm>
          <a:prstGeom prst="ellipse">
            <a:avLst/>
          </a:prstGeom>
          <a:solidFill>
            <a:srgbClr val="66FF3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SERU KEBAIKAN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CEGAH KEMUNGKARAN</a:t>
            </a:r>
            <a:endParaRPr b="0" i="0" sz="1800" u="none" cap="none" strike="noStrike"/>
          </a:p>
        </p:txBody>
      </p:sp>
      <p:sp>
        <p:nvSpPr>
          <p:cNvPr id="69" name="Google Shape;69;p8"/>
          <p:cNvSpPr/>
          <p:nvPr/>
        </p:nvSpPr>
        <p:spPr>
          <a:xfrm>
            <a:off x="762000" y="4191000"/>
            <a:ext cx="3276600" cy="1066800"/>
          </a:xfrm>
          <a:prstGeom prst="ellipse">
            <a:avLst/>
          </a:prstGeom>
          <a:solidFill>
            <a:srgbClr val="66FF3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BERSABAR ATAS UJIAN</a:t>
            </a:r>
            <a:endParaRPr b="0" i="0" sz="1800" u="none" cap="none" strike="noStrike"/>
          </a:p>
        </p:txBody>
      </p:sp>
      <p:sp>
        <p:nvSpPr>
          <p:cNvPr id="70" name="Google Shape;70;p8"/>
          <p:cNvSpPr/>
          <p:nvPr/>
        </p:nvSpPr>
        <p:spPr>
          <a:xfrm>
            <a:off x="685800" y="2895600"/>
            <a:ext cx="3276600" cy="1066800"/>
          </a:xfrm>
          <a:prstGeom prst="ellipse">
            <a:avLst/>
          </a:prstGeom>
          <a:solidFill>
            <a:srgbClr val="66FF3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MENUNAIKAN SOLAT</a:t>
            </a:r>
            <a:endParaRPr b="0" i="0" sz="1800" u="none" cap="none" strike="noStrike"/>
          </a:p>
        </p:txBody>
      </p:sp>
      <p:sp>
        <p:nvSpPr>
          <p:cNvPr id="71" name="Google Shape;71;p8"/>
          <p:cNvSpPr/>
          <p:nvPr/>
        </p:nvSpPr>
        <p:spPr>
          <a:xfrm>
            <a:off x="4953000" y="2895600"/>
            <a:ext cx="3276600" cy="1066800"/>
          </a:xfrm>
          <a:prstGeom prst="ellipse">
            <a:avLst/>
          </a:prstGeom>
          <a:solidFill>
            <a:srgbClr val="66FF3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JANGAN SOMBONG</a:t>
            </a:r>
            <a:endParaRPr b="0" i="0" sz="1800" u="none" cap="none" strike="noStrike"/>
          </a:p>
        </p:txBody>
      </p:sp>
      <p:sp>
        <p:nvSpPr>
          <p:cNvPr id="72" name="Google Shape;72;p8"/>
          <p:cNvSpPr/>
          <p:nvPr/>
        </p:nvSpPr>
        <p:spPr>
          <a:xfrm>
            <a:off x="4953000" y="1600200"/>
            <a:ext cx="3276600" cy="1066800"/>
          </a:xfrm>
          <a:prstGeom prst="ellipse">
            <a:avLst/>
          </a:prstGeom>
          <a:solidFill>
            <a:srgbClr val="66FF3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BERBUAT BAIK PD IBU BAPA</a:t>
            </a:r>
            <a:endParaRPr b="0" i="0" sz="1800" u="none" cap="none" strike="noStrike"/>
          </a:p>
        </p:txBody>
      </p:sp>
      <p:sp>
        <p:nvSpPr>
          <p:cNvPr id="73" name="Google Shape;73;p8"/>
          <p:cNvSpPr/>
          <p:nvPr/>
        </p:nvSpPr>
        <p:spPr>
          <a:xfrm>
            <a:off x="762000" y="5486400"/>
            <a:ext cx="3276600" cy="1066800"/>
          </a:xfrm>
          <a:prstGeom prst="ellipse">
            <a:avLst/>
          </a:prstGeom>
          <a:solidFill>
            <a:srgbClr val="66FF3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RENDAHKAN SUARA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BILA BERCAKAP</a:t>
            </a:r>
            <a:endParaRPr b="0" i="0" sz="1800" u="none" cap="none" strike="noStrike"/>
          </a:p>
        </p:txBody>
      </p:sp>
      <p:sp>
        <p:nvSpPr>
          <p:cNvPr id="74" name="Google Shape;74;p8"/>
          <p:cNvSpPr/>
          <p:nvPr/>
        </p:nvSpPr>
        <p:spPr>
          <a:xfrm>
            <a:off x="4953000" y="5486400"/>
            <a:ext cx="3276600" cy="1066800"/>
          </a:xfrm>
          <a:prstGeom prst="ellipse">
            <a:avLst/>
          </a:prstGeom>
          <a:solidFill>
            <a:srgbClr val="66FF3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JANGAN PALING MUKA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BILA BERCAKAP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2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9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JANGAN MENSYIRIKKAN ALLAH</a:t>
            </a:r>
            <a:endParaRPr b="0" i="0" sz="1800" u="none" cap="none" strike="noStrike"/>
          </a:p>
        </p:txBody>
      </p:sp>
      <p:sp>
        <p:nvSpPr>
          <p:cNvPr id="80" name="Google Shape;80;p9"/>
          <p:cNvSpPr txBox="1"/>
          <p:nvPr>
            <p:ph idx="1" type="body"/>
          </p:nvPr>
        </p:nvSpPr>
        <p:spPr>
          <a:xfrm>
            <a:off x="304800" y="1600200"/>
            <a:ext cx="47244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Syirik ialah menyekutu atau menyamakan Allah dengan makhluk sama ada dari segi zat, sifat atau perbuatannya.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Syirik merupakan dosa besar yang tidak diampunkan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Orang yang syirik akan terbatal imannya dan ibadatnya tidak diterima Allah serta kekal di dalam neraka.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Contoh syirik ialah memohon hajat di atas kubur yang dianggap keramat.</a:t>
            </a:r>
            <a:endParaRPr b="0" i="0" sz="1800" u="none" cap="none" strike="noStrike"/>
          </a:p>
        </p:txBody>
      </p:sp>
      <p:pic>
        <p:nvPicPr>
          <p:cNvPr id="81" name="Google Shape;81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800" y="2209800"/>
            <a:ext cx="3586162" cy="2687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2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"/>
          <p:cNvSpPr txBox="1"/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BERBUAT BAIK KEPADA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IBU BAPA</a:t>
            </a:r>
            <a:endParaRPr b="0" i="0" sz="1800" u="none" cap="none" strike="noStrike"/>
          </a:p>
        </p:txBody>
      </p:sp>
      <p:sp>
        <p:nvSpPr>
          <p:cNvPr id="87" name="Google Shape;87;p10"/>
          <p:cNvSpPr txBox="1"/>
          <p:nvPr>
            <p:ph idx="1" type="body"/>
          </p:nvPr>
        </p:nvSpPr>
        <p:spPr>
          <a:xfrm>
            <a:off x="304800" y="2179637"/>
            <a:ext cx="4800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Allah mewajibkan setiap anak mentaati kedua ibu bapanya.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Ibu bapa adalah insan yang sangat berjasa kerana mereka sanggup menanggung kesusahan dalam mengandung, melahir dan membesarkan kita.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Anak yang berbuat baik kepada ibu bapa akan mendapat keberkatan hidup.</a:t>
            </a:r>
            <a:endParaRPr b="0" i="0" sz="1800" u="none" cap="none" strike="noStrike"/>
          </a:p>
        </p:txBody>
      </p:sp>
      <p:pic>
        <p:nvPicPr>
          <p:cNvPr id="88" name="Google Shape;88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0" y="2133600"/>
            <a:ext cx="3581400" cy="358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HAYATI VIDEO INI…</a:t>
            </a:r>
            <a:endParaRPr b="0" i="0" sz="1800" u="none" cap="none" strike="noStrike"/>
          </a:p>
        </p:txBody>
      </p:sp>
      <p:pic>
        <p:nvPicPr>
          <p:cNvPr id="94" name="Google Shape;94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7800" y="1295400"/>
            <a:ext cx="6096000" cy="498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66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"/>
          <p:cNvSpPr txBox="1"/>
          <p:nvPr>
            <p:ph type="title"/>
          </p:nvPr>
        </p:nvSpPr>
        <p:spPr>
          <a:xfrm>
            <a:off x="457200" y="609600"/>
            <a:ext cx="8229600" cy="808037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MELAKUKAN KEBAIKAN</a:t>
            </a:r>
            <a:endParaRPr b="0" i="0" sz="1800" u="none" cap="none" strike="noStrike"/>
          </a:p>
        </p:txBody>
      </p:sp>
      <p:sp>
        <p:nvSpPr>
          <p:cNvPr id="100" name="Google Shape;100;p12"/>
          <p:cNvSpPr txBox="1"/>
          <p:nvPr>
            <p:ph idx="1" type="body"/>
          </p:nvPr>
        </p:nvSpPr>
        <p:spPr>
          <a:xfrm>
            <a:off x="4419600" y="1600200"/>
            <a:ext cx="441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Kita perlu sentiasa melakukan kebaikan dan mengajak orang lain melakukan kebaikan.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Bersyukur adalah satu amalan baik yang boleh merapatkan hubungan kita dengan Allah dan sesama manusia.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Segala kebaikan akan diberi ganjaran baik oleh Allah dan disayangi oleh manusia.</a:t>
            </a:r>
            <a:endParaRPr b="0" i="0" sz="1800" u="none" cap="none" strike="noStrike"/>
          </a:p>
        </p:txBody>
      </p:sp>
      <p:pic>
        <p:nvPicPr>
          <p:cNvPr id="101" name="Google Shape;10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076450"/>
            <a:ext cx="4114800" cy="325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