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 name="Shape 22"/>
        <p:cNvGrpSpPr/>
        <p:nvPr/>
      </p:nvGrpSpPr>
      <p:grpSpPr>
        <a:xfrm>
          <a:off x="0" y="0"/>
          <a:ext cx="0" cy="0"/>
          <a:chOff x="0" y="0"/>
          <a:chExt cx="0" cy="0"/>
        </a:xfrm>
      </p:grpSpPr>
      <p:sp>
        <p:nvSpPr>
          <p:cNvPr id="23" name="Google Shape;23;p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 name="Shape 30"/>
        <p:cNvGrpSpPr/>
        <p:nvPr/>
      </p:nvGrpSpPr>
      <p:grpSpPr>
        <a:xfrm>
          <a:off x="0" y="0"/>
          <a:ext cx="0" cy="0"/>
          <a:chOff x="0" y="0"/>
          <a:chExt cx="0" cy="0"/>
        </a:xfrm>
      </p:grpSpPr>
      <p:sp>
        <p:nvSpPr>
          <p:cNvPr id="31" name="Google Shape;31;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 name="Shape 35"/>
        <p:cNvGrpSpPr/>
        <p:nvPr/>
      </p:nvGrpSpPr>
      <p:grpSpPr>
        <a:xfrm>
          <a:off x="0" y="0"/>
          <a:ext cx="0" cy="0"/>
          <a:chOff x="0" y="0"/>
          <a:chExt cx="0" cy="0"/>
        </a:xfrm>
      </p:grpSpPr>
      <p:sp>
        <p:nvSpPr>
          <p:cNvPr id="36" name="Google Shape;36;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 name="Shape 42"/>
        <p:cNvGrpSpPr/>
        <p:nvPr/>
      </p:nvGrpSpPr>
      <p:grpSpPr>
        <a:xfrm>
          <a:off x="0" y="0"/>
          <a:ext cx="0" cy="0"/>
          <a:chOff x="0" y="0"/>
          <a:chExt cx="0" cy="0"/>
        </a:xfrm>
      </p:grpSpPr>
      <p:sp>
        <p:nvSpPr>
          <p:cNvPr id="43" name="Google Shape;43;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 name="Shape 49"/>
        <p:cNvGrpSpPr/>
        <p:nvPr/>
      </p:nvGrpSpPr>
      <p:grpSpPr>
        <a:xfrm>
          <a:off x="0" y="0"/>
          <a:ext cx="0" cy="0"/>
          <a:chOff x="0" y="0"/>
          <a:chExt cx="0" cy="0"/>
        </a:xfrm>
      </p:grpSpPr>
      <p:sp>
        <p:nvSpPr>
          <p:cNvPr id="50" name="Google Shape;50;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 name="Shape 66"/>
        <p:cNvGrpSpPr/>
        <p:nvPr/>
      </p:nvGrpSpPr>
      <p:grpSpPr>
        <a:xfrm>
          <a:off x="0" y="0"/>
          <a:ext cx="0" cy="0"/>
          <a:chOff x="0" y="0"/>
          <a:chExt cx="0" cy="0"/>
        </a:xfrm>
      </p:grpSpPr>
      <p:sp>
        <p:nvSpPr>
          <p:cNvPr id="67" name="Google Shape;67;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idx="1" type="body"/>
          </p:nvPr>
        </p:nvSpPr>
        <p:spPr>
          <a:xfrm>
            <a:off x="0" y="6858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3" name="Google Shape;13;p2"/>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9900FF"/>
            </a:gs>
            <a:gs pos="100000">
              <a:srgbClr val="CCCCFF"/>
            </a:gs>
          </a:gsLst>
          <a:lin ang="5400000" scaled="0"/>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 name="Shape 20"/>
        <p:cNvGrpSpPr/>
        <p:nvPr/>
      </p:nvGrpSpPr>
      <p:grpSpPr>
        <a:xfrm>
          <a:off x="0" y="0"/>
          <a:ext cx="0" cy="0"/>
          <a:chOff x="0" y="0"/>
          <a:chExt cx="0" cy="0"/>
        </a:xfrm>
      </p:grpSpPr>
      <p:sp>
        <p:nvSpPr>
          <p:cNvPr id="21" name="Google Shape;21;p3"/>
          <p:cNvSpPr txBox="1"/>
          <p:nvPr>
            <p:ph idx="1" type="body"/>
          </p:nvPr>
        </p:nvSpPr>
        <p:spPr>
          <a:xfrm>
            <a:off x="0" y="6858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BAB 4:</a:t>
            </a:r>
            <a:endParaRPr b="0" i="0" sz="1800" u="none" cap="none" strike="noStrike"/>
          </a:p>
          <a:p>
            <a:pPr indent="-342900" lvl="0" marL="342900" marR="0" rtl="0" algn="ctr">
              <a:lnSpc>
                <a:spcPct val="100000"/>
              </a:lnSpc>
              <a:spcBef>
                <a:spcPts val="80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SABAR MENGHADAPI </a:t>
            </a:r>
            <a:endParaRPr b="0" i="0" sz="1800" u="none" cap="none" strike="noStrike"/>
          </a:p>
          <a:p>
            <a:pPr indent="-342900" lvl="0" marL="342900" marR="0" rtl="0" algn="ctr">
              <a:lnSpc>
                <a:spcPct val="100000"/>
              </a:lnSpc>
              <a:spcBef>
                <a:spcPts val="80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UJIAN ALLAH SWT</a:t>
            </a:r>
            <a:endParaRPr b="0" i="0" sz="1800" u="none" cap="none" strike="noStrike"/>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9900FF"/>
            </a:gs>
            <a:gs pos="100000">
              <a:srgbClr val="CCCCFF"/>
            </a:gs>
          </a:gsLst>
          <a:lin ang="5400000" scaled="0"/>
        </a:gradFill>
      </p:bgPr>
    </p:bg>
    <p:spTree>
      <p:nvGrpSpPr>
        <p:cNvPr id="74" name="Shape 74"/>
        <p:cNvGrpSpPr/>
        <p:nvPr/>
      </p:nvGrpSpPr>
      <p:grpSpPr>
        <a:xfrm>
          <a:off x="0" y="0"/>
          <a:ext cx="0" cy="0"/>
          <a:chOff x="0" y="0"/>
          <a:chExt cx="0" cy="0"/>
        </a:xfrm>
      </p:grpSpPr>
      <p:pic>
        <p:nvPicPr>
          <p:cNvPr id="75" name="Google Shape;75;p12"/>
          <p:cNvPicPr preferRelativeResize="0"/>
          <p:nvPr/>
        </p:nvPicPr>
        <p:blipFill>
          <a:blip r:embed="rId3">
            <a:alphaModFix/>
          </a:blip>
          <a:stretch>
            <a:fillRect/>
          </a:stretch>
        </p:blipFill>
        <p:spPr>
          <a:xfrm>
            <a:off x="508000" y="381000"/>
            <a:ext cx="8128000" cy="60960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9900FF"/>
            </a:gs>
            <a:gs pos="100000">
              <a:srgbClr val="CCCCFF"/>
            </a:gs>
          </a:gsLst>
          <a:lin ang="5400000" scaled="0"/>
        </a:gradFill>
      </p:bgPr>
    </p:bg>
    <p:spTree>
      <p:nvGrpSpPr>
        <p:cNvPr id="79" name="Shape 79"/>
        <p:cNvGrpSpPr/>
        <p:nvPr/>
      </p:nvGrpSpPr>
      <p:grpSpPr>
        <a:xfrm>
          <a:off x="0" y="0"/>
          <a:ext cx="0" cy="0"/>
          <a:chOff x="0" y="0"/>
          <a:chExt cx="0" cy="0"/>
        </a:xfrm>
      </p:grpSpPr>
      <p:sp>
        <p:nvSpPr>
          <p:cNvPr id="80" name="Google Shape;80;p13"/>
          <p:cNvSpPr txBox="1"/>
          <p:nvPr>
            <p:ph type="title"/>
          </p:nvPr>
        </p:nvSpPr>
        <p:spPr>
          <a:xfrm>
            <a:off x="304800" y="381000"/>
            <a:ext cx="8534400" cy="1036637"/>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br>
              <a:rPr lang="en-US"/>
            </a:br>
            <a:r>
              <a:rPr b="1" i="0" lang="en-US" sz="4000" u="none" cap="none" strike="noStrike">
                <a:solidFill>
                  <a:srgbClr val="FFFF00"/>
                </a:solidFill>
                <a:latin typeface="Arial"/>
                <a:ea typeface="Arial"/>
                <a:cs typeface="Arial"/>
                <a:sym typeface="Arial"/>
              </a:rPr>
              <a:t>KONSEP</a:t>
            </a:r>
            <a:br>
              <a:rPr b="1" i="0" lang="en-US" sz="4000" u="none" cap="none" strike="noStrike">
                <a:solidFill>
                  <a:srgbClr val="FFFF00"/>
                </a:solidFill>
                <a:latin typeface="Arial"/>
                <a:ea typeface="Arial"/>
                <a:cs typeface="Arial"/>
                <a:sym typeface="Arial"/>
              </a:rPr>
            </a:br>
            <a:r>
              <a:rPr b="1" i="0" lang="en-US" sz="3200" u="none" cap="none" strike="noStrike">
                <a:solidFill>
                  <a:srgbClr val="FFFF00"/>
                </a:solidFill>
                <a:latin typeface="Arial"/>
                <a:ea typeface="Arial"/>
                <a:cs typeface="Arial"/>
                <a:sym typeface="Arial"/>
              </a:rPr>
              <a:t> “INNALILLAHI WAINNA ILAIHIRAJIUN “</a:t>
            </a:r>
            <a:br>
              <a:rPr b="1" i="0" lang="en-US" sz="3200" u="none" cap="none" strike="noStrike">
                <a:solidFill>
                  <a:srgbClr val="FFFF00"/>
                </a:solidFill>
                <a:latin typeface="Arial"/>
                <a:ea typeface="Arial"/>
                <a:cs typeface="Arial"/>
                <a:sym typeface="Arial"/>
              </a:rPr>
            </a:br>
            <a:endParaRPr b="0" i="0" sz="1800" u="none" cap="none" strike="noStrike"/>
          </a:p>
        </p:txBody>
      </p:sp>
      <p:sp>
        <p:nvSpPr>
          <p:cNvPr id="81" name="Google Shape;81;p13"/>
          <p:cNvSpPr txBox="1"/>
          <p:nvPr>
            <p:ph idx="1" type="body"/>
          </p:nvPr>
        </p:nvSpPr>
        <p:spPr>
          <a:xfrm>
            <a:off x="457200" y="1752600"/>
            <a:ext cx="8229600" cy="43735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Allah SWT berkuasa secara mutlak ke atas makhlukNya.</a:t>
            </a:r>
            <a:endParaRPr b="0" i="0" sz="1800" u="none" cap="none" strike="noStrike"/>
          </a:p>
          <a:p>
            <a:pPr indent="-342900" lvl="0" marL="342900" marR="0" rtl="0" algn="just">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Manusia bersifat lemah dan mempunyai banyak kekurangan.</a:t>
            </a:r>
            <a:endParaRPr b="0" i="0" sz="1800" u="none" cap="none" strike="noStrike"/>
          </a:p>
          <a:p>
            <a:pPr indent="-342900" lvl="0" marL="342900" marR="0" rtl="0" algn="just">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Hakikat hidup manusia adalah untuk mengabdikan diri kepada Allah SWT.</a:t>
            </a:r>
            <a:endParaRPr b="0" i="0" sz="1800" u="none" cap="none" strike="noStrike"/>
          </a:p>
          <a:p>
            <a:pPr indent="-342900" lvl="0" marL="342900" marR="0" rtl="0" algn="just">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Setiap manusia tidak akan terlepas daripada menerima ujian Allah.</a:t>
            </a:r>
            <a:endParaRPr b="0" i="0" sz="1800" u="none" cap="none" strike="noStrike"/>
          </a:p>
          <a:p>
            <a:pPr indent="-342900" lvl="0" marL="342900" marR="0" rtl="0" algn="just">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Setiap ujian adalah untuk menentukan siapakah yang benar-benar beriman atau kufur terhadap Allah.</a:t>
            </a:r>
            <a:endParaRPr b="0" i="0" sz="1800" u="none" cap="none" strike="noStrike"/>
          </a:p>
          <a:p>
            <a:pPr indent="0" lvl="0" marL="0" marR="0" rtl="0" algn="l">
              <a:spcBef>
                <a:spcPts val="0"/>
              </a:spcBef>
              <a:spcAft>
                <a:spcPts val="0"/>
              </a:spcAft>
              <a:buNone/>
            </a:pPr>
            <a:r>
              <a:t/>
            </a:r>
            <a:endParaRPr b="0" i="0" sz="1800" u="none" cap="none" strike="noStrike"/>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9900FF"/>
            </a:gs>
            <a:gs pos="100000">
              <a:srgbClr val="CCCCFF"/>
            </a:gs>
          </a:gsLst>
          <a:lin ang="5400000" scaled="0"/>
        </a:gradFill>
      </p:bgPr>
    </p:bg>
    <p:spTree>
      <p:nvGrpSpPr>
        <p:cNvPr id="85" name="Shape 85"/>
        <p:cNvGrpSpPr/>
        <p:nvPr/>
      </p:nvGrpSpPr>
      <p:grpSpPr>
        <a:xfrm>
          <a:off x="0" y="0"/>
          <a:ext cx="0" cy="0"/>
          <a:chOff x="0" y="0"/>
          <a:chExt cx="0" cy="0"/>
        </a:xfrm>
      </p:grpSpPr>
      <p:pic>
        <p:nvPicPr>
          <p:cNvPr id="86" name="Google Shape;86;p14"/>
          <p:cNvPicPr preferRelativeResize="0"/>
          <p:nvPr/>
        </p:nvPicPr>
        <p:blipFill>
          <a:blip r:embed="rId3">
            <a:alphaModFix/>
          </a:blip>
          <a:stretch>
            <a:fillRect/>
          </a:stretch>
        </p:blipFill>
        <p:spPr>
          <a:xfrm>
            <a:off x="1295400" y="457200"/>
            <a:ext cx="6629400" cy="57912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9900FF"/>
            </a:gs>
            <a:gs pos="100000">
              <a:srgbClr val="CCCCFF"/>
            </a:gs>
          </a:gsLst>
          <a:lin ang="5400000" scaled="0"/>
        </a:gradFill>
      </p:bgPr>
    </p:bg>
    <p:spTree>
      <p:nvGrpSpPr>
        <p:cNvPr id="90" name="Shape 90"/>
        <p:cNvGrpSpPr/>
        <p:nvPr/>
      </p:nvGrpSpPr>
      <p:grpSpPr>
        <a:xfrm>
          <a:off x="0" y="0"/>
          <a:ext cx="0" cy="0"/>
          <a:chOff x="0" y="0"/>
          <a:chExt cx="0" cy="0"/>
        </a:xfrm>
      </p:grpSpPr>
      <p:sp>
        <p:nvSpPr>
          <p:cNvPr id="91" name="Google Shape;91;p15"/>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PENGAJARAN AYAT</a:t>
            </a:r>
            <a:endParaRPr b="0" i="0" sz="1800" u="none" cap="none" strike="noStrike"/>
          </a:p>
        </p:txBody>
      </p:sp>
      <p:sp>
        <p:nvSpPr>
          <p:cNvPr id="92" name="Google Shape;92;p15"/>
          <p:cNvSpPr txBox="1"/>
          <p:nvPr>
            <p:ph idx="1" type="body"/>
          </p:nvPr>
        </p:nvSpPr>
        <p:spPr>
          <a:xfrm>
            <a:off x="457200" y="1371600"/>
            <a:ext cx="8229600" cy="49530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Setiap manusia akan menerima ujian daripada Allah.</a:t>
            </a:r>
            <a:endParaRPr b="0" i="0" sz="1800" u="none" cap="none" strike="noStrike"/>
          </a:p>
          <a:p>
            <a:pPr indent="-342900" lvl="0" marL="342900" marR="0" rtl="0" algn="just">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Musibah atau bencana yang diturunkan oleh Allah adalah untuk menguji tahap keimanan dan kesabaran hambaNya.</a:t>
            </a:r>
            <a:endParaRPr b="0" i="0" sz="1800" u="none" cap="none" strike="noStrike"/>
          </a:p>
          <a:p>
            <a:pPr indent="-342900" lvl="0" marL="342900" marR="0" rtl="0" algn="just">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Mukmin bertaqwa tidak akan tergugat imannya apabila ditimpa musibah atau bencana.</a:t>
            </a:r>
            <a:endParaRPr b="0" i="0" sz="1800" u="none" cap="none" strike="noStrike"/>
          </a:p>
          <a:p>
            <a:pPr indent="-342900" lvl="0" marL="342900" marR="0" rtl="0" algn="just">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Allah SWT menjanjikan kegembiraan kepada hambaNya yang sabar dengan pahala dan nikmat syurga.</a:t>
            </a:r>
            <a:endParaRPr b="0" i="0" sz="1800" u="none" cap="none" strike="noStrike"/>
          </a:p>
          <a:p>
            <a:pPr indent="-342900" lvl="0" marL="342900" marR="0" rtl="0" algn="just">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Sabar membawa kejayaan. </a:t>
            </a:r>
            <a:endParaRPr b="0" i="0" sz="1800" u="none" cap="none" strike="noStrike"/>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9900FF"/>
            </a:gs>
            <a:gs pos="100000">
              <a:srgbClr val="CCCCFF"/>
            </a:gs>
          </a:gsLst>
          <a:lin ang="5400000" scaled="0"/>
        </a:gradFill>
      </p:bgPr>
    </p:bg>
    <p:spTree>
      <p:nvGrpSpPr>
        <p:cNvPr id="25" name="Shape 25"/>
        <p:cNvGrpSpPr/>
        <p:nvPr/>
      </p:nvGrpSpPr>
      <p:grpSpPr>
        <a:xfrm>
          <a:off x="0" y="0"/>
          <a:ext cx="0" cy="0"/>
          <a:chOff x="0" y="0"/>
          <a:chExt cx="0" cy="0"/>
        </a:xfrm>
      </p:grpSpPr>
      <p:sp>
        <p:nvSpPr>
          <p:cNvPr id="26" name="Google Shape;26;p4"/>
          <p:cNvSpPr txBox="1"/>
          <p:nvPr>
            <p:ph idx="1" type="body"/>
          </p:nvPr>
        </p:nvSpPr>
        <p:spPr>
          <a:xfrm>
            <a:off x="533400" y="5410200"/>
            <a:ext cx="8229600" cy="6858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(Surah al-Baqarah 155-156)</a:t>
            </a:r>
            <a:endParaRPr b="0" i="0" sz="1800" u="none" cap="none" strike="noStrike"/>
          </a:p>
        </p:txBody>
      </p:sp>
      <p:sp>
        <p:nvSpPr>
          <p:cNvPr id="27" name="Google Shape;27;p4"/>
          <p:cNvSpPr txBox="1"/>
          <p:nvPr>
            <p:ph type="title"/>
          </p:nvPr>
        </p:nvSpPr>
        <p:spPr>
          <a:xfrm>
            <a:off x="457200" y="274637"/>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FIRMAN ALLAH</a:t>
            </a:r>
            <a:endParaRPr b="0" i="0" sz="1800" u="none" cap="none" strike="noStrike"/>
          </a:p>
        </p:txBody>
      </p:sp>
      <p:pic>
        <p:nvPicPr>
          <p:cNvPr id="28" name="Google Shape;28;p4"/>
          <p:cNvPicPr preferRelativeResize="0"/>
          <p:nvPr/>
        </p:nvPicPr>
        <p:blipFill>
          <a:blip r:embed="rId3">
            <a:alphaModFix/>
          </a:blip>
          <a:stretch>
            <a:fillRect/>
          </a:stretch>
        </p:blipFill>
        <p:spPr>
          <a:xfrm>
            <a:off x="304800" y="1676400"/>
            <a:ext cx="8496300" cy="2828925"/>
          </a:xfrm>
          <a:prstGeom prst="rect">
            <a:avLst/>
          </a:prstGeom>
          <a:noFill/>
          <a:ln>
            <a:noFill/>
          </a:ln>
        </p:spPr>
      </p:pic>
      <p:pic>
        <p:nvPicPr>
          <p:cNvPr id="29" name="Google Shape;29;p4"/>
          <p:cNvPicPr preferRelativeResize="0"/>
          <p:nvPr/>
        </p:nvPicPr>
        <p:blipFill>
          <a:blip r:embed="rId4">
            <a:alphaModFix/>
          </a:blip>
          <a:stretch>
            <a:fillRect/>
          </a:stretch>
        </p:blipFill>
        <p:spPr>
          <a:xfrm>
            <a:off x="685800" y="4953000"/>
            <a:ext cx="762000" cy="762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9900FF"/>
            </a:gs>
            <a:gs pos="100000">
              <a:srgbClr val="CCCCFF"/>
            </a:gs>
          </a:gsLst>
          <a:lin ang="5400000" scaled="0"/>
        </a:gradFill>
      </p:bgPr>
    </p:bg>
    <p:spTree>
      <p:nvGrpSpPr>
        <p:cNvPr id="33" name="Shape 33"/>
        <p:cNvGrpSpPr/>
        <p:nvPr/>
      </p:nvGrpSpPr>
      <p:grpSpPr>
        <a:xfrm>
          <a:off x="0" y="0"/>
          <a:ext cx="0" cy="0"/>
          <a:chOff x="0" y="0"/>
          <a:chExt cx="0" cy="0"/>
        </a:xfrm>
      </p:grpSpPr>
      <p:sp>
        <p:nvSpPr>
          <p:cNvPr id="34" name="Google Shape;34;p5"/>
          <p:cNvSpPr txBox="1"/>
          <p:nvPr>
            <p:ph idx="1" type="body"/>
          </p:nvPr>
        </p:nvSpPr>
        <p:spPr>
          <a:xfrm>
            <a:off x="381000" y="533400"/>
            <a:ext cx="8229600" cy="5791200"/>
          </a:xfrm>
          <a:prstGeom prst="rect">
            <a:avLst/>
          </a:prstGeom>
          <a:solidFill>
            <a:srgbClr val="CCCCFF"/>
          </a:solidFill>
          <a:ln>
            <a:noFill/>
          </a:ln>
        </p:spPr>
        <p:txBody>
          <a:bodyPr anchorCtr="0" anchor="t" bIns="45700" lIns="91425" spcFirstLastPara="1" rIns="91425" wrap="square" tIns="45700">
            <a:noAutofit/>
          </a:bodyPr>
          <a:lstStyle/>
          <a:p>
            <a:pPr indent="-342900" lvl="0" marL="342900" marR="0" rtl="0" algn="ctr">
              <a:lnSpc>
                <a:spcPct val="9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MAKSUDNYA</a:t>
            </a:r>
            <a:endParaRPr b="0" i="0" sz="1800" u="none" cap="none" strike="noStrike"/>
          </a:p>
          <a:p>
            <a:pPr indent="-342900" lvl="0" marL="342900" marR="0" rtl="0" algn="just">
              <a:lnSpc>
                <a:spcPct val="90000"/>
              </a:lnSpc>
              <a:spcBef>
                <a:spcPts val="60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a:t>
            </a:r>
            <a:r>
              <a:rPr b="1" i="0" lang="en-US" sz="3000" u="none" cap="none" strike="noStrike">
                <a:solidFill>
                  <a:schemeClr val="dk1"/>
                </a:solidFill>
                <a:latin typeface="Arial"/>
                <a:ea typeface="Arial"/>
                <a:cs typeface="Arial"/>
                <a:sym typeface="Arial"/>
              </a:rPr>
              <a:t>Demi sesungguhnya, Kami akan menguji kamu dengan sedikit peasaan takut (kepada musuh) dan (dengan merasai) kelaparan dan (dengan berlakunya) kekurangan dari harta benda dan jiwa serta hasil tanaman.Dan berilah khabar gembira kepada orang yang sabar; (iaitu) orang yang apabila mereka ditimpa oleh sesuatu kesusahan, mereka berkata: “Sesungguhnya Kami adalah kepunyaan Allah dan kepada Allah jualah kami kembali”.</a:t>
            </a:r>
            <a:endParaRPr b="0" i="0" sz="1800" u="none" cap="none" strike="noStrike"/>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9900FF"/>
            </a:gs>
            <a:gs pos="100000">
              <a:srgbClr val="CCCCFF"/>
            </a:gs>
          </a:gsLst>
          <a:lin ang="5400000" scaled="0"/>
        </a:gradFill>
      </p:bgPr>
    </p:bg>
    <p:spTree>
      <p:nvGrpSpPr>
        <p:cNvPr id="38" name="Shape 38"/>
        <p:cNvGrpSpPr/>
        <p:nvPr/>
      </p:nvGrpSpPr>
      <p:grpSpPr>
        <a:xfrm>
          <a:off x="0" y="0"/>
          <a:ext cx="0" cy="0"/>
          <a:chOff x="0" y="0"/>
          <a:chExt cx="0" cy="0"/>
        </a:xfrm>
      </p:grpSpPr>
      <p:sp>
        <p:nvSpPr>
          <p:cNvPr id="39" name="Google Shape;39;p6"/>
          <p:cNvSpPr txBox="1"/>
          <p:nvPr>
            <p:ph type="title"/>
          </p:nvPr>
        </p:nvSpPr>
        <p:spPr>
          <a:xfrm>
            <a:off x="457200" y="0"/>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KONSEP</a:t>
            </a:r>
            <a:endParaRPr b="0" i="0" sz="1800" u="none" cap="none" strike="noStrike"/>
          </a:p>
        </p:txBody>
      </p:sp>
      <p:sp>
        <p:nvSpPr>
          <p:cNvPr id="40" name="Google Shape;40;p6"/>
          <p:cNvSpPr txBox="1"/>
          <p:nvPr>
            <p:ph idx="1" type="body"/>
          </p:nvPr>
        </p:nvSpPr>
        <p:spPr>
          <a:xfrm>
            <a:off x="609600" y="990600"/>
            <a:ext cx="8229600" cy="4906962"/>
          </a:xfrm>
          <a:prstGeom prst="rect">
            <a:avLst/>
          </a:prstGeom>
          <a:solidFill>
            <a:srgbClr val="CCCCFF"/>
          </a:solid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rgbClr val="FF3300"/>
              </a:buClr>
              <a:buFont typeface="Arial"/>
              <a:buNone/>
            </a:pPr>
            <a:r>
              <a:rPr b="1" i="0" lang="en-US" sz="2800" u="none" cap="none" strike="noStrike">
                <a:solidFill>
                  <a:srgbClr val="FF3300"/>
                </a:solidFill>
                <a:latin typeface="Arial"/>
                <a:ea typeface="Arial"/>
                <a:cs typeface="Arial"/>
                <a:sym typeface="Arial"/>
              </a:rPr>
              <a:t>Mengapakah Allah menguji hambanya?</a:t>
            </a:r>
            <a:endParaRPr b="0" i="0" sz="1800" u="none" cap="none" strike="noStrike"/>
          </a:p>
          <a:p>
            <a:pPr indent="0" lvl="0" marL="0" marR="0" rtl="0" algn="l">
              <a:spcBef>
                <a:spcPts val="0"/>
              </a:spcBef>
              <a:spcAft>
                <a:spcPts val="0"/>
              </a:spcAft>
              <a:buNone/>
            </a:pPr>
            <a:r>
              <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Bukti Allah SWT berkuasa secara mutlak ke atas makhluknya.</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Manusia tidak terlepas daripada ujian Allah SWT.</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Manusia lemah dan banyak kekurangan.</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Bukti manusia beriman ataupun kufur kepada ALLAH SWT.</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Hakikat hidup manusia mengabdikan diri kepada Allah SWT.</a:t>
            </a:r>
            <a:endParaRPr b="0" i="0" sz="1800" u="none" cap="none" strike="noStrike"/>
          </a:p>
        </p:txBody>
      </p:sp>
      <p:pic>
        <p:nvPicPr>
          <p:cNvPr id="41" name="Google Shape;41;p6"/>
          <p:cNvPicPr preferRelativeResize="0"/>
          <p:nvPr/>
        </p:nvPicPr>
        <p:blipFill>
          <a:blip r:embed="rId3">
            <a:alphaModFix/>
          </a:blip>
          <a:stretch>
            <a:fillRect/>
          </a:stretch>
        </p:blipFill>
        <p:spPr>
          <a:xfrm>
            <a:off x="6858000" y="4937125"/>
            <a:ext cx="2286000" cy="19208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9900FF"/>
            </a:gs>
            <a:gs pos="100000">
              <a:srgbClr val="CCCCFF"/>
            </a:gs>
          </a:gsLst>
          <a:lin ang="5400000" scaled="0"/>
        </a:gradFill>
      </p:bgPr>
    </p:bg>
    <p:spTree>
      <p:nvGrpSpPr>
        <p:cNvPr id="45" name="Shape 45"/>
        <p:cNvGrpSpPr/>
        <p:nvPr/>
      </p:nvGrpSpPr>
      <p:grpSpPr>
        <a:xfrm>
          <a:off x="0" y="0"/>
          <a:ext cx="0" cy="0"/>
          <a:chOff x="0" y="0"/>
          <a:chExt cx="0" cy="0"/>
        </a:xfrm>
      </p:grpSpPr>
      <p:sp>
        <p:nvSpPr>
          <p:cNvPr id="46" name="Google Shape;46;p7"/>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800" u="none" cap="none" strike="noStrike">
                <a:solidFill>
                  <a:srgbClr val="FFFF00"/>
                </a:solidFill>
                <a:latin typeface="Arial"/>
                <a:ea typeface="Arial"/>
                <a:cs typeface="Arial"/>
                <a:sym typeface="Arial"/>
              </a:rPr>
              <a:t>BENTUK UJIAN ALLAH SWT</a:t>
            </a:r>
            <a:endParaRPr b="0" i="0" sz="1800" u="none" cap="none" strike="noStrike"/>
          </a:p>
        </p:txBody>
      </p:sp>
      <p:sp>
        <p:nvSpPr>
          <p:cNvPr id="47" name="Google Shape;47;p7"/>
          <p:cNvSpPr txBox="1"/>
          <p:nvPr>
            <p:ph idx="1" type="body"/>
          </p:nvPr>
        </p:nvSpPr>
        <p:spPr>
          <a:xfrm>
            <a:off x="457200" y="1295400"/>
            <a:ext cx="5105400" cy="5181600"/>
          </a:xfrm>
          <a:prstGeom prst="rect">
            <a:avLst/>
          </a:prstGeom>
          <a:solidFill>
            <a:srgbClr val="CCCCFF"/>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Rasa takut dan gerun kepada musuh. </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Kelaparan ataupun kebuluran. </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Kematian ataupun kehilangan orang yang disayangi.</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Kegawatan ekonomi</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Kurang hasil pertanian.</a:t>
            </a:r>
            <a:endParaRPr b="0" i="0" sz="1800" u="none" cap="none" strike="noStrike"/>
          </a:p>
          <a:p>
            <a:pPr indent="0" lvl="0" marL="0" marR="0" rtl="0" algn="l">
              <a:spcBef>
                <a:spcPts val="0"/>
              </a:spcBef>
              <a:spcAft>
                <a:spcPts val="0"/>
              </a:spcAft>
              <a:buNone/>
            </a:pPr>
            <a:r>
              <a:t/>
            </a:r>
            <a:endParaRPr b="0" i="0" sz="1800" u="none" cap="none" strike="noStrike"/>
          </a:p>
        </p:txBody>
      </p:sp>
      <p:pic>
        <p:nvPicPr>
          <p:cNvPr id="48" name="Google Shape;48;p7"/>
          <p:cNvPicPr preferRelativeResize="0"/>
          <p:nvPr/>
        </p:nvPicPr>
        <p:blipFill>
          <a:blip r:embed="rId3">
            <a:alphaModFix/>
          </a:blip>
          <a:stretch>
            <a:fillRect/>
          </a:stretch>
        </p:blipFill>
        <p:spPr>
          <a:xfrm>
            <a:off x="5410200" y="1600200"/>
            <a:ext cx="3352800" cy="40640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9900FF"/>
            </a:gs>
            <a:gs pos="100000">
              <a:srgbClr val="CCCCFF"/>
            </a:gs>
          </a:gsLst>
          <a:lin ang="5400000" scaled="0"/>
        </a:gradFill>
      </p:bgPr>
    </p:bg>
    <p:spTree>
      <p:nvGrpSpPr>
        <p:cNvPr id="52" name="Shape 52"/>
        <p:cNvGrpSpPr/>
        <p:nvPr/>
      </p:nvGrpSpPr>
      <p:grpSpPr>
        <a:xfrm>
          <a:off x="0" y="0"/>
          <a:ext cx="0" cy="0"/>
          <a:chOff x="0" y="0"/>
          <a:chExt cx="0" cy="0"/>
        </a:xfrm>
      </p:grpSpPr>
      <p:sp>
        <p:nvSpPr>
          <p:cNvPr id="53" name="Google Shape;53;p8"/>
          <p:cNvSpPr txBox="1"/>
          <p:nvPr>
            <p:ph type="title"/>
          </p:nvPr>
        </p:nvSpPr>
        <p:spPr>
          <a:xfrm>
            <a:off x="457200" y="457200"/>
            <a:ext cx="8229600" cy="94456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200" u="none" cap="none" strike="noStrike">
                <a:solidFill>
                  <a:srgbClr val="FFFF00"/>
                </a:solidFill>
                <a:latin typeface="Arial"/>
                <a:ea typeface="Arial"/>
                <a:cs typeface="Arial"/>
                <a:sym typeface="Arial"/>
              </a:rPr>
              <a:t>HIKMAH UJIAN ALLAH SWT</a:t>
            </a:r>
            <a:br>
              <a:rPr b="1" i="0" lang="en-US" sz="4200" u="none" cap="none" strike="noStrike">
                <a:solidFill>
                  <a:srgbClr val="FFFF00"/>
                </a:solidFill>
                <a:latin typeface="Arial"/>
                <a:ea typeface="Arial"/>
                <a:cs typeface="Arial"/>
                <a:sym typeface="Arial"/>
              </a:rPr>
            </a:br>
            <a:endParaRPr b="0" i="0" sz="1800" u="none" cap="none" strike="noStrike"/>
          </a:p>
        </p:txBody>
      </p:sp>
      <p:sp>
        <p:nvSpPr>
          <p:cNvPr id="54" name="Google Shape;54;p8"/>
          <p:cNvSpPr txBox="1"/>
          <p:nvPr>
            <p:ph idx="1" type="body"/>
          </p:nvPr>
        </p:nvSpPr>
        <p:spPr>
          <a:xfrm>
            <a:off x="457200" y="1295400"/>
            <a:ext cx="8229600" cy="4648200"/>
          </a:xfrm>
          <a:prstGeom prst="rect">
            <a:avLst/>
          </a:prstGeom>
          <a:solidFill>
            <a:srgbClr val="CCCCFF"/>
          </a:solid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Mempertingkatkan keimanan dan ketaqwaan kepada ALLAH SWT.</a:t>
            </a:r>
            <a:endParaRPr b="0" i="0" sz="1800" u="none" cap="none" strike="noStrike"/>
          </a:p>
          <a:p>
            <a:pPr indent="-342900" lvl="0" marL="342900" marR="0" rtl="0" algn="just">
              <a:lnSpc>
                <a:spcPct val="9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Dapat melahirkan mukmin yang tabah dan gigih menghadapi hidup.</a:t>
            </a:r>
            <a:endParaRPr b="0" i="0" sz="1800" u="none" cap="none" strike="noStrike"/>
          </a:p>
          <a:p>
            <a:pPr indent="-342900" lvl="0" marL="342900" marR="0" rtl="0" algn="just">
              <a:lnSpc>
                <a:spcPct val="9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Mendidik jiwa hamba supaya redha, bersyukur dan bertawakal. </a:t>
            </a:r>
            <a:endParaRPr b="0" i="0" sz="1800" u="none" cap="none" strike="noStrike"/>
          </a:p>
          <a:p>
            <a:pPr indent="-342900" lvl="0" marL="342900" marR="0" rtl="0" algn="just">
              <a:lnSpc>
                <a:spcPct val="9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Supaya manusia sentiasa muhasabah diri dan berusaha memperbaiki kelemahan.</a:t>
            </a:r>
            <a:endParaRPr b="0" i="0" sz="1800" u="none" cap="none" strike="noStrike"/>
          </a:p>
          <a:p>
            <a:pPr indent="-342900" lvl="0" marL="342900" marR="0" rtl="0" algn="just">
              <a:lnSpc>
                <a:spcPct val="9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Bersifat positif, kreatif dan inovatif dalam kehidupan.</a:t>
            </a:r>
            <a:endParaRPr b="0" i="0" sz="1800" u="none" cap="none" strike="noStrike"/>
          </a:p>
          <a:p>
            <a:pPr indent="0" lvl="0" marL="0" marR="0" rtl="0" algn="l">
              <a:spcBef>
                <a:spcPts val="0"/>
              </a:spcBef>
              <a:spcAft>
                <a:spcPts val="0"/>
              </a:spcAft>
              <a:buNone/>
            </a:pPr>
            <a:r>
              <a:t/>
            </a:r>
            <a:endParaRPr b="0" i="0" sz="1800" u="none" cap="none" strike="noStrike"/>
          </a:p>
        </p:txBody>
      </p:sp>
      <p:pic>
        <p:nvPicPr>
          <p:cNvPr id="55" name="Google Shape;55;p8"/>
          <p:cNvPicPr preferRelativeResize="0"/>
          <p:nvPr/>
        </p:nvPicPr>
        <p:blipFill>
          <a:blip r:embed="rId3">
            <a:alphaModFix/>
          </a:blip>
          <a:stretch>
            <a:fillRect/>
          </a:stretch>
        </p:blipFill>
        <p:spPr>
          <a:xfrm>
            <a:off x="7391400" y="5349875"/>
            <a:ext cx="1752600" cy="15081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9900FF"/>
            </a:gs>
            <a:gs pos="100000">
              <a:srgbClr val="CCCCFF"/>
            </a:gs>
          </a:gsLst>
          <a:lin ang="5400000" scaled="0"/>
        </a:gradFill>
      </p:bgPr>
    </p:bg>
    <p:spTree>
      <p:nvGrpSpPr>
        <p:cNvPr id="59" name="Shape 59"/>
        <p:cNvGrpSpPr/>
        <p:nvPr/>
      </p:nvGrpSpPr>
      <p:grpSpPr>
        <a:xfrm>
          <a:off x="0" y="0"/>
          <a:ext cx="0" cy="0"/>
          <a:chOff x="0" y="0"/>
          <a:chExt cx="0" cy="0"/>
        </a:xfrm>
      </p:grpSpPr>
      <p:pic>
        <p:nvPicPr>
          <p:cNvPr id="60" name="Google Shape;60;p9"/>
          <p:cNvPicPr preferRelativeResize="0"/>
          <p:nvPr/>
        </p:nvPicPr>
        <p:blipFill>
          <a:blip r:embed="rId3">
            <a:alphaModFix/>
          </a:blip>
          <a:stretch>
            <a:fillRect/>
          </a:stretch>
        </p:blipFill>
        <p:spPr>
          <a:xfrm>
            <a:off x="838200" y="990600"/>
            <a:ext cx="7391400" cy="490696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9900FF"/>
            </a:gs>
            <a:gs pos="100000">
              <a:srgbClr val="CCCCFF"/>
            </a:gs>
          </a:gsLst>
          <a:lin ang="5400000" scaled="0"/>
        </a:gradFill>
      </p:bgPr>
    </p:bg>
    <p:spTree>
      <p:nvGrpSpPr>
        <p:cNvPr id="64" name="Shape 64"/>
        <p:cNvGrpSpPr/>
        <p:nvPr/>
      </p:nvGrpSpPr>
      <p:grpSpPr>
        <a:xfrm>
          <a:off x="0" y="0"/>
          <a:ext cx="0" cy="0"/>
          <a:chOff x="0" y="0"/>
          <a:chExt cx="0" cy="0"/>
        </a:xfrm>
      </p:grpSpPr>
      <p:pic>
        <p:nvPicPr>
          <p:cNvPr id="65" name="Google Shape;65;p10"/>
          <p:cNvPicPr preferRelativeResize="0"/>
          <p:nvPr/>
        </p:nvPicPr>
        <p:blipFill>
          <a:blip r:embed="rId3">
            <a:alphaModFix/>
          </a:blip>
          <a:stretch>
            <a:fillRect/>
          </a:stretch>
        </p:blipFill>
        <p:spPr>
          <a:xfrm>
            <a:off x="1371600" y="228600"/>
            <a:ext cx="6172200" cy="61722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9900FF"/>
            </a:gs>
            <a:gs pos="100000">
              <a:srgbClr val="CCCCFF"/>
            </a:gs>
          </a:gsLst>
          <a:lin ang="5400000" scaled="0"/>
        </a:gradFill>
      </p:bgPr>
    </p:bg>
    <p:spTree>
      <p:nvGrpSpPr>
        <p:cNvPr id="69" name="Shape 69"/>
        <p:cNvGrpSpPr/>
        <p:nvPr/>
      </p:nvGrpSpPr>
      <p:grpSpPr>
        <a:xfrm>
          <a:off x="0" y="0"/>
          <a:ext cx="0" cy="0"/>
          <a:chOff x="0" y="0"/>
          <a:chExt cx="0" cy="0"/>
        </a:xfrm>
      </p:grpSpPr>
      <p:pic>
        <p:nvPicPr>
          <p:cNvPr id="70" name="Google Shape;70;p11"/>
          <p:cNvPicPr preferRelativeResize="0"/>
          <p:nvPr/>
        </p:nvPicPr>
        <p:blipFill>
          <a:blip r:embed="rId3">
            <a:alphaModFix/>
          </a:blip>
          <a:stretch>
            <a:fillRect/>
          </a:stretch>
        </p:blipFill>
        <p:spPr>
          <a:xfrm>
            <a:off x="1447800" y="381000"/>
            <a:ext cx="5943600" cy="59436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