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 name="Shape 22"/>
        <p:cNvGrpSpPr/>
        <p:nvPr/>
      </p:nvGrpSpPr>
      <p:grpSpPr>
        <a:xfrm>
          <a:off x="0" y="0"/>
          <a:ext cx="0" cy="0"/>
          <a:chOff x="0" y="0"/>
          <a:chExt cx="0" cy="0"/>
        </a:xfrm>
      </p:grpSpPr>
      <p:sp>
        <p:nvSpPr>
          <p:cNvPr id="23" name="Google Shape;23;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Google Shape;38;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 name="Shape 44"/>
        <p:cNvGrpSpPr/>
        <p:nvPr/>
      </p:nvGrpSpPr>
      <p:grpSpPr>
        <a:xfrm>
          <a:off x="0" y="0"/>
          <a:ext cx="0" cy="0"/>
          <a:chOff x="0" y="0"/>
          <a:chExt cx="0" cy="0"/>
        </a:xfrm>
      </p:grpSpPr>
      <p:sp>
        <p:nvSpPr>
          <p:cNvPr id="45" name="Google Shape;45;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idx="1" type="body"/>
          </p:nvPr>
        </p:nvSpPr>
        <p:spPr>
          <a:xfrm>
            <a:off x="0" y="7620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3" name="Google Shape;13;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5.jp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8.jp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jp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jpg"/><Relationship Id="rId4" Type="http://schemas.openxmlformats.org/officeDocument/2006/relationships/image" Target="../media/image12.jpg"/><Relationship Id="rId5" Type="http://schemas.openxmlformats.org/officeDocument/2006/relationships/image" Target="../media/image5.jpg"/><Relationship Id="rId6"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idx="1" type="body"/>
          </p:nvPr>
        </p:nvSpPr>
        <p:spPr>
          <a:xfrm>
            <a:off x="0" y="7620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BAB 5:</a:t>
            </a:r>
            <a:endParaRPr b="0" i="0" sz="1800" u="none" cap="none" strike="noStrike"/>
          </a:p>
          <a:p>
            <a:pPr indent="-342900" lvl="0" marL="342900" marR="0" rtl="0" algn="ctr">
              <a:lnSpc>
                <a:spcPct val="100000"/>
              </a:lnSpc>
              <a:spcBef>
                <a:spcPts val="72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MAKANAN YANG</a:t>
            </a:r>
            <a:endParaRPr b="0" i="0" sz="1800" u="none" cap="none" strike="noStrike"/>
          </a:p>
          <a:p>
            <a:pPr indent="-342900" lvl="0" marL="342900" marR="0" rtl="0" algn="ctr">
              <a:lnSpc>
                <a:spcPct val="100000"/>
              </a:lnSpc>
              <a:spcBef>
                <a:spcPts val="72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HALAL DAN HARAM</a:t>
            </a:r>
            <a:endParaRPr b="0" i="0" sz="1800" u="none" cap="none" strike="noStrike"/>
          </a:p>
          <a:p>
            <a:pPr indent="-342900" lvl="0" marL="342900" marR="0" rtl="0" algn="ctr">
              <a:lnSpc>
                <a:spcPct val="100000"/>
              </a:lnSpc>
              <a:spcBef>
                <a:spcPts val="72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MENURUT ISLAM</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82" name="Shape 82"/>
        <p:cNvGrpSpPr/>
        <p:nvPr/>
      </p:nvGrpSpPr>
      <p:grpSpPr>
        <a:xfrm>
          <a:off x="0" y="0"/>
          <a:ext cx="0" cy="0"/>
          <a:chOff x="0" y="0"/>
          <a:chExt cx="0" cy="0"/>
        </a:xfrm>
      </p:grpSpPr>
      <p:sp>
        <p:nvSpPr>
          <p:cNvPr id="83" name="Google Shape;83;p12"/>
          <p:cNvSpPr txBox="1"/>
          <p:nvPr>
            <p:ph type="title"/>
          </p:nvPr>
        </p:nvSpPr>
        <p:spPr>
          <a:xfrm>
            <a:off x="381000" y="533400"/>
            <a:ext cx="8229600" cy="1143000"/>
          </a:xfrm>
          <a:prstGeom prst="rect">
            <a:avLst/>
          </a:prstGeom>
          <a:solidFill>
            <a:srgbClr val="3399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CIRI-CIRI TIPU DAYA SYAITAN</a:t>
            </a:r>
            <a:endParaRPr b="0" i="0" sz="1800" u="none" cap="none" strike="noStrike"/>
          </a:p>
        </p:txBody>
      </p:sp>
      <p:sp>
        <p:nvSpPr>
          <p:cNvPr id="84" name="Google Shape;84;p12"/>
          <p:cNvSpPr txBox="1"/>
          <p:nvPr>
            <p:ph idx="1" type="body"/>
          </p:nvPr>
        </p:nvSpPr>
        <p:spPr>
          <a:xfrm>
            <a:off x="152400" y="1524000"/>
            <a:ext cx="5791200" cy="5105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Menghalalkan yang haram dan mengharamkan yang halal.</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Hidup bermusuh-musuhan. </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Bertindak mengikut hawa nafsu.</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Lalai mengingati Allah.</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Meninggalkan perkara yang difardukan Allah.</a:t>
            </a:r>
            <a:endParaRPr b="0" i="0" sz="1800" u="none" cap="none" strike="noStrike"/>
          </a:p>
        </p:txBody>
      </p:sp>
      <p:pic>
        <p:nvPicPr>
          <p:cNvPr id="85" name="Google Shape;85;p12"/>
          <p:cNvPicPr preferRelativeResize="0"/>
          <p:nvPr/>
        </p:nvPicPr>
        <p:blipFill>
          <a:blip r:embed="rId3">
            <a:alphaModFix/>
          </a:blip>
          <a:stretch>
            <a:fillRect/>
          </a:stretch>
        </p:blipFill>
        <p:spPr>
          <a:xfrm>
            <a:off x="5867400" y="1981200"/>
            <a:ext cx="2895600" cy="4140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89" name="Shape 89"/>
        <p:cNvGrpSpPr/>
        <p:nvPr/>
      </p:nvGrpSpPr>
      <p:grpSpPr>
        <a:xfrm>
          <a:off x="0" y="0"/>
          <a:ext cx="0" cy="0"/>
          <a:chOff x="0" y="0"/>
          <a:chExt cx="0" cy="0"/>
        </a:xfrm>
      </p:grpSpPr>
      <p:pic>
        <p:nvPicPr>
          <p:cNvPr id="90" name="Google Shape;90;p13"/>
          <p:cNvPicPr preferRelativeResize="0"/>
          <p:nvPr/>
        </p:nvPicPr>
        <p:blipFill>
          <a:blip r:embed="rId3">
            <a:alphaModFix/>
          </a:blip>
          <a:stretch>
            <a:fillRect/>
          </a:stretch>
        </p:blipFill>
        <p:spPr>
          <a:xfrm>
            <a:off x="4953000" y="3641725"/>
            <a:ext cx="4191000" cy="3216275"/>
          </a:xfrm>
          <a:prstGeom prst="rect">
            <a:avLst/>
          </a:prstGeom>
          <a:noFill/>
          <a:ln>
            <a:noFill/>
          </a:ln>
        </p:spPr>
      </p:pic>
      <p:sp>
        <p:nvSpPr>
          <p:cNvPr id="91" name="Google Shape;91;p13"/>
          <p:cNvSpPr txBox="1"/>
          <p:nvPr>
            <p:ph type="title"/>
          </p:nvPr>
        </p:nvSpPr>
        <p:spPr>
          <a:xfrm>
            <a:off x="457200" y="274637"/>
            <a:ext cx="8229600" cy="1143000"/>
          </a:xfrm>
          <a:prstGeom prst="rect">
            <a:avLst/>
          </a:prstGeom>
          <a:solidFill>
            <a:srgbClr val="3399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KELONGGARAN MAKAN </a:t>
            </a:r>
            <a:br>
              <a:rPr b="1" i="0" lang="en-US" sz="4000" u="none" cap="none" strike="noStrike">
                <a:solidFill>
                  <a:srgbClr val="FFFF00"/>
                </a:solidFill>
                <a:latin typeface="Arial"/>
                <a:ea typeface="Arial"/>
                <a:cs typeface="Arial"/>
                <a:sym typeface="Arial"/>
              </a:rPr>
            </a:br>
            <a:r>
              <a:rPr b="1" i="0" lang="en-US" sz="4000" u="none" cap="none" strike="noStrike">
                <a:solidFill>
                  <a:srgbClr val="FFFF00"/>
                </a:solidFill>
                <a:latin typeface="Arial"/>
                <a:ea typeface="Arial"/>
                <a:cs typeface="Arial"/>
                <a:sym typeface="Arial"/>
              </a:rPr>
              <a:t>MAKANAN HARAM</a:t>
            </a:r>
            <a:endParaRPr b="0" i="0" sz="1800" u="none" cap="none" strike="noStrike"/>
          </a:p>
        </p:txBody>
      </p:sp>
      <p:sp>
        <p:nvSpPr>
          <p:cNvPr id="92" name="Google Shape;92;p13"/>
          <p:cNvSpPr txBox="1"/>
          <p:nvPr>
            <p:ph idx="1" type="body"/>
          </p:nvPr>
        </p:nvSpPr>
        <p:spPr>
          <a:xfrm>
            <a:off x="152400" y="1676400"/>
            <a:ext cx="8839200" cy="44497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Sewaktu dalam darurat:</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1.Ketiadaan makanan halal.</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2.Tidak dapat mencari makanan yang  halal.</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3.Makan sekadar perlu bagi mengelak kebuluran dan menyelamatkan nyawa.</a:t>
            </a:r>
            <a:endParaRPr b="0" i="0" sz="1800" u="none" cap="none" strike="noStrike"/>
          </a:p>
        </p:txBody>
      </p:sp>
      <p:pic>
        <p:nvPicPr>
          <p:cNvPr id="93" name="Google Shape;93;p13"/>
          <p:cNvPicPr preferRelativeResize="0"/>
          <p:nvPr/>
        </p:nvPicPr>
        <p:blipFill>
          <a:blip r:embed="rId4">
            <a:alphaModFix/>
          </a:blip>
          <a:stretch>
            <a:fillRect/>
          </a:stretch>
        </p:blipFill>
        <p:spPr>
          <a:xfrm>
            <a:off x="838200" y="4586287"/>
            <a:ext cx="3048000" cy="186213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97" name="Shape 97"/>
        <p:cNvGrpSpPr/>
        <p:nvPr/>
      </p:nvGrpSpPr>
      <p:grpSpPr>
        <a:xfrm>
          <a:off x="0" y="0"/>
          <a:ext cx="0" cy="0"/>
          <a:chOff x="0" y="0"/>
          <a:chExt cx="0" cy="0"/>
        </a:xfrm>
      </p:grpSpPr>
      <p:sp>
        <p:nvSpPr>
          <p:cNvPr id="98" name="Google Shape;98;p14"/>
          <p:cNvSpPr txBox="1"/>
          <p:nvPr>
            <p:ph type="title"/>
          </p:nvPr>
        </p:nvSpPr>
        <p:spPr>
          <a:xfrm>
            <a:off x="457200" y="274637"/>
            <a:ext cx="8229600" cy="944562"/>
          </a:xfrm>
          <a:prstGeom prst="rect">
            <a:avLst/>
          </a:prstGeom>
          <a:solidFill>
            <a:srgbClr val="3399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200" u="none" cap="none" strike="noStrike">
                <a:solidFill>
                  <a:srgbClr val="FFFF00"/>
                </a:solidFill>
                <a:latin typeface="Arial"/>
                <a:ea typeface="Arial"/>
                <a:cs typeface="Arial"/>
                <a:sym typeface="Arial"/>
              </a:rPr>
              <a:t>HIKMAT MAKANAN HALAL</a:t>
            </a:r>
            <a:br>
              <a:rPr b="1" i="0" lang="en-US" sz="4200" u="none" cap="none" strike="noStrike">
                <a:solidFill>
                  <a:srgbClr val="FFFF00"/>
                </a:solidFill>
                <a:latin typeface="Arial"/>
                <a:ea typeface="Arial"/>
                <a:cs typeface="Arial"/>
                <a:sym typeface="Arial"/>
              </a:rPr>
            </a:br>
            <a:endParaRPr b="0" i="0" sz="1800" u="none" cap="none" strike="noStrike"/>
          </a:p>
        </p:txBody>
      </p:sp>
      <p:sp>
        <p:nvSpPr>
          <p:cNvPr id="99" name="Google Shape;99;p14"/>
          <p:cNvSpPr txBox="1"/>
          <p:nvPr>
            <p:ph idx="1" type="body"/>
          </p:nvPr>
        </p:nvSpPr>
        <p:spPr>
          <a:xfrm>
            <a:off x="228600" y="1447800"/>
            <a:ext cx="5029200" cy="5029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Khusyuk beribadat. </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Mendapat hidayat daripada Allah.</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Mudah menerima pelajaran.</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Sihat jasmani,rohani dan cerdas akal.</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Diredhai oleh Allah SWT.</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Doa diterima.</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p:txBody>
      </p:sp>
      <p:pic>
        <p:nvPicPr>
          <p:cNvPr id="100" name="Google Shape;100;p14"/>
          <p:cNvPicPr preferRelativeResize="0"/>
          <p:nvPr/>
        </p:nvPicPr>
        <p:blipFill>
          <a:blip r:embed="rId3">
            <a:alphaModFix/>
          </a:blip>
          <a:stretch>
            <a:fillRect/>
          </a:stretch>
        </p:blipFill>
        <p:spPr>
          <a:xfrm>
            <a:off x="5029200" y="3505200"/>
            <a:ext cx="3886200" cy="2817812"/>
          </a:xfrm>
          <a:prstGeom prst="rect">
            <a:avLst/>
          </a:prstGeom>
          <a:noFill/>
          <a:ln>
            <a:noFill/>
          </a:ln>
        </p:spPr>
      </p:pic>
      <p:pic>
        <p:nvPicPr>
          <p:cNvPr id="101" name="Google Shape;101;p14"/>
          <p:cNvPicPr preferRelativeResize="0"/>
          <p:nvPr/>
        </p:nvPicPr>
        <p:blipFill>
          <a:blip r:embed="rId4">
            <a:alphaModFix/>
          </a:blip>
          <a:stretch>
            <a:fillRect/>
          </a:stretch>
        </p:blipFill>
        <p:spPr>
          <a:xfrm>
            <a:off x="6172200" y="1676400"/>
            <a:ext cx="1638300" cy="1524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105" name="Shape 105"/>
        <p:cNvGrpSpPr/>
        <p:nvPr/>
      </p:nvGrpSpPr>
      <p:grpSpPr>
        <a:xfrm>
          <a:off x="0" y="0"/>
          <a:ext cx="0" cy="0"/>
          <a:chOff x="0" y="0"/>
          <a:chExt cx="0" cy="0"/>
        </a:xfrm>
      </p:grpSpPr>
      <p:sp>
        <p:nvSpPr>
          <p:cNvPr id="106" name="Google Shape;106;p15"/>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PENGAJARAN AYAT</a:t>
            </a:r>
            <a:endParaRPr b="0" i="0" sz="1800" u="none" cap="none" strike="noStrike"/>
          </a:p>
        </p:txBody>
      </p:sp>
      <p:sp>
        <p:nvSpPr>
          <p:cNvPr id="107" name="Google Shape;107;p15"/>
          <p:cNvSpPr txBox="1"/>
          <p:nvPr>
            <p:ph idx="1" type="body"/>
          </p:nvPr>
        </p:nvSpPr>
        <p:spPr>
          <a:xfrm>
            <a:off x="457200" y="1371600"/>
            <a:ext cx="8229600" cy="51054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Setiap mukmin dituntut memilih makanan yang halal.</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Elakkan diri daripada makan makanan yang haram.</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Berwaspada dengan perangkap syaitan yang sntiasa mendorong kita memakan makanan yang haram.</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Makanan yang haram adalah makanan yang memudharatkan kesihatan, kewarasan akal dan mengotorkan jiwa.</a:t>
            </a:r>
            <a:endParaRPr b="0" i="0" sz="1800" u="none" cap="none" strike="noStrike"/>
          </a:p>
        </p:txBody>
      </p:sp>
      <p:sp>
        <p:nvSpPr>
          <p:cNvPr id="108" name="Google Shape;108;p15"/>
          <p:cNvSpPr txBox="1"/>
          <p:nvPr/>
        </p:nvSpPr>
        <p:spPr>
          <a:xfrm>
            <a:off x="457200" y="274637"/>
            <a:ext cx="8229600" cy="944562"/>
          </a:xfrm>
          <a:prstGeom prst="rect">
            <a:avLst/>
          </a:prstGeom>
          <a:solidFill>
            <a:srgbClr val="3399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200" u="none" cap="none" strike="noStrike">
                <a:solidFill>
                  <a:srgbClr val="FFFF00"/>
                </a:solidFill>
                <a:latin typeface="Arial"/>
                <a:ea typeface="Arial"/>
                <a:cs typeface="Arial"/>
                <a:sym typeface="Arial"/>
              </a:rPr>
              <a:t>PENGAJARAN AYAT</a:t>
            </a:r>
            <a:br>
              <a:rPr b="1" i="0" lang="en-US" sz="4200" u="none" cap="none" strike="noStrike">
                <a:solidFill>
                  <a:srgbClr val="FFFF00"/>
                </a:solidFill>
                <a:latin typeface="Arial"/>
                <a:ea typeface="Arial"/>
                <a:cs typeface="Arial"/>
                <a:sym typeface="Arial"/>
              </a:rPr>
            </a:b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25" name="Shape 25"/>
        <p:cNvGrpSpPr/>
        <p:nvPr/>
      </p:nvGrpSpPr>
      <p:grpSpPr>
        <a:xfrm>
          <a:off x="0" y="0"/>
          <a:ext cx="0" cy="0"/>
          <a:chOff x="0" y="0"/>
          <a:chExt cx="0" cy="0"/>
        </a:xfrm>
      </p:grpSpPr>
      <p:sp>
        <p:nvSpPr>
          <p:cNvPr id="26" name="Google Shape;26;p4"/>
          <p:cNvSpPr txBox="1"/>
          <p:nvPr>
            <p:ph idx="1" type="body"/>
          </p:nvPr>
        </p:nvSpPr>
        <p:spPr>
          <a:xfrm>
            <a:off x="457200" y="5638800"/>
            <a:ext cx="8229600" cy="6858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al-Baqarah:168)</a:t>
            </a:r>
            <a:endParaRPr b="0" i="0" sz="1800" u="none" cap="none" strike="noStrike"/>
          </a:p>
        </p:txBody>
      </p:sp>
      <p:sp>
        <p:nvSpPr>
          <p:cNvPr id="27" name="Google Shape;27;p4"/>
          <p:cNvSpPr txBox="1"/>
          <p:nvPr>
            <p:ph type="title"/>
          </p:nvPr>
        </p:nvSpPr>
        <p:spPr>
          <a:xfrm>
            <a:off x="381000" y="533400"/>
            <a:ext cx="8229600" cy="868362"/>
          </a:xfrm>
          <a:prstGeom prst="rect">
            <a:avLst/>
          </a:prstGeom>
          <a:solidFill>
            <a:srgbClr val="3399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FIRMAN ALLAH</a:t>
            </a:r>
            <a:endParaRPr b="0" i="0" sz="1800" u="none" cap="none" strike="noStrike"/>
          </a:p>
        </p:txBody>
      </p:sp>
      <p:pic>
        <p:nvPicPr>
          <p:cNvPr id="28" name="Google Shape;28;p4"/>
          <p:cNvPicPr preferRelativeResize="0"/>
          <p:nvPr/>
        </p:nvPicPr>
        <p:blipFill>
          <a:blip r:embed="rId3">
            <a:alphaModFix/>
          </a:blip>
          <a:stretch>
            <a:fillRect/>
          </a:stretch>
        </p:blipFill>
        <p:spPr>
          <a:xfrm>
            <a:off x="276225" y="2409825"/>
            <a:ext cx="8591550" cy="2038350"/>
          </a:xfrm>
          <a:prstGeom prst="rect">
            <a:avLst/>
          </a:prstGeom>
          <a:noFill/>
          <a:ln>
            <a:noFill/>
          </a:ln>
        </p:spPr>
      </p:pic>
      <p:pic>
        <p:nvPicPr>
          <p:cNvPr id="29" name="Google Shape;29;p4"/>
          <p:cNvPicPr preferRelativeResize="0"/>
          <p:nvPr/>
        </p:nvPicPr>
        <p:blipFill>
          <a:blip r:embed="rId4">
            <a:alphaModFix/>
          </a:blip>
          <a:stretch>
            <a:fillRect/>
          </a:stretch>
        </p:blipFill>
        <p:spPr>
          <a:xfrm>
            <a:off x="762000" y="5105400"/>
            <a:ext cx="914400" cy="914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33" name="Shape 33"/>
        <p:cNvGrpSpPr/>
        <p:nvPr/>
      </p:nvGrpSpPr>
      <p:grpSpPr>
        <a:xfrm>
          <a:off x="0" y="0"/>
          <a:ext cx="0" cy="0"/>
          <a:chOff x="0" y="0"/>
          <a:chExt cx="0" cy="0"/>
        </a:xfrm>
      </p:grpSpPr>
      <p:sp>
        <p:nvSpPr>
          <p:cNvPr id="34" name="Google Shape;34;p5"/>
          <p:cNvSpPr txBox="1"/>
          <p:nvPr>
            <p:ph idx="1" type="body"/>
          </p:nvPr>
        </p:nvSpPr>
        <p:spPr>
          <a:xfrm>
            <a:off x="457200" y="1524000"/>
            <a:ext cx="8229600" cy="39925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   Wahai sekalian manusia makanlah dari apa yang ada di bumi yang halal lagi baik, dan janganlah kamu ikuti jejak langkah syaitan kerana sesungguhnya syaitan itu ialah musuh yang terang nyata bagi kamu.</a:t>
            </a:r>
            <a:endParaRPr b="0" i="0" sz="1800" u="none" cap="none" strike="noStrike"/>
          </a:p>
        </p:txBody>
      </p:sp>
      <p:pic>
        <p:nvPicPr>
          <p:cNvPr id="35" name="Google Shape;35;p5"/>
          <p:cNvPicPr preferRelativeResize="0"/>
          <p:nvPr/>
        </p:nvPicPr>
        <p:blipFill>
          <a:blip r:embed="rId3">
            <a:alphaModFix/>
          </a:blip>
          <a:stretch>
            <a:fillRect/>
          </a:stretch>
        </p:blipFill>
        <p:spPr>
          <a:xfrm>
            <a:off x="3962400" y="4114800"/>
            <a:ext cx="5181600" cy="2743200"/>
          </a:xfrm>
          <a:prstGeom prst="rect">
            <a:avLst/>
          </a:prstGeom>
          <a:noFill/>
          <a:ln>
            <a:noFill/>
          </a:ln>
        </p:spPr>
      </p:pic>
      <p:sp>
        <p:nvSpPr>
          <p:cNvPr id="36" name="Google Shape;36;p5"/>
          <p:cNvSpPr txBox="1"/>
          <p:nvPr>
            <p:ph type="title"/>
          </p:nvPr>
        </p:nvSpPr>
        <p:spPr>
          <a:xfrm>
            <a:off x="381000" y="533400"/>
            <a:ext cx="8229600" cy="868362"/>
          </a:xfrm>
          <a:prstGeom prst="rect">
            <a:avLst/>
          </a:prstGeom>
          <a:solidFill>
            <a:srgbClr val="3399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40" name="Shape 40"/>
        <p:cNvGrpSpPr/>
        <p:nvPr/>
      </p:nvGrpSpPr>
      <p:grpSpPr>
        <a:xfrm>
          <a:off x="0" y="0"/>
          <a:ext cx="0" cy="0"/>
          <a:chOff x="0" y="0"/>
          <a:chExt cx="0" cy="0"/>
        </a:xfrm>
      </p:grpSpPr>
      <p:pic>
        <p:nvPicPr>
          <p:cNvPr id="41" name="Google Shape;41;p6"/>
          <p:cNvPicPr preferRelativeResize="0"/>
          <p:nvPr/>
        </p:nvPicPr>
        <p:blipFill>
          <a:blip r:embed="rId3">
            <a:alphaModFix/>
          </a:blip>
          <a:stretch>
            <a:fillRect/>
          </a:stretch>
        </p:blipFill>
        <p:spPr>
          <a:xfrm>
            <a:off x="6161087" y="3810000"/>
            <a:ext cx="2982912" cy="3048000"/>
          </a:xfrm>
          <a:prstGeom prst="rect">
            <a:avLst/>
          </a:prstGeom>
          <a:noFill/>
          <a:ln>
            <a:noFill/>
          </a:ln>
        </p:spPr>
      </p:pic>
      <p:sp>
        <p:nvSpPr>
          <p:cNvPr id="42" name="Google Shape;42;p6"/>
          <p:cNvSpPr txBox="1"/>
          <p:nvPr>
            <p:ph type="title"/>
          </p:nvPr>
        </p:nvSpPr>
        <p:spPr>
          <a:xfrm>
            <a:off x="457200" y="274637"/>
            <a:ext cx="8229600" cy="792162"/>
          </a:xfrm>
          <a:prstGeom prst="rect">
            <a:avLst/>
          </a:prstGeom>
          <a:solidFill>
            <a:srgbClr val="3399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3600" u="none" cap="none" strike="noStrike">
                <a:solidFill>
                  <a:srgbClr val="FFFF00"/>
                </a:solidFill>
                <a:latin typeface="Arial"/>
                <a:ea typeface="Arial"/>
                <a:cs typeface="Arial"/>
                <a:sym typeface="Arial"/>
              </a:rPr>
              <a:t>MAKANAN HALAL</a:t>
            </a:r>
            <a:br>
              <a:rPr b="1" i="0" lang="en-US" sz="3600" u="none" cap="none" strike="noStrike">
                <a:solidFill>
                  <a:srgbClr val="FFFF00"/>
                </a:solidFill>
                <a:latin typeface="Arial"/>
                <a:ea typeface="Arial"/>
                <a:cs typeface="Arial"/>
                <a:sym typeface="Arial"/>
              </a:rPr>
            </a:br>
            <a:endParaRPr b="0" i="0" sz="1800" u="none" cap="none" strike="noStrike"/>
          </a:p>
        </p:txBody>
      </p:sp>
      <p:sp>
        <p:nvSpPr>
          <p:cNvPr id="43" name="Google Shape;43;p6"/>
          <p:cNvSpPr txBox="1"/>
          <p:nvPr>
            <p:ph idx="1" type="body"/>
          </p:nvPr>
        </p:nvSpPr>
        <p:spPr>
          <a:xfrm>
            <a:off x="457200" y="1371600"/>
            <a:ext cx="8229600" cy="48307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80000"/>
              </a:lnSpc>
              <a:spcBef>
                <a:spcPts val="0"/>
              </a:spcBef>
              <a:spcAft>
                <a:spcPts val="0"/>
              </a:spcAft>
              <a:buClr>
                <a:srgbClr val="FF3300"/>
              </a:buClr>
              <a:buFont typeface="Arial"/>
              <a:buNone/>
            </a:pPr>
            <a:r>
              <a:rPr b="1" i="0" lang="en-US" sz="2800" u="none" cap="none" strike="noStrike">
                <a:solidFill>
                  <a:srgbClr val="FF3300"/>
                </a:solidFill>
                <a:latin typeface="Arial"/>
                <a:ea typeface="Arial"/>
                <a:cs typeface="Arial"/>
                <a:sym typeface="Arial"/>
              </a:rPr>
              <a:t>Makanan yang baik untuk kesihatan jasmani dan rohani menurut islam.</a:t>
            </a:r>
            <a:endParaRPr b="0" i="0" sz="1800" u="none" cap="none" strike="noStrike"/>
          </a:p>
          <a:p>
            <a:pPr indent="-342900" lvl="0" marL="342900" marR="0" rtl="0" algn="l">
              <a:lnSpc>
                <a:spcPct val="80000"/>
              </a:lnSpc>
              <a:spcBef>
                <a:spcPts val="560"/>
              </a:spcBef>
              <a:spcAft>
                <a:spcPts val="0"/>
              </a:spcAft>
              <a:buClr>
                <a:srgbClr val="FF3300"/>
              </a:buClr>
              <a:buFont typeface="Arial"/>
              <a:buNone/>
            </a:pPr>
            <a:r>
              <a:rPr b="1" i="0" lang="en-US" sz="2800" u="sng" cap="none" strike="noStrike">
                <a:solidFill>
                  <a:srgbClr val="FF3300"/>
                </a:solidFill>
                <a:latin typeface="Arial"/>
                <a:ea typeface="Arial"/>
                <a:cs typeface="Arial"/>
                <a:sym typeface="Arial"/>
              </a:rPr>
              <a:t>Ciri-ciri</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Binatang yang tidak diharamkan dalam al-Quran dan hadis.</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Tidak memudaratkan kesihatan dan merosakkan akal.</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Binatang yang disembelih dengan nama ALLAH SWT.</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Makanan yang bersih.</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Tumbuh-tumbuhan(buahan dan sayuran).</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47" name="Shape 47"/>
        <p:cNvGrpSpPr/>
        <p:nvPr/>
      </p:nvGrpSpPr>
      <p:grpSpPr>
        <a:xfrm>
          <a:off x="0" y="0"/>
          <a:ext cx="0" cy="0"/>
          <a:chOff x="0" y="0"/>
          <a:chExt cx="0" cy="0"/>
        </a:xfrm>
      </p:grpSpPr>
      <p:pic>
        <p:nvPicPr>
          <p:cNvPr id="48" name="Google Shape;48;p7"/>
          <p:cNvPicPr preferRelativeResize="0"/>
          <p:nvPr/>
        </p:nvPicPr>
        <p:blipFill>
          <a:blip r:embed="rId3">
            <a:alphaModFix/>
          </a:blip>
          <a:stretch>
            <a:fillRect/>
          </a:stretch>
        </p:blipFill>
        <p:spPr>
          <a:xfrm>
            <a:off x="1600200" y="609600"/>
            <a:ext cx="5537200" cy="5638800"/>
          </a:xfrm>
          <a:prstGeom prst="rect">
            <a:avLst/>
          </a:prstGeom>
          <a:noFill/>
          <a:ln>
            <a:noFill/>
          </a:ln>
        </p:spPr>
      </p:pic>
      <p:pic>
        <p:nvPicPr>
          <p:cNvPr id="49" name="Google Shape;49;p7"/>
          <p:cNvPicPr preferRelativeResize="0"/>
          <p:nvPr/>
        </p:nvPicPr>
        <p:blipFill>
          <a:blip r:embed="rId4">
            <a:alphaModFix/>
          </a:blip>
          <a:stretch>
            <a:fillRect/>
          </a:stretch>
        </p:blipFill>
        <p:spPr>
          <a:xfrm>
            <a:off x="7315200" y="2971800"/>
            <a:ext cx="1511300" cy="21812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457200" y="274637"/>
            <a:ext cx="8229600" cy="944562"/>
          </a:xfrm>
          <a:prstGeom prst="rect">
            <a:avLst/>
          </a:prstGeom>
          <a:solidFill>
            <a:srgbClr val="3399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MAKANAN HARAM</a:t>
            </a:r>
            <a:endParaRPr b="0" i="0" sz="1800" u="none" cap="none" strike="noStrike"/>
          </a:p>
        </p:txBody>
      </p:sp>
      <p:sp>
        <p:nvSpPr>
          <p:cNvPr id="55" name="Google Shape;55;p8"/>
          <p:cNvSpPr txBox="1"/>
          <p:nvPr>
            <p:ph idx="1" type="body"/>
          </p:nvPr>
        </p:nvSpPr>
        <p:spPr>
          <a:xfrm>
            <a:off x="457200" y="1295400"/>
            <a:ext cx="8229600" cy="48307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90000"/>
              </a:lnSpc>
              <a:spcBef>
                <a:spcPts val="0"/>
              </a:spcBef>
              <a:spcAft>
                <a:spcPts val="0"/>
              </a:spcAft>
              <a:buClr>
                <a:srgbClr val="FF3300"/>
              </a:buClr>
              <a:buFont typeface="Arial"/>
              <a:buNone/>
            </a:pPr>
            <a:r>
              <a:rPr b="1" i="0" lang="en-US" sz="3200" u="none" cap="none" strike="noStrike">
                <a:solidFill>
                  <a:srgbClr val="FF3300"/>
                </a:solidFill>
                <a:latin typeface="Arial"/>
                <a:ea typeface="Arial"/>
                <a:cs typeface="Arial"/>
                <a:sym typeface="Arial"/>
              </a:rPr>
              <a:t>Makanan yang memudaratkan </a:t>
            </a:r>
            <a:endParaRPr b="0" i="0" sz="1800" u="none" cap="none" strike="noStrike"/>
          </a:p>
          <a:p>
            <a:pPr indent="-342900" lvl="0" marL="342900" marR="0" rtl="0" algn="ctr">
              <a:lnSpc>
                <a:spcPct val="90000"/>
              </a:lnSpc>
              <a:spcBef>
                <a:spcPts val="640"/>
              </a:spcBef>
              <a:spcAft>
                <a:spcPts val="0"/>
              </a:spcAft>
              <a:buClr>
                <a:srgbClr val="FF3300"/>
              </a:buClr>
              <a:buFont typeface="Arial"/>
              <a:buNone/>
            </a:pPr>
            <a:r>
              <a:rPr b="1" i="0" lang="en-US" sz="3200" u="none" cap="none" strike="noStrike">
                <a:solidFill>
                  <a:srgbClr val="FF3300"/>
                </a:solidFill>
                <a:latin typeface="Arial"/>
                <a:ea typeface="Arial"/>
                <a:cs typeface="Arial"/>
                <a:sym typeface="Arial"/>
              </a:rPr>
              <a:t>kesihatan jasmani dan rohani</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Ciri-ciri</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Merosakkan kewarasan akal.</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Memudaratkan kesihatan.</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Binatang disembelih tanpa menyebut nama Allah.</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Babi dan anjing.</a:t>
            </a:r>
            <a:endParaRPr b="0" i="0" sz="1800" u="none" cap="none" strike="noStrike"/>
          </a:p>
          <a:p>
            <a:pPr indent="0" lvl="0" marL="0" marR="0" rtl="0" algn="l">
              <a:spcBef>
                <a:spcPts val="0"/>
              </a:spcBef>
              <a:spcAft>
                <a:spcPts val="0"/>
              </a:spcAft>
              <a:buNone/>
            </a:pPr>
            <a:r>
              <a:t/>
            </a:r>
            <a:endParaRPr b="0" i="0" sz="1800" u="none" cap="none" strike="noStrike"/>
          </a:p>
        </p:txBody>
      </p:sp>
      <p:pic>
        <p:nvPicPr>
          <p:cNvPr id="56" name="Google Shape;56;p8"/>
          <p:cNvPicPr preferRelativeResize="0"/>
          <p:nvPr/>
        </p:nvPicPr>
        <p:blipFill>
          <a:blip r:embed="rId3">
            <a:alphaModFix/>
          </a:blip>
          <a:stretch>
            <a:fillRect/>
          </a:stretch>
        </p:blipFill>
        <p:spPr>
          <a:xfrm>
            <a:off x="5715000" y="4816475"/>
            <a:ext cx="3429000" cy="2041525"/>
          </a:xfrm>
          <a:prstGeom prst="rect">
            <a:avLst/>
          </a:prstGeom>
          <a:noFill/>
          <a:ln>
            <a:noFill/>
          </a:ln>
        </p:spPr>
      </p:pic>
      <p:pic>
        <p:nvPicPr>
          <p:cNvPr id="57" name="Google Shape;57;p8"/>
          <p:cNvPicPr preferRelativeResize="0"/>
          <p:nvPr/>
        </p:nvPicPr>
        <p:blipFill>
          <a:blip r:embed="rId4">
            <a:alphaModFix/>
          </a:blip>
          <a:stretch>
            <a:fillRect/>
          </a:stretch>
        </p:blipFill>
        <p:spPr>
          <a:xfrm>
            <a:off x="7086600" y="1905000"/>
            <a:ext cx="1685925" cy="2190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61" name="Shape 61"/>
        <p:cNvGrpSpPr/>
        <p:nvPr/>
      </p:nvGrpSpPr>
      <p:grpSpPr>
        <a:xfrm>
          <a:off x="0" y="0"/>
          <a:ext cx="0" cy="0"/>
          <a:chOff x="0" y="0"/>
          <a:chExt cx="0" cy="0"/>
        </a:xfrm>
      </p:grpSpPr>
      <p:pic>
        <p:nvPicPr>
          <p:cNvPr id="62" name="Google Shape;62;p9"/>
          <p:cNvPicPr preferRelativeResize="0"/>
          <p:nvPr/>
        </p:nvPicPr>
        <p:blipFill>
          <a:blip r:embed="rId3">
            <a:alphaModFix/>
          </a:blip>
          <a:stretch>
            <a:fillRect/>
          </a:stretch>
        </p:blipFill>
        <p:spPr>
          <a:xfrm>
            <a:off x="381000" y="304800"/>
            <a:ext cx="4038600" cy="2971800"/>
          </a:xfrm>
          <a:prstGeom prst="rect">
            <a:avLst/>
          </a:prstGeom>
          <a:noFill/>
          <a:ln>
            <a:noFill/>
          </a:ln>
        </p:spPr>
      </p:pic>
      <p:pic>
        <p:nvPicPr>
          <p:cNvPr id="63" name="Google Shape;63;p9"/>
          <p:cNvPicPr preferRelativeResize="0"/>
          <p:nvPr/>
        </p:nvPicPr>
        <p:blipFill>
          <a:blip r:embed="rId4">
            <a:alphaModFix/>
          </a:blip>
          <a:stretch>
            <a:fillRect/>
          </a:stretch>
        </p:blipFill>
        <p:spPr>
          <a:xfrm>
            <a:off x="4648200" y="3559175"/>
            <a:ext cx="4140200" cy="2955925"/>
          </a:xfrm>
          <a:prstGeom prst="rect">
            <a:avLst/>
          </a:prstGeom>
          <a:noFill/>
          <a:ln>
            <a:noFill/>
          </a:ln>
        </p:spPr>
      </p:pic>
      <p:pic>
        <p:nvPicPr>
          <p:cNvPr id="64" name="Google Shape;64;p9"/>
          <p:cNvPicPr preferRelativeResize="0"/>
          <p:nvPr/>
        </p:nvPicPr>
        <p:blipFill>
          <a:blip r:embed="rId5">
            <a:alphaModFix/>
          </a:blip>
          <a:stretch>
            <a:fillRect/>
          </a:stretch>
        </p:blipFill>
        <p:spPr>
          <a:xfrm>
            <a:off x="381000" y="3532187"/>
            <a:ext cx="4038600" cy="2995612"/>
          </a:xfrm>
          <a:prstGeom prst="rect">
            <a:avLst/>
          </a:prstGeom>
          <a:noFill/>
          <a:ln>
            <a:noFill/>
          </a:ln>
        </p:spPr>
      </p:pic>
      <p:pic>
        <p:nvPicPr>
          <p:cNvPr id="65" name="Google Shape;65;p9"/>
          <p:cNvPicPr preferRelativeResize="0"/>
          <p:nvPr/>
        </p:nvPicPr>
        <p:blipFill>
          <a:blip r:embed="rId6">
            <a:alphaModFix/>
          </a:blip>
          <a:stretch>
            <a:fillRect/>
          </a:stretch>
        </p:blipFill>
        <p:spPr>
          <a:xfrm>
            <a:off x="4648200" y="304800"/>
            <a:ext cx="4140200" cy="29813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69" name="Shape 69"/>
        <p:cNvGrpSpPr/>
        <p:nvPr/>
      </p:nvGrpSpPr>
      <p:grpSpPr>
        <a:xfrm>
          <a:off x="0" y="0"/>
          <a:ext cx="0" cy="0"/>
          <a:chOff x="0" y="0"/>
          <a:chExt cx="0" cy="0"/>
        </a:xfrm>
      </p:grpSpPr>
      <p:pic>
        <p:nvPicPr>
          <p:cNvPr id="70" name="Google Shape;70;p10"/>
          <p:cNvPicPr preferRelativeResize="0"/>
          <p:nvPr/>
        </p:nvPicPr>
        <p:blipFill>
          <a:blip r:embed="rId3">
            <a:alphaModFix/>
          </a:blip>
          <a:stretch>
            <a:fillRect/>
          </a:stretch>
        </p:blipFill>
        <p:spPr>
          <a:xfrm>
            <a:off x="0" y="2667000"/>
            <a:ext cx="3560762" cy="4191000"/>
          </a:xfrm>
          <a:prstGeom prst="rect">
            <a:avLst/>
          </a:prstGeom>
          <a:noFill/>
          <a:ln>
            <a:noFill/>
          </a:ln>
        </p:spPr>
      </p:pic>
      <p:sp>
        <p:nvSpPr>
          <p:cNvPr id="71" name="Google Shape;71;p10"/>
          <p:cNvSpPr txBox="1"/>
          <p:nvPr>
            <p:ph type="title"/>
          </p:nvPr>
        </p:nvSpPr>
        <p:spPr>
          <a:xfrm>
            <a:off x="457200" y="274637"/>
            <a:ext cx="8229600" cy="1096962"/>
          </a:xfrm>
          <a:prstGeom prst="rect">
            <a:avLst/>
          </a:prstGeom>
          <a:solidFill>
            <a:srgbClr val="3399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AKIBAT MAKAN </a:t>
            </a:r>
            <a:br>
              <a:rPr b="1" i="0" lang="en-US" sz="4000" u="none" cap="none" strike="noStrike">
                <a:solidFill>
                  <a:srgbClr val="FFFF00"/>
                </a:solidFill>
                <a:latin typeface="Arial"/>
                <a:ea typeface="Arial"/>
                <a:cs typeface="Arial"/>
                <a:sym typeface="Arial"/>
              </a:rPr>
            </a:br>
            <a:r>
              <a:rPr b="1" i="0" lang="en-US" sz="4000" u="none" cap="none" strike="noStrike">
                <a:solidFill>
                  <a:srgbClr val="FFFF00"/>
                </a:solidFill>
                <a:latin typeface="Arial"/>
                <a:ea typeface="Arial"/>
                <a:cs typeface="Arial"/>
                <a:sym typeface="Arial"/>
              </a:rPr>
              <a:t>MAKANAN HARAM</a:t>
            </a:r>
            <a:endParaRPr b="0" i="0" sz="1800" u="none" cap="none" strike="noStrike"/>
          </a:p>
        </p:txBody>
      </p:sp>
      <p:sp>
        <p:nvSpPr>
          <p:cNvPr id="72" name="Google Shape;72;p10"/>
          <p:cNvSpPr txBox="1"/>
          <p:nvPr>
            <p:ph idx="1" type="body"/>
          </p:nvPr>
        </p:nvSpPr>
        <p:spPr>
          <a:xfrm>
            <a:off x="3200400" y="1524000"/>
            <a:ext cx="5943600" cy="4906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Hati tertutup daripada menerima hidayat ALLAH SWT.</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Ibadat yang dikerjakan sia-sia.</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Mudah dihasut syaitan melakukan maksiat.</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Dilaknat Allah dan diazab di akhirat kelak.</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Susah menerima ilmu pengertahuan.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Memudaratkan kesihatan badan dan akal fikiran.</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ECFF"/>
        </a:solidFill>
      </p:bgPr>
    </p:bg>
    <p:spTree>
      <p:nvGrpSpPr>
        <p:cNvPr id="76" name="Shape 76"/>
        <p:cNvGrpSpPr/>
        <p:nvPr/>
      </p:nvGrpSpPr>
      <p:grpSpPr>
        <a:xfrm>
          <a:off x="0" y="0"/>
          <a:ext cx="0" cy="0"/>
          <a:chOff x="0" y="0"/>
          <a:chExt cx="0" cy="0"/>
        </a:xfrm>
      </p:grpSpPr>
      <p:pic>
        <p:nvPicPr>
          <p:cNvPr id="77" name="Google Shape;77;p11"/>
          <p:cNvPicPr preferRelativeResize="0"/>
          <p:nvPr/>
        </p:nvPicPr>
        <p:blipFill>
          <a:blip r:embed="rId3">
            <a:alphaModFix/>
          </a:blip>
          <a:stretch>
            <a:fillRect/>
          </a:stretch>
        </p:blipFill>
        <p:spPr>
          <a:xfrm>
            <a:off x="762000" y="609600"/>
            <a:ext cx="7696200" cy="5199062"/>
          </a:xfrm>
          <a:prstGeom prst="rect">
            <a:avLst/>
          </a:prstGeom>
          <a:noFill/>
          <a:ln>
            <a:noFill/>
          </a:ln>
        </p:spPr>
      </p:pic>
      <p:sp>
        <p:nvSpPr>
          <p:cNvPr id="78" name="Google Shape;78;p11"/>
          <p:cNvSpPr/>
          <p:nvPr/>
        </p:nvSpPr>
        <p:spPr>
          <a:xfrm>
            <a:off x="2971800" y="6019800"/>
            <a:ext cx="3124200" cy="533400"/>
          </a:xfrm>
          <a:prstGeom prst="rect">
            <a:avLst/>
          </a:prstGeom>
          <a:solidFill>
            <a:srgbClr val="33CCFF"/>
          </a:solidFill>
          <a:ln cap="rnd" cmpd="sng" w="12700">
            <a:solidFill>
              <a:srgbClr val="000099"/>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Babi Besar ! </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