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" name="Google Shape;19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" name="Google Shape;24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" name="Google Shape;43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99FF"/>
            </a:gs>
            <a:gs pos="100000">
              <a:schemeClr val="accent1"/>
            </a:gs>
          </a:gsLst>
          <a:lin ang="540000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Relationship Id="rId4" Type="http://schemas.openxmlformats.org/officeDocument/2006/relationships/image" Target="../media/image5.png"/><Relationship Id="rId5" Type="http://schemas.openxmlformats.org/officeDocument/2006/relationships/image" Target="../media/image10.jpg"/><Relationship Id="rId6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jpg"/><Relationship Id="rId4" Type="http://schemas.openxmlformats.org/officeDocument/2006/relationships/image" Target="../media/image7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BAB 6: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KEPENTINGAN DOA 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DALAM HIDUP MUKMIN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99FF"/>
            </a:gs>
            <a:gs pos="100000">
              <a:schemeClr val="accent1"/>
            </a:gs>
          </a:gsLst>
          <a:lin ang="5400000" scaled="0"/>
        </a:gra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2"/>
          <p:cNvSpPr/>
          <p:nvPr/>
        </p:nvSpPr>
        <p:spPr>
          <a:xfrm>
            <a:off x="2133600" y="2743200"/>
            <a:ext cx="4991100" cy="876300"/>
          </a:xfrm>
          <a:prstGeom prst="rect">
            <a:avLst/>
          </a:prstGeom>
          <a:gradFill>
            <a:gsLst>
              <a:gs pos="0">
                <a:srgbClr val="A603AB"/>
              </a:gs>
              <a:gs pos="21000">
                <a:srgbClr val="0819FB"/>
              </a:gs>
              <a:gs pos="35000">
                <a:srgbClr val="1A8D48"/>
              </a:gs>
              <a:gs pos="52000">
                <a:srgbClr val="FFFF00"/>
              </a:gs>
              <a:gs pos="72999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10800000" scaled="0"/>
          </a:gradFill>
          <a:ln cap="rnd" cmpd="sng" w="12700">
            <a:solidFill>
              <a:srgbClr val="EAEAE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DOA SELEPAS SOLAT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99FF"/>
            </a:gs>
            <a:gs pos="100000">
              <a:schemeClr val="accent1"/>
            </a:gs>
          </a:gsLst>
          <a:lin ang="5400000" scaled="0"/>
        </a:gra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PENGAJARAN AYAT</a:t>
            </a:r>
            <a:endParaRPr b="0" i="0" sz="1800" u="none" cap="none" strike="noStrike"/>
          </a:p>
        </p:txBody>
      </p:sp>
      <p:sp>
        <p:nvSpPr>
          <p:cNvPr id="91" name="Google Shape;91;p13"/>
          <p:cNvSpPr txBox="1"/>
          <p:nvPr>
            <p:ph idx="1" type="body"/>
          </p:nvPr>
        </p:nvSpPr>
        <p:spPr>
          <a:xfrm>
            <a:off x="457200" y="1371600"/>
            <a:ext cx="8229600" cy="47545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Char char="•"/>
            </a:pPr>
            <a:r>
              <a:rPr b="1" i="0" lang="en-US" sz="3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Manusia dituntut supaya berdoa dengan bersunguh-sungguh.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Char char="•"/>
            </a:pPr>
            <a:r>
              <a:rPr b="1" i="0" lang="en-US" sz="3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Mukmin berjaya sentiasa berusaha untuk memperoleh kejayaan dunia dan akhirat.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Char char="•"/>
            </a:pPr>
            <a:r>
              <a:rPr b="1" i="0" lang="en-US" sz="3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Allah sahaja yang menentukan kejayaan sesuatu yang diusahakan.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Char char="•"/>
            </a:pPr>
            <a:r>
              <a:rPr b="1" i="0" lang="en-US" sz="3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Orang mukmin dilarang memohon pertolongan selain daripada Allah SWT.</a:t>
            </a:r>
            <a:endParaRPr b="0" i="0" sz="1800" u="none" cap="none" strike="noStrike"/>
          </a:p>
        </p:txBody>
      </p:sp>
      <p:sp>
        <p:nvSpPr>
          <p:cNvPr id="92" name="Google Shape;92;p13"/>
          <p:cNvSpPr txBox="1"/>
          <p:nvPr/>
        </p:nvSpPr>
        <p:spPr>
          <a:xfrm>
            <a:off x="457200" y="457200"/>
            <a:ext cx="8229600" cy="8683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PENGAJARAN AYAT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99FF"/>
            </a:gs>
            <a:gs pos="100000">
              <a:schemeClr val="accent1"/>
            </a:gs>
          </a:gsLst>
          <a:lin ang="5400000" scaled="0"/>
        </a:gradFill>
      </p:bgPr>
    </p:bg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/>
          <p:nvPr>
            <p:ph idx="1" type="body"/>
          </p:nvPr>
        </p:nvSpPr>
        <p:spPr>
          <a:xfrm>
            <a:off x="457200" y="4876800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(Surah al-Baqarah : 201)</a:t>
            </a:r>
            <a:endParaRPr b="0" i="0" sz="1800" u="none" cap="none" strike="noStrike"/>
          </a:p>
        </p:txBody>
      </p:sp>
      <p:sp>
        <p:nvSpPr>
          <p:cNvPr id="27" name="Google Shape;27;p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FIRMAN ALLAH</a:t>
            </a:r>
            <a:endParaRPr b="0" i="0" sz="1800" u="none" cap="none" strike="noStrike"/>
          </a:p>
        </p:txBody>
      </p:sp>
      <p:pic>
        <p:nvPicPr>
          <p:cNvPr id="28" name="Google Shape;28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7662" y="2443162"/>
            <a:ext cx="8448675" cy="1971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29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5800" y="5029200"/>
            <a:ext cx="990600" cy="9906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" name="Google Shape;30;p4"/>
          <p:cNvGrpSpPr/>
          <p:nvPr/>
        </p:nvGrpSpPr>
        <p:grpSpPr>
          <a:xfrm>
            <a:off x="5867400" y="5562600"/>
            <a:ext cx="2927350" cy="852487"/>
            <a:chOff x="228600" y="838200"/>
            <a:chExt cx="2927350" cy="852487"/>
          </a:xfrm>
        </p:grpSpPr>
        <p:sp>
          <p:nvSpPr>
            <p:cNvPr id="31" name="Google Shape;31;p4"/>
            <p:cNvSpPr/>
            <p:nvPr/>
          </p:nvSpPr>
          <p:spPr>
            <a:xfrm>
              <a:off x="762000" y="1143000"/>
              <a:ext cx="2362200" cy="533400"/>
            </a:xfrm>
            <a:prstGeom prst="rect">
              <a:avLst/>
            </a:prstGeom>
            <a:solidFill>
              <a:schemeClr val="accent2"/>
            </a:solidFill>
            <a:ln cap="rnd" cmpd="sng" w="952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4"/>
            <p:cNvSpPr/>
            <p:nvPr/>
          </p:nvSpPr>
          <p:spPr>
            <a:xfrm>
              <a:off x="838200" y="1295400"/>
              <a:ext cx="1762125" cy="228600"/>
            </a:xfrm>
            <a:prstGeom prst="rect">
              <a:avLst/>
            </a:prstGeom>
            <a:solidFill>
              <a:srgbClr val="FFFF00"/>
            </a:solidFill>
            <a:ln cap="rnd" cmpd="sng" w="95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/>
                <a:t>HAFAZAN </a:t>
              </a:r>
              <a:endParaRPr/>
            </a:p>
          </p:txBody>
        </p:sp>
        <p:pic>
          <p:nvPicPr>
            <p:cNvPr id="33" name="Google Shape;33;p4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2286000" y="838200"/>
              <a:ext cx="869950" cy="8524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4" name="Google Shape;34;p4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228600" y="1143000"/>
              <a:ext cx="514350" cy="51435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99FF"/>
            </a:gs>
            <a:gs pos="100000">
              <a:schemeClr val="accent1"/>
            </a:gs>
          </a:gsLst>
          <a:lin ang="5400000" scaled="0"/>
        </a:gradFill>
      </p:bgPr>
    </p:bg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Dan di antara ada yang (berdoa dengan) berkata “Wahai Tuhan kami, berilah kepada kami kebaikan di dunia dan akhirat dan periharalah kami daripada azab neraka”.</a:t>
            </a:r>
            <a:endParaRPr b="0" i="0" sz="1800" u="none" cap="none" strike="noStrike"/>
          </a:p>
        </p:txBody>
      </p:sp>
      <p:sp>
        <p:nvSpPr>
          <p:cNvPr id="40" name="Google Shape;40;p5"/>
          <p:cNvSpPr txBox="1"/>
          <p:nvPr>
            <p:ph type="title"/>
          </p:nvPr>
        </p:nvSpPr>
        <p:spPr>
          <a:xfrm>
            <a:off x="381000" y="533400"/>
            <a:ext cx="8229600" cy="8683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MAKSUD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99FF"/>
            </a:gs>
            <a:gs pos="100000">
              <a:schemeClr val="accent1"/>
            </a:gs>
          </a:gsLst>
          <a:lin ang="5400000" scaled="0"/>
        </a:gra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6"/>
          <p:cNvSpPr txBox="1"/>
          <p:nvPr>
            <p:ph type="title"/>
          </p:nvPr>
        </p:nvSpPr>
        <p:spPr>
          <a:xfrm>
            <a:off x="381000" y="762000"/>
            <a:ext cx="8229600" cy="8683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MAKSUD DOA</a:t>
            </a:r>
            <a:endParaRPr b="0" i="0" sz="1800" u="none" cap="none" strike="noStrike"/>
          </a:p>
        </p:txBody>
      </p:sp>
      <p:sp>
        <p:nvSpPr>
          <p:cNvPr id="46" name="Google Shape;46;p6"/>
          <p:cNvSpPr txBox="1"/>
          <p:nvPr>
            <p:ph idx="1" type="body"/>
          </p:nvPr>
        </p:nvSpPr>
        <p:spPr>
          <a:xfrm>
            <a:off x="533400" y="2362200"/>
            <a:ext cx="5181600" cy="35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8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4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Memohon kepada Allah SWT sesuatu yang diharuskan oleh syarak</a:t>
            </a:r>
            <a:endParaRPr b="0" i="0" sz="1800" u="none" cap="none" strike="noStrike"/>
          </a:p>
        </p:txBody>
      </p:sp>
      <p:pic>
        <p:nvPicPr>
          <p:cNvPr id="47" name="Google Shape;47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67400" y="2209800"/>
            <a:ext cx="2743200" cy="3911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99FF"/>
            </a:gs>
            <a:gs pos="100000">
              <a:schemeClr val="accent1"/>
            </a:gs>
          </a:gsLst>
          <a:lin ang="5400000" scaled="0"/>
        </a:gradFill>
      </p:bgPr>
    </p:bg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7"/>
          <p:cNvSpPr txBox="1"/>
          <p:nvPr>
            <p:ph type="title"/>
          </p:nvPr>
        </p:nvSpPr>
        <p:spPr>
          <a:xfrm>
            <a:off x="457200" y="274637"/>
            <a:ext cx="8229600" cy="7159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br>
              <a:rPr lang="en-US"/>
            </a:b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KEBAIKAN BERDOA</a:t>
            </a:r>
            <a:b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/>
          </a:p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457200" y="1219200"/>
            <a:ext cx="8229600" cy="4906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 DUNIA: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Belajar bersungguh-sungguh 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Cemerlang dalam peperiksaan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Taat perintah kedua ibubapa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Berjaya ke pusat pengajian tinggi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 AKHIRAT: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Mendapat syafaat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Mendapat balasan syurga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Mendapat keampunan Allah SWT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Terhindar daripada api neraka</a:t>
            </a:r>
            <a:endParaRPr b="0" i="0" sz="1800" u="none" cap="none" strike="noStrike"/>
          </a:p>
        </p:txBody>
      </p:sp>
      <p:pic>
        <p:nvPicPr>
          <p:cNvPr id="54" name="Google Shape;54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29400" y="1752600"/>
            <a:ext cx="2057400" cy="3975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99FF"/>
            </a:gs>
            <a:gs pos="100000">
              <a:schemeClr val="accent1"/>
            </a:gs>
          </a:gsLst>
          <a:lin ang="5400000" scaled="0"/>
        </a:gra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8"/>
          <p:cNvSpPr txBox="1"/>
          <p:nvPr>
            <p:ph type="title"/>
          </p:nvPr>
        </p:nvSpPr>
        <p:spPr>
          <a:xfrm>
            <a:off x="457200" y="457200"/>
            <a:ext cx="8229600" cy="8683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TUJUAN BERDOA</a:t>
            </a:r>
            <a:endParaRPr b="0" i="0" sz="1800" u="none" cap="none" strike="noStrike"/>
          </a:p>
        </p:txBody>
      </p:sp>
      <p:sp>
        <p:nvSpPr>
          <p:cNvPr id="60" name="Google Shape;60;p8"/>
          <p:cNvSpPr txBox="1"/>
          <p:nvPr>
            <p:ph idx="1" type="body"/>
          </p:nvPr>
        </p:nvSpPr>
        <p:spPr>
          <a:xfrm>
            <a:off x="304800" y="1600200"/>
            <a:ext cx="441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</a:pPr>
            <a:r>
              <a:rPr b="1" i="0" lang="en-US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Sebahagian usaha untuk memperoleh kejayaan hidup di dunia dan akhirat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</a:pPr>
            <a:r>
              <a:rPr b="1" i="0" lang="en-US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Bukti penyerahan hamba kepada Tuhannya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</a:pPr>
            <a:r>
              <a:rPr b="1" i="0" lang="en-US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Berdoa ibadat yang disukai ALLAH SWT</a:t>
            </a:r>
            <a:endParaRPr b="0" i="0" sz="1800" u="none" cap="none" strike="noStrike"/>
          </a:p>
        </p:txBody>
      </p:sp>
      <p:pic>
        <p:nvPicPr>
          <p:cNvPr id="61" name="Google Shape;61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00600" y="1905000"/>
            <a:ext cx="3835400" cy="406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99FF"/>
            </a:gs>
            <a:gs pos="100000">
              <a:schemeClr val="accent1"/>
            </a:gs>
          </a:gsLst>
          <a:lin ang="5400000" scaled="0"/>
        </a:gra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9"/>
          <p:cNvSpPr txBox="1"/>
          <p:nvPr>
            <p:ph type="title"/>
          </p:nvPr>
        </p:nvSpPr>
        <p:spPr>
          <a:xfrm>
            <a:off x="457200" y="228600"/>
            <a:ext cx="8229600" cy="8683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ADAB BERDOA</a:t>
            </a:r>
            <a:endParaRPr b="0" i="0" sz="1800" u="none" cap="none" strike="noStrike"/>
          </a:p>
        </p:txBody>
      </p:sp>
      <p:sp>
        <p:nvSpPr>
          <p:cNvPr id="67" name="Google Shape;67;p9"/>
          <p:cNvSpPr txBox="1"/>
          <p:nvPr>
            <p:ph idx="1" type="body"/>
          </p:nvPr>
        </p:nvSpPr>
        <p:spPr>
          <a:xfrm>
            <a:off x="457200" y="838200"/>
            <a:ext cx="8458200" cy="50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Memilih waktu yang afdal untuk berdoa seperti selepas solat, hari jummat, bulan Ramadan dan waktu tengah malam.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Suci daripada hadas.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Menghadap kiblat.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Mengangkat kedua-dua belah tangan.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Mulakan dengan Basmalah.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Selawat ke atas Nabi SAW di awal dan di akhir doa.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Merendahkan suara semasa doa.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Berdoa dengan rasa rendah diri, khusyuk, bersungguh-sungguh dan penuh harapan</a:t>
            </a:r>
            <a:endParaRPr b="0" i="0" sz="1800" u="none" cap="none" strike="noStrike"/>
          </a:p>
        </p:txBody>
      </p:sp>
      <p:pic>
        <p:nvPicPr>
          <p:cNvPr id="68" name="Google Shape;68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67600" y="1676400"/>
            <a:ext cx="1363662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99FF"/>
            </a:gs>
            <a:gs pos="100000">
              <a:schemeClr val="accent1"/>
            </a:gs>
          </a:gsLst>
          <a:lin ang="5400000" scaled="0"/>
        </a:grad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609600"/>
            <a:ext cx="3962400" cy="387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91050" y="2209800"/>
            <a:ext cx="4233862" cy="4375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99FF"/>
            </a:gs>
            <a:gs pos="100000">
              <a:schemeClr val="accent1"/>
            </a:gs>
          </a:gsLst>
          <a:lin ang="5400000" scaled="0"/>
        </a:gra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1"/>
          <p:cNvSpPr txBox="1"/>
          <p:nvPr>
            <p:ph type="title"/>
          </p:nvPr>
        </p:nvSpPr>
        <p:spPr>
          <a:xfrm>
            <a:off x="457200" y="609600"/>
            <a:ext cx="8229600" cy="8683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HIKMAH BERDOA</a:t>
            </a:r>
            <a:endParaRPr b="0" i="0" sz="1800" u="none" cap="none" strike="noStrike"/>
          </a:p>
        </p:txBody>
      </p:sp>
      <p:sp>
        <p:nvSpPr>
          <p:cNvPr id="80" name="Google Shape;80;p1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Supaya Allah memakbulkan segala usaha dan cita-cita yang baik.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Mendidik jiwa sentiasa mengingati Allah dalam susah dan senang.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Melatih diri bersabar,reda dan bersyukur dengan ketentuan Allah SWT. 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Dikasihi Allah SWT.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Berjaya menjadi pelajar yang rajin dan cemerlang.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Menjadi pelajar yang patuh dan taat pada ibubapa dan guru.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