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" type="body"/>
          </p:nvPr>
        </p:nvSpPr>
        <p:spPr>
          <a:xfrm>
            <a:off x="457200" y="381000"/>
            <a:ext cx="8229600" cy="3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FF99"/>
            </a:gs>
            <a:gs pos="100000">
              <a:srgbClr val="FFFF99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jpg"/><Relationship Id="rId4" Type="http://schemas.openxmlformats.org/officeDocument/2006/relationships/image" Target="../media/image10.jpg"/><Relationship Id="rId5" Type="http://schemas.openxmlformats.org/officeDocument/2006/relationships/image" Target="../media/image6.jpg"/><Relationship Id="rId6" Type="http://schemas.openxmlformats.org/officeDocument/2006/relationships/image" Target="../media/image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idx="1" type="body"/>
          </p:nvPr>
        </p:nvSpPr>
        <p:spPr>
          <a:xfrm>
            <a:off x="457200" y="381000"/>
            <a:ext cx="8229600" cy="3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PELAJARAN 3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BERBUDI DAN BERBAKTI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CARA HIDUP MUKMIN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FF99"/>
            </a:gs>
            <a:gs pos="100000">
              <a:srgbClr val="FFFF99"/>
            </a:gs>
          </a:gsLst>
          <a:lin ang="5400000" scaled="0"/>
        </a:gra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381000"/>
            <a:ext cx="3886200" cy="259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8200" y="381000"/>
            <a:ext cx="4114800" cy="258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1000" y="3124200"/>
            <a:ext cx="3886200" cy="30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48200" y="3124200"/>
            <a:ext cx="4114800" cy="30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2"/>
          <p:cNvSpPr/>
          <p:nvPr/>
        </p:nvSpPr>
        <p:spPr>
          <a:xfrm>
            <a:off x="2286000" y="2743200"/>
            <a:ext cx="4267200" cy="838200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Solat Di Mana Sahaja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FF99"/>
            </a:gs>
            <a:gs pos="100000">
              <a:srgbClr val="FFFF99"/>
            </a:gs>
          </a:gsLst>
          <a:lin ang="5400000" scaled="0"/>
        </a:gra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idx="1" type="body"/>
          </p:nvPr>
        </p:nvSpPr>
        <p:spPr>
          <a:xfrm>
            <a:off x="457200" y="5715000"/>
            <a:ext cx="82296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((Surah al-Baqarah,83)</a:t>
            </a:r>
            <a:endParaRPr b="0" i="0" sz="1800" u="none" cap="none" strike="noStrike"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FIRMAN ALLAH</a:t>
            </a:r>
            <a:endParaRPr b="0" i="0" sz="1800" u="none" cap="none" strike="noStrike"/>
          </a:p>
        </p:txBody>
      </p:sp>
      <p:pic>
        <p:nvPicPr>
          <p:cNvPr id="28" name="Google Shape;28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1905000"/>
            <a:ext cx="8686800" cy="281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8200" y="5257800"/>
            <a:ext cx="762000" cy="7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FF99"/>
            </a:gs>
            <a:gs pos="100000">
              <a:srgbClr val="FFFF99"/>
            </a:gs>
          </a:gsLst>
          <a:lin ang="5400000" scaled="0"/>
        </a:gra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rgbClr val="9966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MAKSUD AYAT</a:t>
            </a:r>
            <a:endParaRPr b="0" i="0" sz="1800" u="none" cap="none" strike="noStrike"/>
          </a:p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Dan (ingatlah wahai Muhammad), ketika Kami mengikat perjanjian setia dengan Bani Israel (dengan berfirman): Janganlah kamu menyembah melainkan Allah dan berbuat baiklah kepada kedua-dua ibubapa  dan kaum kerabat dan anak-anak yatim, serta orang miskin dan katakanlah kepada sesama manusia dengan perkataan-perkataan yang baik, dirikanlah sembahyang serta keluarkanlah zakat.Kemudian kamu berpaling membelakangkan (perjanjian setia kamu itu) kecuali sebahagian kecil dari kamu, dan sememangnya kamu orang yang tidak menghiraukan perjanjian setianya.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FF99"/>
            </a:gs>
            <a:gs pos="100000">
              <a:srgbClr val="FFFF99"/>
            </a:gs>
          </a:gsLst>
          <a:lin ang="5400000" scaled="0"/>
        </a:gra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99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KAUM BANI ISRAEL</a:t>
            </a:r>
            <a:endParaRPr b="0" i="0" sz="1800" u="none" cap="none" strike="noStrike"/>
          </a:p>
        </p:txBody>
      </p:sp>
      <p:sp>
        <p:nvSpPr>
          <p:cNvPr id="41" name="Google Shape;41;p6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Israel-Gelaran Nabi Yaakub AS.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Bani Israel-Nama yang digunakan untuk keturunan Nabi Yaakub AS.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Ayat menerangkan tentang perjanjian setia Bani Israel yang akhirnya dimungkiri dan mereka menentang ajaran Rasulullah SAW menyebabkan mereka terus dalam kekufuran.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FF99"/>
            </a:gs>
            <a:gs pos="100000">
              <a:srgbClr val="FFFF99"/>
            </a:gs>
          </a:gsLst>
          <a:lin ang="5400000" scaled="0"/>
        </a:gra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idx="1" type="body"/>
          </p:nvPr>
        </p:nvSpPr>
        <p:spPr>
          <a:xfrm>
            <a:off x="457200" y="1828800"/>
            <a:ext cx="5257800" cy="4297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Beriman kepada Allah SWT.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Berbakti kapada ibubapa.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Berbuat baik kepada kaum kerabat.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Membantu orang miskin dan anak yatim.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Berkomunikasi sesama manusia.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Menunaikan solat mengeluarkan zakat.</a:t>
            </a:r>
            <a:endParaRPr b="0" i="0" sz="1800" u="none" cap="none" strike="noStrike"/>
          </a:p>
        </p:txBody>
      </p:sp>
      <p:sp>
        <p:nvSpPr>
          <p:cNvPr id="47" name="Google Shape;47;p7"/>
          <p:cNvSpPr txBox="1"/>
          <p:nvPr/>
        </p:nvSpPr>
        <p:spPr>
          <a:xfrm>
            <a:off x="457200" y="304800"/>
            <a:ext cx="8229600" cy="12192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7"/>
          <p:cNvSpPr txBox="1"/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  <a:solidFill>
            <a:srgbClr val="99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ANTARA PERINTAH ALLAH SWT DALAM AYAT INI</a:t>
            </a:r>
            <a:endParaRPr b="0" i="0" sz="1800" u="none" cap="none" strike="noStrike"/>
          </a:p>
        </p:txBody>
      </p:sp>
      <p:pic>
        <p:nvPicPr>
          <p:cNvPr id="49" name="Google Shape;49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1200" y="2438400"/>
            <a:ext cx="2844800" cy="284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FF99"/>
            </a:gs>
            <a:gs pos="100000">
              <a:srgbClr val="FFFF99"/>
            </a:gs>
          </a:gsLst>
          <a:lin ang="5400000" scaled="0"/>
        </a:gra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/>
          <p:nvPr>
            <p:ph idx="1" type="body"/>
          </p:nvPr>
        </p:nvSpPr>
        <p:spPr>
          <a:xfrm>
            <a:off x="228600" y="1676400"/>
            <a:ext cx="5486400" cy="4906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Antara sebab perlu berbakti kepada ibubapa: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Sanggup berkorban untuk kita.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 kasih sayang sejak kecil.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Cara berbakti kepada ibubapa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Menjaga dan menghormatinya.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Menjaga hatinya terutama semasa mereka tua.</a:t>
            </a:r>
            <a:endParaRPr b="0" i="0" sz="1800" u="none" cap="none" strike="noStrike"/>
          </a:p>
        </p:txBody>
      </p:sp>
      <p:sp>
        <p:nvSpPr>
          <p:cNvPr id="55" name="Google Shape;55;p8"/>
          <p:cNvSpPr txBox="1"/>
          <p:nvPr>
            <p:ph type="title"/>
          </p:nvPr>
        </p:nvSpPr>
        <p:spPr>
          <a:xfrm>
            <a:off x="457200" y="609600"/>
            <a:ext cx="8229600" cy="1295400"/>
          </a:xfrm>
          <a:prstGeom prst="rect">
            <a:avLst/>
          </a:prstGeom>
          <a:solidFill>
            <a:srgbClr val="9966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br>
              <a:rPr lang="en-US"/>
            </a:b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BERBAKTI KEPADA IBUBAPA DAN KAUM KERABAT</a:t>
            </a:r>
            <a:b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/>
          </a:p>
        </p:txBody>
      </p:sp>
      <p:pic>
        <p:nvPicPr>
          <p:cNvPr id="56" name="Google Shape;56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2600" y="2514600"/>
            <a:ext cx="3276600" cy="335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FF99"/>
            </a:gs>
            <a:gs pos="100000">
              <a:srgbClr val="FFFF99"/>
            </a:gs>
          </a:gsLst>
          <a:lin ang="5400000" scaled="0"/>
        </a:gra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/>
          <p:nvPr>
            <p:ph idx="1" type="body"/>
          </p:nvPr>
        </p:nvSpPr>
        <p:spPr>
          <a:xfrm>
            <a:off x="457200" y="1905000"/>
            <a:ext cx="5486400" cy="4221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Anak yatim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Kanak-kanak yang kematian bapa atau kedua ibubapa.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miskin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yang ada pekerjaan tetapi tidak mencukupi bagi menyara diri dan keluarganya.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Sebab perlu menolong mereka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Mereka perlukan bantuan kewangan bagi membiayai sara hidup mereka.</a:t>
            </a:r>
            <a:endParaRPr b="0" i="0" sz="1800" u="none" cap="none" strike="noStrike"/>
          </a:p>
        </p:txBody>
      </p:sp>
      <p:sp>
        <p:nvSpPr>
          <p:cNvPr id="62" name="Google Shape;62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99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br>
              <a:rPr lang="en-US"/>
            </a:b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BERBUAT BAIK KEPADA ANAK YATIM DAN ORANG MISKIN</a:t>
            </a:r>
            <a:b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/>
          </a:p>
        </p:txBody>
      </p:sp>
      <p:pic>
        <p:nvPicPr>
          <p:cNvPr id="63" name="Google Shape;63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9800" y="1905000"/>
            <a:ext cx="2867025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FF99"/>
            </a:gs>
            <a:gs pos="100000">
              <a:srgbClr val="FFFF99"/>
            </a:gs>
          </a:gsLst>
          <a:lin ang="5400000" scaled="0"/>
        </a:gra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3733800" y="1600200"/>
            <a:ext cx="4953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Berfikir dengan baik sebelum bercakap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Bercakap dengan perkataan yang baik dan beradab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Elak daripada bercakap pekara-perkara yang tidak berfaedah</a:t>
            </a:r>
            <a:endParaRPr b="0" i="0" sz="1800" u="none" cap="none" strike="noStrike"/>
          </a:p>
        </p:txBody>
      </p:sp>
      <p:sp>
        <p:nvSpPr>
          <p:cNvPr id="69" name="Google Shape;69;p10"/>
          <p:cNvSpPr txBox="1"/>
          <p:nvPr>
            <p:ph type="title"/>
          </p:nvPr>
        </p:nvSpPr>
        <p:spPr>
          <a:xfrm>
            <a:off x="457200" y="457200"/>
            <a:ext cx="8229600" cy="960437"/>
          </a:xfrm>
          <a:prstGeom prst="rect">
            <a:avLst/>
          </a:prstGeom>
          <a:solidFill>
            <a:srgbClr val="99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ADAB BERKOMUNIKASI</a:t>
            </a:r>
            <a:endParaRPr b="0" i="0" sz="1800" u="none" cap="none" strike="noStrike"/>
          </a:p>
        </p:txBody>
      </p:sp>
      <p:pic>
        <p:nvPicPr>
          <p:cNvPr id="70" name="Google Shape;70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2438400"/>
            <a:ext cx="3149600" cy="314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FF99"/>
            </a:gs>
            <a:gs pos="100000">
              <a:srgbClr val="FFFF99"/>
            </a:gs>
          </a:gsLst>
          <a:lin ang="5400000" scaled="0"/>
        </a:gra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"/>
          <p:cNvSpPr txBox="1"/>
          <p:nvPr>
            <p:ph idx="1" type="body"/>
          </p:nvPr>
        </p:nvSpPr>
        <p:spPr>
          <a:xfrm>
            <a:off x="457200" y="1600200"/>
            <a:ext cx="82296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Mendirikan solat;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Solat - Ibadat yang menghubungkan seseorang dengan ALLAH SWT.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WAJIB mengerjakannya bagi seorang Islam yang cukup syarat.Berdosa jika meninggalkannya.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yang menjaga solat dapat mencegah diri daripada melakukan kemungkaran.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Mengeluarkan zakat;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Zakat - Ibadat berkaitan tanggungjawab menjaga hubungan sesama manusia.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Hasil zakat membantu orang Islam yang kurang kurang berkemampuan dan membangunkan negara.</a:t>
            </a:r>
            <a:endParaRPr b="0" i="0" sz="1800" u="none" cap="none" strike="noStrike"/>
          </a:p>
        </p:txBody>
      </p:sp>
      <p:sp>
        <p:nvSpPr>
          <p:cNvPr id="76" name="Google Shape;76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99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KEWAJIPAN MENDIRIKAN SOLAT DAN MENGELUARKAN ZAKAT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