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 name="Shape 22"/>
        <p:cNvGrpSpPr/>
        <p:nvPr/>
      </p:nvGrpSpPr>
      <p:grpSpPr>
        <a:xfrm>
          <a:off x="0" y="0"/>
          <a:ext cx="0" cy="0"/>
          <a:chOff x="0" y="0"/>
          <a:chExt cx="0" cy="0"/>
        </a:xfrm>
      </p:grpSpPr>
      <p:sp>
        <p:nvSpPr>
          <p:cNvPr id="23" name="Google Shape;23;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 name="Shape 40"/>
        <p:cNvGrpSpPr/>
        <p:nvPr/>
      </p:nvGrpSpPr>
      <p:grpSpPr>
        <a:xfrm>
          <a:off x="0" y="0"/>
          <a:ext cx="0" cy="0"/>
          <a:chOff x="0" y="0"/>
          <a:chExt cx="0" cy="0"/>
        </a:xfrm>
      </p:grpSpPr>
      <p:sp>
        <p:nvSpPr>
          <p:cNvPr id="41" name="Google Shape;41;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 name="Shape 45"/>
        <p:cNvGrpSpPr/>
        <p:nvPr/>
      </p:nvGrpSpPr>
      <p:grpSpPr>
        <a:xfrm>
          <a:off x="0" y="0"/>
          <a:ext cx="0" cy="0"/>
          <a:chOff x="0" y="0"/>
          <a:chExt cx="0" cy="0"/>
        </a:xfrm>
      </p:grpSpPr>
      <p:sp>
        <p:nvSpPr>
          <p:cNvPr id="46" name="Google Shape;46;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idx="1" type="body"/>
          </p:nvPr>
        </p:nvSpPr>
        <p:spPr>
          <a:xfrm>
            <a:off x="304800" y="838200"/>
            <a:ext cx="8229600" cy="16764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3" name="Google Shape;13;p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7.jpg"/><Relationship Id="rId4" Type="http://schemas.openxmlformats.org/officeDocument/2006/relationships/image" Target="../media/image15.jpg"/><Relationship Id="rId5"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12.png"/><Relationship Id="rId5" Type="http://schemas.openxmlformats.org/officeDocument/2006/relationships/image" Target="../media/image5.jpg"/><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idx="1" type="body"/>
          </p:nvPr>
        </p:nvSpPr>
        <p:spPr>
          <a:xfrm>
            <a:off x="304800" y="838200"/>
            <a:ext cx="8229600" cy="16764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80000"/>
              </a:lnSpc>
              <a:spcBef>
                <a:spcPts val="0"/>
              </a:spcBef>
              <a:spcAft>
                <a:spcPts val="0"/>
              </a:spcAft>
              <a:buClr>
                <a:srgbClr val="FFFF00"/>
              </a:buClr>
              <a:buFont typeface="Arial"/>
              <a:buNone/>
            </a:pPr>
            <a:r>
              <a:rPr b="1" i="0" lang="en-US" sz="6000" u="none" cap="none" strike="noStrike">
                <a:solidFill>
                  <a:srgbClr val="FFFF00"/>
                </a:solidFill>
                <a:latin typeface="Arial"/>
                <a:ea typeface="Arial"/>
                <a:cs typeface="Arial"/>
                <a:sym typeface="Arial"/>
              </a:rPr>
              <a:t>BAB 10:</a:t>
            </a:r>
            <a:endParaRPr b="0" i="0" sz="1800" u="none" cap="none" strike="noStrike"/>
          </a:p>
          <a:p>
            <a:pPr indent="-342900" lvl="0" marL="342900" marR="0" rtl="0" algn="ctr">
              <a:lnSpc>
                <a:spcPct val="80000"/>
              </a:lnSpc>
              <a:spcBef>
                <a:spcPts val="1200"/>
              </a:spcBef>
              <a:spcAft>
                <a:spcPts val="0"/>
              </a:spcAft>
              <a:buClr>
                <a:srgbClr val="FFFF00"/>
              </a:buClr>
              <a:buFont typeface="Arial"/>
              <a:buNone/>
            </a:pPr>
            <a:r>
              <a:rPr b="1" i="0" lang="en-US" sz="6000" u="none" cap="none" strike="noStrike">
                <a:solidFill>
                  <a:srgbClr val="FFFF00"/>
                </a:solidFill>
                <a:latin typeface="Arial"/>
                <a:ea typeface="Arial"/>
                <a:cs typeface="Arial"/>
                <a:sym typeface="Arial"/>
              </a:rPr>
              <a:t>SIFAT-SIFAT</a:t>
            </a:r>
            <a:endParaRPr b="0" i="0" sz="1800" u="none" cap="none" strike="noStrike"/>
          </a:p>
          <a:p>
            <a:pPr indent="-342900" lvl="0" marL="342900" marR="0" rtl="0" algn="ctr">
              <a:lnSpc>
                <a:spcPct val="80000"/>
              </a:lnSpc>
              <a:spcBef>
                <a:spcPts val="1200"/>
              </a:spcBef>
              <a:spcAft>
                <a:spcPts val="0"/>
              </a:spcAft>
              <a:buClr>
                <a:srgbClr val="FFFF00"/>
              </a:buClr>
              <a:buFont typeface="Arial"/>
              <a:buNone/>
            </a:pPr>
            <a:r>
              <a:rPr b="1" i="0" lang="en-US" sz="6000" u="none" cap="none" strike="noStrike">
                <a:solidFill>
                  <a:srgbClr val="FFFF00"/>
                </a:solidFill>
                <a:latin typeface="Arial"/>
                <a:ea typeface="Arial"/>
                <a:cs typeface="Arial"/>
                <a:sym typeface="Arial"/>
              </a:rPr>
              <a:t>ALLAH SWT</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81" name="Shape 81"/>
        <p:cNvGrpSpPr/>
        <p:nvPr/>
      </p:nvGrpSpPr>
      <p:grpSpPr>
        <a:xfrm>
          <a:off x="0" y="0"/>
          <a:ext cx="0" cy="0"/>
          <a:chOff x="0" y="0"/>
          <a:chExt cx="0" cy="0"/>
        </a:xfrm>
      </p:grpSpPr>
      <p:sp>
        <p:nvSpPr>
          <p:cNvPr id="82" name="Google Shape;82;p12"/>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KEWAJIPAN MEMATUHI PERINTAH ALLAH SWT</a:t>
            </a:r>
            <a:endParaRPr b="0" i="0" sz="1800" u="none" cap="none" strike="noStrike"/>
          </a:p>
        </p:txBody>
      </p:sp>
      <p:sp>
        <p:nvSpPr>
          <p:cNvPr id="83" name="Google Shape;83;p12"/>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RASUL</a:t>
            </a:r>
            <a:endParaRPr b="0" i="0" sz="1800" u="none" cap="none" strike="noStrike"/>
          </a:p>
          <a:p>
            <a:pPr indent="-342900" lvl="0" marL="342900" marR="0" rtl="0" algn="just">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Seseorang lelaki pilihan Allah yang diutus dan dikurniakan wahyu untuk disampaikan kepada manusia.</a:t>
            </a:r>
            <a:endParaRPr b="0" i="0" sz="1800" u="none" cap="none" strike="noStrike"/>
          </a:p>
          <a:p>
            <a:pPr indent="-342900" lvl="0" marL="342900" marR="0" rtl="0" algn="just">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Semua Rasul bertanggungjawab menyeru manusia beriman kepada ALLAH SWT dan melaksanakan semua perintahNya.</a:t>
            </a:r>
            <a:endParaRPr b="0" i="0" sz="1800" u="none" cap="none" strike="noStrike"/>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87" name="Shape 87"/>
        <p:cNvGrpSpPr/>
        <p:nvPr/>
      </p:nvGrpSpPr>
      <p:grpSpPr>
        <a:xfrm>
          <a:off x="0" y="0"/>
          <a:ext cx="0" cy="0"/>
          <a:chOff x="0" y="0"/>
          <a:chExt cx="0" cy="0"/>
        </a:xfrm>
      </p:grpSpPr>
      <p:pic>
        <p:nvPicPr>
          <p:cNvPr id="88" name="Google Shape;88;p13"/>
          <p:cNvPicPr preferRelativeResize="0"/>
          <p:nvPr/>
        </p:nvPicPr>
        <p:blipFill>
          <a:blip r:embed="rId3">
            <a:alphaModFix/>
          </a:blip>
          <a:stretch>
            <a:fillRect/>
          </a:stretch>
        </p:blipFill>
        <p:spPr>
          <a:xfrm>
            <a:off x="1066800" y="685800"/>
            <a:ext cx="7162800" cy="53721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92" name="Shape 92"/>
        <p:cNvGrpSpPr/>
        <p:nvPr/>
      </p:nvGrpSpPr>
      <p:grpSpPr>
        <a:xfrm>
          <a:off x="0" y="0"/>
          <a:ext cx="0" cy="0"/>
          <a:chOff x="0" y="0"/>
          <a:chExt cx="0" cy="0"/>
        </a:xfrm>
      </p:grpSpPr>
      <p:sp>
        <p:nvSpPr>
          <p:cNvPr id="93" name="Google Shape;93;p14"/>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HIKMAH DIUTUSKAN </a:t>
            </a:r>
            <a:br>
              <a:rPr b="1" i="0" lang="en-US" sz="3600" u="none" cap="none" strike="noStrike">
                <a:solidFill>
                  <a:srgbClr val="FFFF00"/>
                </a:solidFill>
                <a:latin typeface="Arial"/>
                <a:ea typeface="Arial"/>
                <a:cs typeface="Arial"/>
                <a:sym typeface="Arial"/>
              </a:rPr>
            </a:br>
            <a:r>
              <a:rPr b="1" i="0" lang="en-US" sz="3600" u="none" cap="none" strike="noStrike">
                <a:solidFill>
                  <a:srgbClr val="FFFF00"/>
                </a:solidFill>
                <a:latin typeface="Arial"/>
                <a:ea typeface="Arial"/>
                <a:cs typeface="Arial"/>
                <a:sym typeface="Arial"/>
              </a:rPr>
              <a:t>RASUL-RASUL</a:t>
            </a:r>
            <a:endParaRPr b="0" i="0" sz="1800" u="none" cap="none" strike="noStrike"/>
          </a:p>
        </p:txBody>
      </p:sp>
      <p:sp>
        <p:nvSpPr>
          <p:cNvPr id="94" name="Google Shape;94;p14"/>
          <p:cNvSpPr txBox="1"/>
          <p:nvPr>
            <p:ph idx="1" type="body"/>
          </p:nvPr>
        </p:nvSpPr>
        <p:spPr>
          <a:xfrm>
            <a:off x="457200" y="1600200"/>
            <a:ext cx="5334000" cy="4953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1.Membetulkan penyelewangan akidah.</a:t>
            </a:r>
            <a:endParaRPr b="0" i="0" sz="1800" u="none" cap="none" strike="noStrike"/>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2.Membezakan antara perkara hak dan batin.</a:t>
            </a:r>
            <a:endParaRPr b="0" i="0" sz="1800" u="none" cap="none" strike="noStrike"/>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3.Membimbing manusia cara beribadah.</a:t>
            </a:r>
            <a:endParaRPr b="0" i="0" sz="1800" u="none" cap="none" strike="noStrike"/>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4.Menunjukkan kepada manusia peraturan hidup yang sempurna.</a:t>
            </a:r>
            <a:endParaRPr b="0" i="0" sz="1800" u="none" cap="none" strike="noStrike"/>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5.Mendidik manusia berakhlak mulia.</a:t>
            </a:r>
            <a:endParaRPr b="0" i="0" sz="1800" u="none" cap="none" strike="noStrike"/>
          </a:p>
        </p:txBody>
      </p:sp>
      <p:pic>
        <p:nvPicPr>
          <p:cNvPr id="95" name="Google Shape;95;p14"/>
          <p:cNvPicPr preferRelativeResize="0"/>
          <p:nvPr/>
        </p:nvPicPr>
        <p:blipFill>
          <a:blip r:embed="rId3">
            <a:alphaModFix/>
          </a:blip>
          <a:stretch>
            <a:fillRect/>
          </a:stretch>
        </p:blipFill>
        <p:spPr>
          <a:xfrm>
            <a:off x="5943600" y="2057400"/>
            <a:ext cx="2979737" cy="41243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99" name="Shape 99"/>
        <p:cNvGrpSpPr/>
        <p:nvPr/>
      </p:nvGrpSpPr>
      <p:grpSpPr>
        <a:xfrm>
          <a:off x="0" y="0"/>
          <a:ext cx="0" cy="0"/>
          <a:chOff x="0" y="0"/>
          <a:chExt cx="0" cy="0"/>
        </a:xfrm>
      </p:grpSpPr>
      <p:pic>
        <p:nvPicPr>
          <p:cNvPr id="100" name="Google Shape;100;p15"/>
          <p:cNvPicPr preferRelativeResize="0"/>
          <p:nvPr/>
        </p:nvPicPr>
        <p:blipFill>
          <a:blip r:embed="rId3">
            <a:alphaModFix/>
          </a:blip>
          <a:stretch>
            <a:fillRect/>
          </a:stretch>
        </p:blipFill>
        <p:spPr>
          <a:xfrm>
            <a:off x="4191000" y="2319337"/>
            <a:ext cx="4953000" cy="4538662"/>
          </a:xfrm>
          <a:prstGeom prst="rect">
            <a:avLst/>
          </a:prstGeom>
          <a:noFill/>
          <a:ln>
            <a:noFill/>
          </a:ln>
        </p:spPr>
      </p:pic>
      <p:sp>
        <p:nvSpPr>
          <p:cNvPr id="101" name="Google Shape;101;p15"/>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MANUSIA BERTANGGUNGJAWAB TERHADAP AMALANNYA</a:t>
            </a:r>
            <a:endParaRPr b="0" i="0" sz="1800" u="none" cap="none" strike="noStrike"/>
          </a:p>
        </p:txBody>
      </p:sp>
      <p:sp>
        <p:nvSpPr>
          <p:cNvPr id="102" name="Google Shape;102;p15"/>
          <p:cNvSpPr txBox="1"/>
          <p:nvPr>
            <p:ph idx="1" type="body"/>
          </p:nvPr>
        </p:nvSpPr>
        <p:spPr>
          <a:xfrm>
            <a:off x="457200" y="1600200"/>
            <a:ext cx="5257800" cy="4876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Ayat 286, Allah SWT tidak memberatkan manusia melakukan sesuatu perkara yang luar kemampuannya.</a:t>
            </a:r>
            <a:endParaRPr b="0" i="0" sz="1800" u="none" cap="none" strike="noStrike"/>
          </a:p>
          <a:p>
            <a:pPr indent="-342900" lvl="0" marL="342900" marR="0" rtl="0" algn="l">
              <a:lnSpc>
                <a:spcPct val="10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MUKALLAF-Orang yang baligh dan berakal.</a:t>
            </a:r>
            <a:endParaRPr b="0" i="0" sz="1800" u="none" cap="none" strike="noStrike"/>
          </a:p>
          <a:p>
            <a:pPr indent="-342900" lvl="0" marL="342900" marR="0" rtl="0" algn="l">
              <a:lnSpc>
                <a:spcPct val="10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Seseorang mukalaf tidak dihukum atas kesalahannya kerana lupa ataupun tidak sengaja.</a:t>
            </a:r>
            <a:endParaRPr b="0" i="0" sz="1800" u="none" cap="none" strike="noStrike"/>
          </a:p>
          <a:p>
            <a:pPr indent="-342900" lvl="0" marL="342900" marR="0" rtl="0" algn="l">
              <a:lnSpc>
                <a:spcPct val="10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Orang gila dan tidak waras tidak dianggap mukallaf.</a:t>
            </a:r>
            <a:endParaRPr b="0" i="0" sz="1800" u="none" cap="none" strike="noStrike"/>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106" name="Shape 106"/>
        <p:cNvGrpSpPr/>
        <p:nvPr/>
      </p:nvGrpSpPr>
      <p:grpSpPr>
        <a:xfrm>
          <a:off x="0" y="0"/>
          <a:ext cx="0" cy="0"/>
          <a:chOff x="0" y="0"/>
          <a:chExt cx="0" cy="0"/>
        </a:xfrm>
      </p:grpSpPr>
      <p:sp>
        <p:nvSpPr>
          <p:cNvPr id="107" name="Google Shape;107;p16"/>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ALLAH SWT MAHA PENGAMPUN</a:t>
            </a:r>
            <a:endParaRPr b="0" i="0" sz="1800" u="none" cap="none" strike="noStrike"/>
          </a:p>
        </p:txBody>
      </p:sp>
      <p:sp>
        <p:nvSpPr>
          <p:cNvPr id="108" name="Google Shape;108;p16"/>
          <p:cNvSpPr txBox="1"/>
          <p:nvPr>
            <p:ph idx="1" type="body"/>
          </p:nvPr>
        </p:nvSpPr>
        <p:spPr>
          <a:xfrm>
            <a:off x="457200" y="10668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ctr">
              <a:lnSpc>
                <a:spcPct val="100000"/>
              </a:lnSpc>
              <a:spcBef>
                <a:spcPts val="72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Orang yang berdosa, sengaja ataupun tidak melakukan kesalahan perlulah bertaubat.</a:t>
            </a:r>
            <a:endParaRPr b="0" i="0" sz="1800" u="none" cap="none" strike="noStrike"/>
          </a:p>
          <a:p>
            <a:pPr indent="0" lvl="0" marL="0" marR="0" rtl="0" algn="l">
              <a:spcBef>
                <a:spcPts val="0"/>
              </a:spcBef>
              <a:spcAft>
                <a:spcPts val="0"/>
              </a:spcAft>
              <a:buNone/>
            </a:pPr>
            <a:r>
              <a:t/>
            </a:r>
            <a:endParaRPr b="0" i="0" sz="1800" u="none" cap="none" strike="noStrike"/>
          </a:p>
        </p:txBody>
      </p:sp>
      <p:pic>
        <p:nvPicPr>
          <p:cNvPr id="109" name="Google Shape;109;p16"/>
          <p:cNvPicPr preferRelativeResize="0"/>
          <p:nvPr/>
        </p:nvPicPr>
        <p:blipFill>
          <a:blip r:embed="rId3">
            <a:alphaModFix/>
          </a:blip>
          <a:stretch>
            <a:fillRect/>
          </a:stretch>
        </p:blipFill>
        <p:spPr>
          <a:xfrm>
            <a:off x="2514600" y="3429000"/>
            <a:ext cx="4191000" cy="3143250"/>
          </a:xfrm>
          <a:prstGeom prst="rect">
            <a:avLst/>
          </a:prstGeom>
          <a:noFill/>
          <a:ln>
            <a:noFill/>
          </a:ln>
        </p:spPr>
      </p:pic>
      <p:pic>
        <p:nvPicPr>
          <p:cNvPr id="110" name="Google Shape;110;p16"/>
          <p:cNvPicPr preferRelativeResize="0"/>
          <p:nvPr/>
        </p:nvPicPr>
        <p:blipFill>
          <a:blip r:embed="rId4">
            <a:alphaModFix/>
          </a:blip>
          <a:stretch>
            <a:fillRect/>
          </a:stretch>
        </p:blipFill>
        <p:spPr>
          <a:xfrm>
            <a:off x="304800" y="3581400"/>
            <a:ext cx="1981200" cy="2857500"/>
          </a:xfrm>
          <a:prstGeom prst="rect">
            <a:avLst/>
          </a:prstGeom>
          <a:noFill/>
          <a:ln>
            <a:noFill/>
          </a:ln>
        </p:spPr>
      </p:pic>
      <p:pic>
        <p:nvPicPr>
          <p:cNvPr id="111" name="Google Shape;111;p16"/>
          <p:cNvPicPr preferRelativeResize="0"/>
          <p:nvPr/>
        </p:nvPicPr>
        <p:blipFill>
          <a:blip r:embed="rId5">
            <a:alphaModFix/>
          </a:blip>
          <a:stretch>
            <a:fillRect/>
          </a:stretch>
        </p:blipFill>
        <p:spPr>
          <a:xfrm>
            <a:off x="6934200" y="3581400"/>
            <a:ext cx="1905000" cy="27432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115" name="Shape 115"/>
        <p:cNvGrpSpPr/>
        <p:nvPr/>
      </p:nvGrpSpPr>
      <p:grpSpPr>
        <a:xfrm>
          <a:off x="0" y="0"/>
          <a:ext cx="0" cy="0"/>
          <a:chOff x="0" y="0"/>
          <a:chExt cx="0" cy="0"/>
        </a:xfrm>
      </p:grpSpPr>
      <p:sp>
        <p:nvSpPr>
          <p:cNvPr id="116" name="Google Shape;116;p17"/>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HIKMAH ALLAH SWT BERSIFAT MAHA PENGAMPUN DAN MAHA PENYAYANG</a:t>
            </a:r>
            <a:endParaRPr b="0" i="0" sz="1800" u="none" cap="none" strike="noStrike"/>
          </a:p>
        </p:txBody>
      </p:sp>
      <p:sp>
        <p:nvSpPr>
          <p:cNvPr id="117" name="Google Shape;117;p17"/>
          <p:cNvSpPr txBox="1"/>
          <p:nvPr>
            <p:ph idx="1" type="body"/>
          </p:nvPr>
        </p:nvSpPr>
        <p:spPr>
          <a:xfrm>
            <a:off x="457200" y="1600200"/>
            <a:ext cx="57912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1.Menjauhkan diri daripada sifat berputus asa.</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2.Menggalakkan diri melakukan amal soleh.</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3.Bersifat suka memberi kemaafan dan meminta maaf.</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4.Insaf dengan kelemahan diri.</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5.Sentiasa mempertingkan amal ibadat.</a:t>
            </a:r>
            <a:endParaRPr b="0" i="0" sz="1800" u="none" cap="none" strike="noStrike"/>
          </a:p>
        </p:txBody>
      </p:sp>
      <p:pic>
        <p:nvPicPr>
          <p:cNvPr id="118" name="Google Shape;118;p17"/>
          <p:cNvPicPr preferRelativeResize="0"/>
          <p:nvPr/>
        </p:nvPicPr>
        <p:blipFill>
          <a:blip r:embed="rId3">
            <a:alphaModFix/>
          </a:blip>
          <a:stretch>
            <a:fillRect/>
          </a:stretch>
        </p:blipFill>
        <p:spPr>
          <a:xfrm>
            <a:off x="6248400" y="2057400"/>
            <a:ext cx="2209800" cy="416718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122" name="Shape 122"/>
        <p:cNvGrpSpPr/>
        <p:nvPr/>
      </p:nvGrpSpPr>
      <p:grpSpPr>
        <a:xfrm>
          <a:off x="0" y="0"/>
          <a:ext cx="0" cy="0"/>
          <a:chOff x="0" y="0"/>
          <a:chExt cx="0" cy="0"/>
        </a:xfrm>
      </p:grpSpPr>
      <p:sp>
        <p:nvSpPr>
          <p:cNvPr id="123" name="Google Shape;123;p18"/>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PENGAJARAN AYAT</a:t>
            </a:r>
            <a:endParaRPr b="0" i="0" sz="1800" u="none" cap="none" strike="noStrike"/>
          </a:p>
        </p:txBody>
      </p:sp>
      <p:sp>
        <p:nvSpPr>
          <p:cNvPr id="124" name="Google Shape;124;p18"/>
          <p:cNvSpPr txBox="1"/>
          <p:nvPr>
            <p:ph idx="1" type="body"/>
          </p:nvPr>
        </p:nvSpPr>
        <p:spPr>
          <a:xfrm>
            <a:off x="457200" y="1371600"/>
            <a:ext cx="8382000" cy="47545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Meyakini bahawa Allah bersifat Maha Kaya, Maha Pengampun dan Maha Berkuasa.</a:t>
            </a:r>
            <a:endParaRPr b="0" i="0" sz="1800" u="none" cap="none" strike="noStrike"/>
          </a:p>
          <a:p>
            <a:pPr indent="-342900" lvl="0" marL="342900" marR="0" rtl="0" algn="just">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Wajib mempercayai semua rukun Iman.</a:t>
            </a:r>
            <a:endParaRPr b="0" i="0" sz="1800" u="none" cap="none" strike="noStrike"/>
          </a:p>
          <a:p>
            <a:pPr indent="-342900" lvl="0" marL="342900" marR="0" rtl="0" algn="just">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Allah kasih kepada orang yang suka memohon keampunanNya.</a:t>
            </a:r>
            <a:endParaRPr b="0" i="0" sz="1800" u="none" cap="none" strike="noStrike"/>
          </a:p>
          <a:p>
            <a:pPr indent="-342900" lvl="0" marL="342900" marR="0" rtl="0" algn="just">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Allah menilai setiap amalan mulia.</a:t>
            </a:r>
            <a:endParaRPr b="0" i="0" sz="1800" u="none" cap="none" strike="noStrike"/>
          </a:p>
          <a:p>
            <a:pPr indent="-342900" lvl="0" marL="342900" marR="0" rtl="0" algn="just">
              <a:lnSpc>
                <a:spcPct val="10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Muslim bertaqwa sentiasa berdoa dan bertaubat daripada dosa yang mereka lakukan sama ada sengaja atau tidak sengaja.</a:t>
            </a:r>
            <a:endParaRPr b="0" i="0" sz="1800" u="none" cap="none" strike="noStrike"/>
          </a:p>
          <a:p>
            <a:pPr indent="0" lvl="0" marL="0" marR="0" rtl="0" algn="l">
              <a:spcBef>
                <a:spcPts val="0"/>
              </a:spcBef>
              <a:spcAft>
                <a:spcPts val="0"/>
              </a:spcAft>
              <a:buNone/>
            </a:pPr>
            <a:r>
              <a:t/>
            </a:r>
            <a:endParaRPr b="0" i="0" sz="1800" u="none" cap="none" strike="noStrike"/>
          </a:p>
        </p:txBody>
      </p:sp>
      <p:sp>
        <p:nvSpPr>
          <p:cNvPr id="125" name="Google Shape;125;p18"/>
          <p:cNvSpPr txBox="1"/>
          <p:nvPr/>
        </p:nvSpPr>
        <p:spPr>
          <a:xfrm>
            <a:off x="609600" y="304800"/>
            <a:ext cx="8229600" cy="838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 PENGAJARAN AYAT</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25" name="Shape 25"/>
        <p:cNvGrpSpPr/>
        <p:nvPr/>
      </p:nvGrpSpPr>
      <p:grpSpPr>
        <a:xfrm>
          <a:off x="0" y="0"/>
          <a:ext cx="0" cy="0"/>
          <a:chOff x="0" y="0"/>
          <a:chExt cx="0" cy="0"/>
        </a:xfrm>
      </p:grpSpPr>
      <p:sp>
        <p:nvSpPr>
          <p:cNvPr id="26" name="Google Shape;26;p4"/>
          <p:cNvSpPr txBox="1"/>
          <p:nvPr>
            <p:ph idx="1" type="body"/>
          </p:nvPr>
        </p:nvSpPr>
        <p:spPr>
          <a:xfrm>
            <a:off x="457200" y="5791200"/>
            <a:ext cx="8229600" cy="4572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(Surah al-Baqarah, 284-286)</a:t>
            </a:r>
            <a:endParaRPr b="0" i="0" sz="1800" u="none" cap="none" strike="noStrike"/>
          </a:p>
        </p:txBody>
      </p:sp>
      <p:sp>
        <p:nvSpPr>
          <p:cNvPr id="27" name="Google Shape;27;p4"/>
          <p:cNvSpPr txBox="1"/>
          <p:nvPr>
            <p:ph type="title"/>
          </p:nvPr>
        </p:nvSpPr>
        <p:spPr>
          <a:xfrm>
            <a:off x="457200" y="228600"/>
            <a:ext cx="8229600" cy="4572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FF00"/>
              </a:buClr>
              <a:buFont typeface="Arial"/>
              <a:buNone/>
            </a:pPr>
            <a:r>
              <a:rPr b="1" i="0" lang="en-US" sz="2400" u="none" cap="none" strike="noStrike">
                <a:solidFill>
                  <a:srgbClr val="00FF00"/>
                </a:solidFill>
                <a:latin typeface="Arial"/>
                <a:ea typeface="Arial"/>
                <a:cs typeface="Arial"/>
                <a:sym typeface="Arial"/>
              </a:rPr>
              <a:t>FIRMAN ALLAH</a:t>
            </a:r>
            <a:endParaRPr b="0" i="0" sz="1800" u="none" cap="none" strike="noStrike"/>
          </a:p>
        </p:txBody>
      </p:sp>
      <p:pic>
        <p:nvPicPr>
          <p:cNvPr id="28" name="Google Shape;28;p4"/>
          <p:cNvPicPr preferRelativeResize="0"/>
          <p:nvPr/>
        </p:nvPicPr>
        <p:blipFill>
          <a:blip r:embed="rId3">
            <a:alphaModFix/>
          </a:blip>
          <a:stretch>
            <a:fillRect/>
          </a:stretch>
        </p:blipFill>
        <p:spPr>
          <a:xfrm>
            <a:off x="762000" y="762000"/>
            <a:ext cx="7772400" cy="4960937"/>
          </a:xfrm>
          <a:prstGeom prst="rect">
            <a:avLst/>
          </a:prstGeom>
          <a:noFill/>
          <a:ln>
            <a:noFill/>
          </a:ln>
        </p:spPr>
      </p:pic>
      <p:pic>
        <p:nvPicPr>
          <p:cNvPr id="29" name="Google Shape;29;p4"/>
          <p:cNvPicPr preferRelativeResize="0"/>
          <p:nvPr/>
        </p:nvPicPr>
        <p:blipFill>
          <a:blip r:embed="rId4">
            <a:alphaModFix/>
          </a:blip>
          <a:stretch>
            <a:fillRect/>
          </a:stretch>
        </p:blipFill>
        <p:spPr>
          <a:xfrm>
            <a:off x="609600" y="5334000"/>
            <a:ext cx="838200" cy="838200"/>
          </a:xfrm>
          <a:prstGeom prst="rect">
            <a:avLst/>
          </a:prstGeom>
          <a:noFill/>
          <a:ln>
            <a:noFill/>
          </a:ln>
        </p:spPr>
      </p:pic>
      <p:grpSp>
        <p:nvGrpSpPr>
          <p:cNvPr id="30" name="Google Shape;30;p4"/>
          <p:cNvGrpSpPr/>
          <p:nvPr/>
        </p:nvGrpSpPr>
        <p:grpSpPr>
          <a:xfrm>
            <a:off x="6140450" y="5929312"/>
            <a:ext cx="2927350" cy="852487"/>
            <a:chOff x="228600" y="838200"/>
            <a:chExt cx="2927350" cy="852487"/>
          </a:xfrm>
        </p:grpSpPr>
        <p:sp>
          <p:nvSpPr>
            <p:cNvPr id="31" name="Google Shape;31;p4"/>
            <p:cNvSpPr/>
            <p:nvPr/>
          </p:nvSpPr>
          <p:spPr>
            <a:xfrm>
              <a:off x="762000" y="1143000"/>
              <a:ext cx="2362200" cy="533400"/>
            </a:xfrm>
            <a:prstGeom prst="rect">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p4"/>
            <p:cNvSpPr/>
            <p:nvPr/>
          </p:nvSpPr>
          <p:spPr>
            <a:xfrm>
              <a:off x="838200" y="1295400"/>
              <a:ext cx="1762125" cy="228600"/>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rPr lang="en-US"/>
                <a:t>HAFAZAN </a:t>
              </a:r>
              <a:endParaRPr/>
            </a:p>
          </p:txBody>
        </p:sp>
        <p:pic>
          <p:nvPicPr>
            <p:cNvPr id="33" name="Google Shape;33;p4"/>
            <p:cNvPicPr preferRelativeResize="0"/>
            <p:nvPr/>
          </p:nvPicPr>
          <p:blipFill>
            <a:blip r:embed="rId5">
              <a:alphaModFix/>
            </a:blip>
            <a:stretch>
              <a:fillRect/>
            </a:stretch>
          </p:blipFill>
          <p:spPr>
            <a:xfrm>
              <a:off x="2286000" y="838200"/>
              <a:ext cx="869950" cy="852487"/>
            </a:xfrm>
            <a:prstGeom prst="rect">
              <a:avLst/>
            </a:prstGeom>
            <a:noFill/>
            <a:ln>
              <a:noFill/>
            </a:ln>
          </p:spPr>
        </p:pic>
        <p:pic>
          <p:nvPicPr>
            <p:cNvPr id="34" name="Google Shape;34;p4"/>
            <p:cNvPicPr preferRelativeResize="0"/>
            <p:nvPr/>
          </p:nvPicPr>
          <p:blipFill>
            <a:blip r:embed="rId6">
              <a:alphaModFix/>
            </a:blip>
            <a:stretch>
              <a:fillRect/>
            </a:stretch>
          </p:blipFill>
          <p:spPr>
            <a:xfrm>
              <a:off x="228600" y="1143000"/>
              <a:ext cx="514350" cy="514350"/>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38" name="Shape 38"/>
        <p:cNvGrpSpPr/>
        <p:nvPr/>
      </p:nvGrpSpPr>
      <p:grpSpPr>
        <a:xfrm>
          <a:off x="0" y="0"/>
          <a:ext cx="0" cy="0"/>
          <a:chOff x="0" y="0"/>
          <a:chExt cx="0" cy="0"/>
        </a:xfrm>
      </p:grpSpPr>
      <p:sp>
        <p:nvSpPr>
          <p:cNvPr id="39" name="Google Shape;39;p5"/>
          <p:cNvSpPr txBox="1"/>
          <p:nvPr>
            <p:ph idx="1" type="body"/>
          </p:nvPr>
        </p:nvSpPr>
        <p:spPr>
          <a:xfrm>
            <a:off x="457200" y="457200"/>
            <a:ext cx="8229600" cy="5638800"/>
          </a:xfrm>
          <a:prstGeom prst="rect">
            <a:avLst/>
          </a:prstGeom>
          <a:solidFill>
            <a:srgbClr val="CCFFCC"/>
          </a:solid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4000" u="none" cap="none" strike="noStrike">
                <a:solidFill>
                  <a:schemeClr val="dk1"/>
                </a:solidFill>
                <a:latin typeface="Arial"/>
                <a:ea typeface="Arial"/>
                <a:cs typeface="Arial"/>
                <a:sym typeface="Arial"/>
              </a:rPr>
              <a:t>MAKSUD AYAT</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just">
              <a:lnSpc>
                <a:spcPct val="100000"/>
              </a:lnSpc>
              <a:spcBef>
                <a:spcPts val="56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    </a:t>
            </a:r>
            <a:r>
              <a:rPr b="1" i="0" lang="en-US" sz="2800" u="none" cap="none" strike="noStrike">
                <a:solidFill>
                  <a:schemeClr val="dk1"/>
                </a:solidFill>
                <a:latin typeface="Arial"/>
                <a:ea typeface="Arial"/>
                <a:cs typeface="Arial"/>
                <a:sym typeface="Arial"/>
              </a:rPr>
              <a:t>284.  Kepunyaan Allah-lah segala apa yang ada di langit dan apa yang ada di bumi. dan jika kamu melahirkan apa yang ada di dalam hatimu atau kamu menyembunyikan, niscaya Allah akan membuat perhitungan dengan kamu tentang perbuatanmu itu. Maka Allah mengampuni siapa yang dikehandaki-Nya dan menyiksa siapa yang dikehendaki-Nya; dan Allah Maha Kuasa atas segala sesuatu.</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43" name="Shape 43"/>
        <p:cNvGrpSpPr/>
        <p:nvPr/>
      </p:nvGrpSpPr>
      <p:grpSpPr>
        <a:xfrm>
          <a:off x="0" y="0"/>
          <a:ext cx="0" cy="0"/>
          <a:chOff x="0" y="0"/>
          <a:chExt cx="0" cy="0"/>
        </a:xfrm>
      </p:grpSpPr>
      <p:sp>
        <p:nvSpPr>
          <p:cNvPr id="44" name="Google Shape;44;p6"/>
          <p:cNvSpPr txBox="1"/>
          <p:nvPr>
            <p:ph idx="1" type="body"/>
          </p:nvPr>
        </p:nvSpPr>
        <p:spPr>
          <a:xfrm>
            <a:off x="457200" y="762000"/>
            <a:ext cx="8229600" cy="5364162"/>
          </a:xfrm>
          <a:prstGeom prst="rect">
            <a:avLst/>
          </a:prstGeom>
          <a:solidFill>
            <a:srgbClr val="99CCFF"/>
          </a:solid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285.  Rasul telah beriman kepada Al Quran yang diturunkan kepadanya dari Tuhannya, demikian pula orang - orang yang beriman. Semuanya beriman kepada Allah, malaikat-malaikat-Nya, kitab-kitab-Nya dan rasul-rasul-Nya. (mereka mengatakan): "Kami tidak membeda-bedakan antara seseorangpun (dengan yang lain) dari rasul-rasul-Nya", dan mereka mengatakan: "Kami dengar dan kami taat." (mereka berdoa): "Ampunilah kami Ya Tuhan kami dan kepada Engkaulah tempat kembali."</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48" name="Shape 48"/>
        <p:cNvGrpSpPr/>
        <p:nvPr/>
      </p:nvGrpSpPr>
      <p:grpSpPr>
        <a:xfrm>
          <a:off x="0" y="0"/>
          <a:ext cx="0" cy="0"/>
          <a:chOff x="0" y="0"/>
          <a:chExt cx="0" cy="0"/>
        </a:xfrm>
      </p:grpSpPr>
      <p:sp>
        <p:nvSpPr>
          <p:cNvPr id="49" name="Google Shape;49;p7"/>
          <p:cNvSpPr txBox="1"/>
          <p:nvPr>
            <p:ph idx="1" type="body"/>
          </p:nvPr>
        </p:nvSpPr>
        <p:spPr>
          <a:xfrm>
            <a:off x="381000" y="304800"/>
            <a:ext cx="8305800" cy="6172200"/>
          </a:xfrm>
          <a:prstGeom prst="rect">
            <a:avLst/>
          </a:prstGeom>
          <a:solidFill>
            <a:srgbClr val="FFFF99"/>
          </a:solid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Font typeface="Arial"/>
              <a:buNone/>
            </a:pPr>
            <a:r>
              <a:rPr b="1" i="0" lang="en-US" sz="2600" u="none" cap="none" strike="noStrike">
                <a:solidFill>
                  <a:schemeClr val="dk1"/>
                </a:solidFill>
                <a:latin typeface="Arial"/>
                <a:ea typeface="Arial"/>
                <a:cs typeface="Arial"/>
                <a:sym typeface="Arial"/>
              </a:rPr>
              <a:t>    286.  Allah tidak membebani seseorang melainkan sesuai dengan kesanggupannya. ia mendapat pahala (dari kebajikan) yang diusahakannya dan ia mendapat siksa (dari kejahatan) yang dikerjakannya. (Mereka berdoa): "Ya Tuhan kami, janganlah Engkau hukum kami jika kami lupa atau kami tersalah. Ya Tuhan kami, janganlah Engkau bebankan kepada kami bebanan yang berat sebagaimana Engkau bebankan kepada orang-orang sebelum kami. Ya Tuhan kami, janganlah Engkau pikulkan kepada kami apa yang tak sanggup kami memikulnya. Maafkanlah kesalahan kami serta ampunkanlah dosa Kami dan berilah rahmat kepada kami. Engkaulah penolong kami, Oleh itu,tolonglah kami untuk mencapai kemenangan terhadap kaum-kaum yang kafir."</a:t>
            </a:r>
            <a:endParaRPr b="0" i="0" sz="1800" u="none" cap="none" strike="noStrike"/>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53" name="Shape 53"/>
        <p:cNvGrpSpPr/>
        <p:nvPr/>
      </p:nvGrpSpPr>
      <p:grpSpPr>
        <a:xfrm>
          <a:off x="0" y="0"/>
          <a:ext cx="0" cy="0"/>
          <a:chOff x="0" y="0"/>
          <a:chExt cx="0" cy="0"/>
        </a:xfrm>
      </p:grpSpPr>
      <p:sp>
        <p:nvSpPr>
          <p:cNvPr id="54" name="Google Shape;54;p8"/>
          <p:cNvSpPr txBox="1"/>
          <p:nvPr>
            <p:ph type="title"/>
          </p:nvPr>
        </p:nvSpPr>
        <p:spPr>
          <a:xfrm>
            <a:off x="457200" y="533400"/>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ALLAH MENGETAHUI AMALAN ZAHIR DAN BATIN</a:t>
            </a:r>
            <a:endParaRPr b="0" i="0" sz="1800" u="none" cap="none" strike="noStrike"/>
          </a:p>
        </p:txBody>
      </p:sp>
      <p:sp>
        <p:nvSpPr>
          <p:cNvPr id="55" name="Google Shape;55;p8"/>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ctr">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Ayat 284 menegaskan bahawa ALLAH SWT mengetahui segala yang </a:t>
            </a:r>
            <a:endParaRPr b="0" i="0" sz="1800" u="none" cap="none" strike="noStrike"/>
          </a:p>
          <a:p>
            <a:pPr indent="-342900" lvl="0" marL="342900" marR="0" rtl="0" algn="ctr">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zahir dan batin.</a:t>
            </a:r>
            <a:endParaRPr b="0" i="0" sz="1800" u="none" cap="none" strike="noStrike"/>
          </a:p>
        </p:txBody>
      </p:sp>
      <p:pic>
        <p:nvPicPr>
          <p:cNvPr id="56" name="Google Shape;56;p8"/>
          <p:cNvPicPr preferRelativeResize="0"/>
          <p:nvPr/>
        </p:nvPicPr>
        <p:blipFill>
          <a:blip r:embed="rId3">
            <a:alphaModFix/>
          </a:blip>
          <a:stretch>
            <a:fillRect/>
          </a:stretch>
        </p:blipFill>
        <p:spPr>
          <a:xfrm>
            <a:off x="2209800" y="3886200"/>
            <a:ext cx="4343400" cy="25114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60" name="Shape 60"/>
        <p:cNvGrpSpPr/>
        <p:nvPr/>
      </p:nvGrpSpPr>
      <p:grpSpPr>
        <a:xfrm>
          <a:off x="0" y="0"/>
          <a:ext cx="0" cy="0"/>
          <a:chOff x="0" y="0"/>
          <a:chExt cx="0" cy="0"/>
        </a:xfrm>
      </p:grpSpPr>
      <p:sp>
        <p:nvSpPr>
          <p:cNvPr id="61" name="Google Shape;61;p9"/>
          <p:cNvSpPr txBox="1"/>
          <p:nvPr>
            <p:ph type="title"/>
          </p:nvPr>
        </p:nvSpPr>
        <p:spPr>
          <a:xfrm>
            <a:off x="457200" y="381000"/>
            <a:ext cx="8229600" cy="1143000"/>
          </a:xfrm>
          <a:prstGeom prst="rect">
            <a:avLst/>
          </a:prstGeom>
          <a:solidFill>
            <a:srgbClr val="FFFF99"/>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3600" u="none" cap="none" strike="noStrike">
                <a:solidFill>
                  <a:schemeClr val="dk2"/>
                </a:solidFill>
                <a:latin typeface="Arial"/>
                <a:ea typeface="Arial"/>
                <a:cs typeface="Arial"/>
                <a:sym typeface="Arial"/>
              </a:rPr>
              <a:t>AMALAN ZAHIR</a:t>
            </a:r>
            <a:br>
              <a:rPr b="1" i="0" lang="en-US" sz="3600" u="none" cap="none" strike="noStrike">
                <a:solidFill>
                  <a:schemeClr val="dk2"/>
                </a:solidFill>
                <a:latin typeface="Arial"/>
                <a:ea typeface="Arial"/>
                <a:cs typeface="Arial"/>
                <a:sym typeface="Arial"/>
              </a:rPr>
            </a:br>
            <a:r>
              <a:rPr b="1" i="0" lang="en-US" sz="2800" u="none" cap="none" strike="noStrike">
                <a:solidFill>
                  <a:schemeClr val="dk2"/>
                </a:solidFill>
                <a:latin typeface="Arial"/>
                <a:ea typeface="Arial"/>
                <a:cs typeface="Arial"/>
                <a:sym typeface="Arial"/>
              </a:rPr>
              <a:t>Amalan yang boleh dilihat, dirasa, didengar, dan disentuh oleh pancaindera</a:t>
            </a:r>
            <a:br>
              <a:rPr b="1" i="0" lang="en-US" sz="2800" u="none" cap="none" strike="noStrike">
                <a:solidFill>
                  <a:schemeClr val="dk2"/>
                </a:solidFill>
                <a:latin typeface="Arial"/>
                <a:ea typeface="Arial"/>
                <a:cs typeface="Arial"/>
                <a:sym typeface="Arial"/>
              </a:rPr>
            </a:br>
            <a:endParaRPr b="0" i="0" sz="1800" u="none" cap="none" strike="noStrike"/>
          </a:p>
        </p:txBody>
      </p:sp>
      <p:sp>
        <p:nvSpPr>
          <p:cNvPr id="62" name="Google Shape;62;p9"/>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sng" cap="none" strike="noStrike">
                <a:solidFill>
                  <a:schemeClr val="dk1"/>
                </a:solidFill>
                <a:latin typeface="Arial"/>
                <a:ea typeface="Arial"/>
                <a:cs typeface="Arial"/>
                <a:sym typeface="Arial"/>
              </a:rPr>
              <a:t>Amalan Baik</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Membaca Al-Quran</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Membantu ibubapa</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Rajin belajar</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Menolong orang</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 </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sng" cap="none" strike="noStrike">
                <a:solidFill>
                  <a:schemeClr val="dk1"/>
                </a:solidFill>
                <a:latin typeface="Arial"/>
                <a:ea typeface="Arial"/>
                <a:cs typeface="Arial"/>
                <a:sym typeface="Arial"/>
              </a:rPr>
              <a:t>Amalan Jahat</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Malas solat </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Melepak tanpa tujuan	</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Malas belajar</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Berbohong</a:t>
            </a:r>
            <a:endParaRPr b="0" i="0" sz="1800" u="none" cap="none" strike="noStrike"/>
          </a:p>
        </p:txBody>
      </p:sp>
      <p:pic>
        <p:nvPicPr>
          <p:cNvPr id="63" name="Google Shape;63;p9"/>
          <p:cNvPicPr preferRelativeResize="0"/>
          <p:nvPr/>
        </p:nvPicPr>
        <p:blipFill>
          <a:blip r:embed="rId3">
            <a:alphaModFix/>
          </a:blip>
          <a:stretch>
            <a:fillRect/>
          </a:stretch>
        </p:blipFill>
        <p:spPr>
          <a:xfrm>
            <a:off x="4572000" y="2286000"/>
            <a:ext cx="4114800" cy="386238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67" name="Shape 67"/>
        <p:cNvGrpSpPr/>
        <p:nvPr/>
      </p:nvGrpSpPr>
      <p:grpSpPr>
        <a:xfrm>
          <a:off x="0" y="0"/>
          <a:ext cx="0" cy="0"/>
          <a:chOff x="0" y="0"/>
          <a:chExt cx="0" cy="0"/>
        </a:xfrm>
      </p:grpSpPr>
      <p:sp>
        <p:nvSpPr>
          <p:cNvPr id="68" name="Google Shape;68;p10"/>
          <p:cNvSpPr txBox="1"/>
          <p:nvPr>
            <p:ph type="title"/>
          </p:nvPr>
        </p:nvSpPr>
        <p:spPr>
          <a:xfrm>
            <a:off x="457200" y="274637"/>
            <a:ext cx="8229600" cy="1143000"/>
          </a:xfrm>
          <a:prstGeom prst="rect">
            <a:avLst/>
          </a:prstGeom>
          <a:solidFill>
            <a:srgbClr val="FFFF99"/>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3200" u="none" cap="none" strike="noStrike">
                <a:solidFill>
                  <a:schemeClr val="dk2"/>
                </a:solidFill>
                <a:latin typeface="Arial"/>
                <a:ea typeface="Arial"/>
                <a:cs typeface="Arial"/>
                <a:sym typeface="Arial"/>
              </a:rPr>
              <a:t>AMALAN BATIN</a:t>
            </a:r>
            <a:br>
              <a:rPr b="1" i="0" lang="en-US" sz="3200" u="none" cap="none" strike="noStrike">
                <a:solidFill>
                  <a:schemeClr val="dk2"/>
                </a:solidFill>
                <a:latin typeface="Arial"/>
                <a:ea typeface="Arial"/>
                <a:cs typeface="Arial"/>
                <a:sym typeface="Arial"/>
              </a:rPr>
            </a:br>
            <a:r>
              <a:rPr b="1" i="0" lang="en-US" sz="2800" u="none" cap="none" strike="noStrike">
                <a:solidFill>
                  <a:schemeClr val="dk2"/>
                </a:solidFill>
                <a:latin typeface="Arial"/>
                <a:ea typeface="Arial"/>
                <a:cs typeface="Arial"/>
                <a:sym typeface="Arial"/>
              </a:rPr>
              <a:t>Amalan yang dirasa oleh hati </a:t>
            </a:r>
            <a:br>
              <a:rPr b="1" i="0" lang="en-US" sz="2800" u="none" cap="none" strike="noStrike">
                <a:solidFill>
                  <a:schemeClr val="dk2"/>
                </a:solidFill>
                <a:latin typeface="Arial"/>
                <a:ea typeface="Arial"/>
                <a:cs typeface="Arial"/>
                <a:sym typeface="Arial"/>
              </a:rPr>
            </a:br>
            <a:r>
              <a:rPr b="1" i="0" lang="en-US" sz="2800" u="none" cap="none" strike="noStrike">
                <a:solidFill>
                  <a:schemeClr val="dk2"/>
                </a:solidFill>
                <a:latin typeface="Arial"/>
                <a:ea typeface="Arial"/>
                <a:cs typeface="Arial"/>
                <a:sym typeface="Arial"/>
              </a:rPr>
              <a:t>dan difikir oleh akal </a:t>
            </a:r>
            <a:br>
              <a:rPr b="1" i="0" lang="en-US" sz="2800" u="none" cap="none" strike="noStrike">
                <a:solidFill>
                  <a:schemeClr val="dk2"/>
                </a:solidFill>
                <a:latin typeface="Arial"/>
                <a:ea typeface="Arial"/>
                <a:cs typeface="Arial"/>
                <a:sym typeface="Arial"/>
              </a:rPr>
            </a:br>
            <a:endParaRPr b="0" i="0" sz="1800" u="none" cap="none" strike="noStrike"/>
          </a:p>
        </p:txBody>
      </p:sp>
      <p:sp>
        <p:nvSpPr>
          <p:cNvPr id="69" name="Google Shape;69;p10"/>
          <p:cNvSpPr txBox="1"/>
          <p:nvPr>
            <p:ph idx="1" type="body"/>
          </p:nvPr>
        </p:nvSpPr>
        <p:spPr>
          <a:xfrm>
            <a:off x="457200" y="1752600"/>
            <a:ext cx="8229600" cy="43735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Font typeface="Arial"/>
              <a:buNone/>
            </a:pPr>
            <a:r>
              <a:rPr b="1" i="0" lang="en-US" sz="2800" u="sng" cap="none" strike="noStrike">
                <a:solidFill>
                  <a:schemeClr val="dk1"/>
                </a:solidFill>
                <a:latin typeface="Arial"/>
                <a:ea typeface="Arial"/>
                <a:cs typeface="Arial"/>
                <a:sym typeface="Arial"/>
              </a:rPr>
              <a:t>Amalan Baik</a:t>
            </a:r>
            <a:r>
              <a:rPr b="1" i="0" lang="en-US" sz="2800" u="none" cap="none" strike="noStrike">
                <a:solidFill>
                  <a:schemeClr val="dk1"/>
                </a:solidFill>
                <a:latin typeface="Arial"/>
                <a:ea typeface="Arial"/>
                <a:cs typeface="Arial"/>
                <a:sym typeface="Arial"/>
              </a:rPr>
              <a:t> </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Takut kepada Allah</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Bersangka baik</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Niat menolong orang</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Berfikir tentang kejadian alam</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sng" cap="none" strike="noStrike">
                <a:solidFill>
                  <a:schemeClr val="dk1"/>
                </a:solidFill>
                <a:latin typeface="Arial"/>
                <a:ea typeface="Arial"/>
                <a:cs typeface="Arial"/>
                <a:sym typeface="Arial"/>
              </a:rPr>
              <a:t>Amalan Jahat</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Tidak yakin dengan ALLAH</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Bangga diri</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Niat hendak menipu</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Buruk sangka</a:t>
            </a:r>
            <a:endParaRPr b="0" i="0" sz="1800" u="none" cap="none" strike="noStrike"/>
          </a:p>
        </p:txBody>
      </p:sp>
      <p:pic>
        <p:nvPicPr>
          <p:cNvPr id="70" name="Google Shape;70;p10"/>
          <p:cNvPicPr preferRelativeResize="0"/>
          <p:nvPr/>
        </p:nvPicPr>
        <p:blipFill>
          <a:blip r:embed="rId3">
            <a:alphaModFix/>
          </a:blip>
          <a:stretch>
            <a:fillRect/>
          </a:stretch>
        </p:blipFill>
        <p:spPr>
          <a:xfrm>
            <a:off x="6172200" y="1676400"/>
            <a:ext cx="2578100" cy="4848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FF"/>
        </a:solidFill>
      </p:bgPr>
    </p:bg>
    <p:spTree>
      <p:nvGrpSpPr>
        <p:cNvPr id="74" name="Shape 74"/>
        <p:cNvGrpSpPr/>
        <p:nvPr/>
      </p:nvGrpSpPr>
      <p:grpSpPr>
        <a:xfrm>
          <a:off x="0" y="0"/>
          <a:ext cx="0" cy="0"/>
          <a:chOff x="0" y="0"/>
          <a:chExt cx="0" cy="0"/>
        </a:xfrm>
      </p:grpSpPr>
      <p:sp>
        <p:nvSpPr>
          <p:cNvPr id="75" name="Google Shape;75;p11"/>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HIKMAH BERIMAN DENGAN HISAB</a:t>
            </a:r>
            <a:endParaRPr b="0" i="0" sz="1800" u="none" cap="none" strike="noStrike"/>
          </a:p>
        </p:txBody>
      </p:sp>
      <p:sp>
        <p:nvSpPr>
          <p:cNvPr id="76" name="Google Shape;76;p11"/>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1.Melahirkan mukmin yang ikhlas dalam amalan.</a:t>
            </a:r>
            <a:endParaRPr b="0" i="0" sz="1800" u="none" cap="none" strike="noStrike"/>
          </a:p>
          <a:p>
            <a:pPr indent="-342900" lvl="0" marL="342900" marR="0" rtl="0" algn="just">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2.Takut melakukan dosa.</a:t>
            </a:r>
            <a:endParaRPr b="0" i="0" sz="1800" u="none" cap="none" strike="noStrike"/>
          </a:p>
          <a:p>
            <a:pPr indent="-342900" lvl="0" marL="342900" marR="0" rtl="0" algn="just">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3.Segera bertaubat apabila melakukan dosa.</a:t>
            </a:r>
            <a:endParaRPr b="0" i="0" sz="1800" u="none" cap="none" strike="noStrike"/>
          </a:p>
          <a:p>
            <a:pPr indent="-342900" lvl="0" marL="342900" marR="0" rtl="0" algn="just">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4.Menggalakan seseorang mempertingkatan amal soleh.</a:t>
            </a:r>
            <a:endParaRPr b="0" i="0" sz="1800" u="none" cap="none" strike="noStrike"/>
          </a:p>
          <a:p>
            <a:pPr indent="-342900" lvl="0" marL="342900" marR="0" rtl="0" algn="just">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5.Baik budi pekerti dan berakhlak mulia.</a:t>
            </a:r>
            <a:endParaRPr b="0" i="0" sz="1800" u="none" cap="none" strike="noStrike"/>
          </a:p>
        </p:txBody>
      </p:sp>
      <p:pic>
        <p:nvPicPr>
          <p:cNvPr id="77" name="Google Shape;77;p11"/>
          <p:cNvPicPr preferRelativeResize="0"/>
          <p:nvPr/>
        </p:nvPicPr>
        <p:blipFill>
          <a:blip r:embed="rId3">
            <a:alphaModFix/>
          </a:blip>
          <a:stretch>
            <a:fillRect/>
          </a:stretch>
        </p:blipFill>
        <p:spPr>
          <a:xfrm>
            <a:off x="1981200" y="4610100"/>
            <a:ext cx="4495800" cy="22479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