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 name="Shape 22"/>
        <p:cNvGrpSpPr/>
        <p:nvPr/>
      </p:nvGrpSpPr>
      <p:grpSpPr>
        <a:xfrm>
          <a:off x="0" y="0"/>
          <a:ext cx="0" cy="0"/>
          <a:chOff x="0" y="0"/>
          <a:chExt cx="0" cy="0"/>
        </a:xfrm>
      </p:grpSpPr>
      <p:sp>
        <p:nvSpPr>
          <p:cNvPr id="23" name="Google Shape;23;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304800" y="838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idx="1" type="body"/>
          </p:nvPr>
        </p:nvSpPr>
        <p:spPr>
          <a:xfrm>
            <a:off x="304800" y="838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BAB 2:</a:t>
            </a:r>
            <a:endParaRPr b="0" i="0" sz="1800" u="none" cap="none" strike="noStrike"/>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MENCONTOHI </a:t>
            </a:r>
            <a:endParaRPr b="0" i="0" sz="1800" u="none" cap="none" strike="noStrike"/>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KEPATUHAN MALAIKAT</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80" name="Shape 80"/>
        <p:cNvGrpSpPr/>
        <p:nvPr/>
      </p:nvGrpSpPr>
      <p:grpSpPr>
        <a:xfrm>
          <a:off x="0" y="0"/>
          <a:ext cx="0" cy="0"/>
          <a:chOff x="0" y="0"/>
          <a:chExt cx="0" cy="0"/>
        </a:xfrm>
      </p:grpSpPr>
      <p:pic>
        <p:nvPicPr>
          <p:cNvPr id="81" name="Google Shape;81;p12"/>
          <p:cNvPicPr preferRelativeResize="0"/>
          <p:nvPr/>
        </p:nvPicPr>
        <p:blipFill>
          <a:blip r:embed="rId3">
            <a:alphaModFix/>
          </a:blip>
          <a:stretch>
            <a:fillRect/>
          </a:stretch>
        </p:blipFill>
        <p:spPr>
          <a:xfrm>
            <a:off x="5884862" y="2286000"/>
            <a:ext cx="3259137" cy="4295775"/>
          </a:xfrm>
          <a:prstGeom prst="rect">
            <a:avLst/>
          </a:prstGeom>
          <a:noFill/>
          <a:ln>
            <a:noFill/>
          </a:ln>
        </p:spPr>
      </p:pic>
      <p:sp>
        <p:nvSpPr>
          <p:cNvPr id="82" name="Google Shape;82;p12"/>
          <p:cNvSpPr txBox="1"/>
          <p:nvPr>
            <p:ph type="title"/>
          </p:nvPr>
        </p:nvSpPr>
        <p:spPr>
          <a:xfrm>
            <a:off x="457200" y="533400"/>
            <a:ext cx="8229600" cy="1143000"/>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CIRI-CIRI MANUSIA YANG TAAT PADA PERINTAH ALLAH SWT</a:t>
            </a:r>
            <a:endParaRPr b="0" i="0" sz="1800" u="none" cap="none" strike="noStrike"/>
          </a:p>
        </p:txBody>
      </p:sp>
      <p:sp>
        <p:nvSpPr>
          <p:cNvPr id="83" name="Google Shape;83;p12"/>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Menambah ilmu pengetahuan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Patuh perintah Allah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Berfikir dan membaca Quran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Memelihara maruah diri,keluarga </a:t>
            </a:r>
            <a:r>
              <a:rPr b="1" i="0" lang="en-US" sz="2800" u="none" cap="none" strike="noStrike">
                <a:solidFill>
                  <a:schemeClr val="lt1"/>
                </a:solidFill>
                <a:latin typeface="Arial"/>
                <a:ea typeface="Arial"/>
                <a:cs typeface="Arial"/>
                <a:sym typeface="Arial"/>
              </a:rPr>
              <a:t>dan Negara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Sentiasa bertaubat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Memelihara diri daripada </a:t>
            </a:r>
            <a:r>
              <a:rPr b="1" i="0" lang="en-US" sz="2800" u="none" cap="none" strike="noStrike">
                <a:solidFill>
                  <a:schemeClr val="lt1"/>
                </a:solidFill>
                <a:latin typeface="Arial"/>
                <a:ea typeface="Arial"/>
                <a:cs typeface="Arial"/>
                <a:sym typeface="Arial"/>
              </a:rPr>
              <a:t>perkara yang</a:t>
            </a:r>
            <a:r>
              <a:rPr b="1" i="0" lang="en-US" sz="2800" u="none" cap="none" strike="noStrike">
                <a:solidFill>
                  <a:schemeClr val="dk1"/>
                </a:solidFill>
                <a:latin typeface="Arial"/>
                <a:ea typeface="Arial"/>
                <a:cs typeface="Arial"/>
                <a:sym typeface="Arial"/>
              </a:rPr>
              <a:t> merosakkan akidah</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Hayati sifat-sifat mahmudah</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87" name="Shape 87"/>
        <p:cNvGrpSpPr/>
        <p:nvPr/>
      </p:nvGrpSpPr>
      <p:grpSpPr>
        <a:xfrm>
          <a:off x="0" y="0"/>
          <a:ext cx="0" cy="0"/>
          <a:chOff x="0" y="0"/>
          <a:chExt cx="0" cy="0"/>
        </a:xfrm>
      </p:grpSpPr>
      <p:sp>
        <p:nvSpPr>
          <p:cNvPr id="88" name="Google Shape;88;p1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PENGAJARAN AYAT</a:t>
            </a:r>
            <a:endParaRPr b="0" i="0" sz="1800" u="none" cap="none" strike="noStrike"/>
          </a:p>
        </p:txBody>
      </p:sp>
      <p:sp>
        <p:nvSpPr>
          <p:cNvPr id="89" name="Google Shape;89;p13"/>
          <p:cNvSpPr txBox="1"/>
          <p:nvPr>
            <p:ph idx="1" type="body"/>
          </p:nvPr>
        </p:nvSpPr>
        <p:spPr>
          <a:xfrm>
            <a:off x="2667000" y="1676400"/>
            <a:ext cx="6172200" cy="4830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Kita hendaklah mencontohi ketaatan Malaikat.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Iblis sentiasa berusaha memperdaya manusia supaya mengikut jejak langkahnya.</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Orang yang berjaya mengatasi tipu daya iblis akan selamat hidup di dunia dan akhirat.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Setiap ciptaan Allah ada hikmahnya.</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kasih kepada hamba yang bertaubat.</a:t>
            </a:r>
            <a:endParaRPr b="0" i="0" sz="1800" u="none" cap="none" strike="noStrike"/>
          </a:p>
          <a:p>
            <a:pPr indent="0" lvl="0" marL="0" marR="0" rtl="0" algn="l">
              <a:spcBef>
                <a:spcPts val="0"/>
              </a:spcBef>
              <a:spcAft>
                <a:spcPts val="0"/>
              </a:spcAft>
              <a:buNone/>
            </a:pPr>
            <a:r>
              <a:t/>
            </a:r>
            <a:endParaRPr b="0" i="0" sz="1800" u="none" cap="none" strike="noStrike"/>
          </a:p>
        </p:txBody>
      </p:sp>
      <p:sp>
        <p:nvSpPr>
          <p:cNvPr id="90" name="Google Shape;90;p13"/>
          <p:cNvSpPr txBox="1"/>
          <p:nvPr/>
        </p:nvSpPr>
        <p:spPr>
          <a:xfrm>
            <a:off x="609600" y="427037"/>
            <a:ext cx="8229600" cy="792162"/>
          </a:xfrm>
          <a:prstGeom prst="rect">
            <a:avLst/>
          </a:prstGeom>
          <a:solidFill>
            <a:srgbClr val="00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PENGAJARAN AYAT</a:t>
            </a:r>
            <a:endParaRPr b="0" i="0" sz="1800" u="none" cap="none" strike="noStrike"/>
          </a:p>
        </p:txBody>
      </p:sp>
      <p:pic>
        <p:nvPicPr>
          <p:cNvPr id="91" name="Google Shape;91;p13"/>
          <p:cNvPicPr preferRelativeResize="0"/>
          <p:nvPr/>
        </p:nvPicPr>
        <p:blipFill>
          <a:blip r:embed="rId3">
            <a:alphaModFix/>
          </a:blip>
          <a:stretch>
            <a:fillRect/>
          </a:stretch>
        </p:blipFill>
        <p:spPr>
          <a:xfrm>
            <a:off x="-152400" y="1524000"/>
            <a:ext cx="3079750" cy="3962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25" name="Shape 25"/>
        <p:cNvGrpSpPr/>
        <p:nvPr/>
      </p:nvGrpSpPr>
      <p:grpSpPr>
        <a:xfrm>
          <a:off x="0" y="0"/>
          <a:ext cx="0" cy="0"/>
          <a:chOff x="0" y="0"/>
          <a:chExt cx="0" cy="0"/>
        </a:xfrm>
      </p:grpSpPr>
      <p:sp>
        <p:nvSpPr>
          <p:cNvPr id="26" name="Google Shape;26;p4"/>
          <p:cNvSpPr txBox="1"/>
          <p:nvPr>
            <p:ph idx="1" type="body"/>
          </p:nvPr>
        </p:nvSpPr>
        <p:spPr>
          <a:xfrm>
            <a:off x="381000" y="5943600"/>
            <a:ext cx="8229600" cy="7620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0" i="0" lang="en-US" sz="3200" u="none" cap="none" strike="noStrike">
                <a:solidFill>
                  <a:schemeClr val="dk1"/>
                </a:solidFill>
                <a:latin typeface="Arial"/>
                <a:ea typeface="Arial"/>
                <a:cs typeface="Arial"/>
                <a:sym typeface="Arial"/>
              </a:rPr>
              <a:t>Al-Baqarah 34-37</a:t>
            </a:r>
            <a:endParaRPr b="0" i="0" sz="1800" u="none" cap="none" strike="noStrike"/>
          </a:p>
        </p:txBody>
      </p:sp>
      <p:sp>
        <p:nvSpPr>
          <p:cNvPr id="27" name="Google Shape;27;p4"/>
          <p:cNvSpPr txBox="1"/>
          <p:nvPr>
            <p:ph type="title"/>
          </p:nvPr>
        </p:nvSpPr>
        <p:spPr>
          <a:xfrm>
            <a:off x="457200" y="274637"/>
            <a:ext cx="8229600" cy="792162"/>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FF00"/>
              </a:buClr>
              <a:buFont typeface="Arial"/>
              <a:buNone/>
            </a:pPr>
            <a:r>
              <a:rPr b="1" i="0" lang="en-US" sz="4400" u="none" cap="none" strike="noStrike">
                <a:solidFill>
                  <a:srgbClr val="00FF00"/>
                </a:solidFill>
                <a:latin typeface="Arial"/>
                <a:ea typeface="Arial"/>
                <a:cs typeface="Arial"/>
                <a:sym typeface="Arial"/>
              </a:rPr>
              <a:t>FIRMAN ALLAH</a:t>
            </a:r>
            <a:endParaRPr b="0" i="0" sz="1800" u="none" cap="none" strike="noStrike"/>
          </a:p>
        </p:txBody>
      </p:sp>
      <p:pic>
        <p:nvPicPr>
          <p:cNvPr id="28" name="Google Shape;28;p4"/>
          <p:cNvPicPr preferRelativeResize="0"/>
          <p:nvPr/>
        </p:nvPicPr>
        <p:blipFill>
          <a:blip r:embed="rId3">
            <a:alphaModFix/>
          </a:blip>
          <a:stretch>
            <a:fillRect/>
          </a:stretch>
        </p:blipFill>
        <p:spPr>
          <a:xfrm>
            <a:off x="357187" y="1219200"/>
            <a:ext cx="8429625" cy="4562475"/>
          </a:xfrm>
          <a:prstGeom prst="rect">
            <a:avLst/>
          </a:prstGeom>
          <a:noFill/>
          <a:ln>
            <a:noFill/>
          </a:ln>
        </p:spPr>
      </p:pic>
      <p:pic>
        <p:nvPicPr>
          <p:cNvPr id="29" name="Google Shape;29;p4"/>
          <p:cNvPicPr preferRelativeResize="0"/>
          <p:nvPr/>
        </p:nvPicPr>
        <p:blipFill>
          <a:blip r:embed="rId4">
            <a:alphaModFix/>
          </a:blip>
          <a:stretch>
            <a:fillRect/>
          </a:stretch>
        </p:blipFill>
        <p:spPr>
          <a:xfrm>
            <a:off x="381000" y="5943600"/>
            <a:ext cx="685800" cy="68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33" name="Shape 33"/>
        <p:cNvGrpSpPr/>
        <p:nvPr/>
      </p:nvGrpSpPr>
      <p:grpSpPr>
        <a:xfrm>
          <a:off x="0" y="0"/>
          <a:ext cx="0" cy="0"/>
          <a:chOff x="0" y="0"/>
          <a:chExt cx="0" cy="0"/>
        </a:xfrm>
      </p:grpSpPr>
      <p:sp>
        <p:nvSpPr>
          <p:cNvPr id="34" name="Google Shape;34;p5"/>
          <p:cNvSpPr txBox="1"/>
          <p:nvPr>
            <p:ph idx="1" type="body"/>
          </p:nvPr>
        </p:nvSpPr>
        <p:spPr>
          <a:xfrm>
            <a:off x="457200" y="1905000"/>
            <a:ext cx="5410200" cy="4191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34.  Dan (Ingatlah) ketika kami berfirman kepada para malaikat: "Sujudlah kamu kepada Adam," Maka sujudlah mereka kecuali Iblis; ia enggan dan takabur dan adalah ia termasuk golongan orang-orang yang kafir.</a:t>
            </a:r>
            <a:endParaRPr b="0" i="0" sz="1800" u="none" cap="none" strike="noStrike"/>
          </a:p>
        </p:txBody>
      </p:sp>
      <p:sp>
        <p:nvSpPr>
          <p:cNvPr id="35" name="Google Shape;35;p5"/>
          <p:cNvSpPr txBox="1"/>
          <p:nvPr>
            <p:ph type="title"/>
          </p:nvPr>
        </p:nvSpPr>
        <p:spPr>
          <a:xfrm>
            <a:off x="457200" y="274637"/>
            <a:ext cx="8229600" cy="1143000"/>
          </a:xfrm>
          <a:prstGeom prst="rect">
            <a:avLst/>
          </a:prstGeom>
          <a:solidFill>
            <a:srgbClr val="FF99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 MAKSUD AYAT</a:t>
            </a:r>
            <a:endParaRPr b="0" i="0" sz="1800" u="none" cap="none" strike="noStrike"/>
          </a:p>
        </p:txBody>
      </p:sp>
      <p:pic>
        <p:nvPicPr>
          <p:cNvPr id="36" name="Google Shape;36;p5"/>
          <p:cNvPicPr preferRelativeResize="0"/>
          <p:nvPr/>
        </p:nvPicPr>
        <p:blipFill>
          <a:blip r:embed="rId3">
            <a:alphaModFix/>
          </a:blip>
          <a:stretch>
            <a:fillRect/>
          </a:stretch>
        </p:blipFill>
        <p:spPr>
          <a:xfrm>
            <a:off x="6172200" y="2133600"/>
            <a:ext cx="2582862" cy="4127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40" name="Shape 40"/>
        <p:cNvGrpSpPr/>
        <p:nvPr/>
      </p:nvGrpSpPr>
      <p:grpSpPr>
        <a:xfrm>
          <a:off x="0" y="0"/>
          <a:ext cx="0" cy="0"/>
          <a:chOff x="0" y="0"/>
          <a:chExt cx="0" cy="0"/>
        </a:xfrm>
      </p:grpSpPr>
      <p:sp>
        <p:nvSpPr>
          <p:cNvPr id="41" name="Google Shape;41;p6"/>
          <p:cNvSpPr txBox="1"/>
          <p:nvPr>
            <p:ph idx="1" type="body"/>
          </p:nvPr>
        </p:nvSpPr>
        <p:spPr>
          <a:xfrm>
            <a:off x="838200" y="228600"/>
            <a:ext cx="73914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35.  Dan kami berfirman: "Hai Adam, diamilah oleh kamu dan isterimu syurga ini, dan makanlah dari makanannya yang banyak lagi baik dimana saja yang kamu sukai, dan janganlah kamu dekati pohon ini, yang menyebabkan kamu termasuk orang-orang yang zalim.</a:t>
            </a:r>
            <a:endParaRPr b="0" i="0" sz="1800" u="none" cap="none" strike="noStrike"/>
          </a:p>
          <a:p>
            <a:pPr indent="0" lvl="0" marL="0" marR="0" rtl="0" algn="l">
              <a:spcBef>
                <a:spcPts val="0"/>
              </a:spcBef>
              <a:spcAft>
                <a:spcPts val="0"/>
              </a:spcAft>
              <a:buNone/>
            </a:pPr>
            <a:r>
              <a:t/>
            </a:r>
            <a:endParaRPr b="0" i="0" sz="1800" u="none" cap="none" strike="noStrike"/>
          </a:p>
        </p:txBody>
      </p:sp>
      <p:pic>
        <p:nvPicPr>
          <p:cNvPr id="42" name="Google Shape;42;p6"/>
          <p:cNvPicPr preferRelativeResize="0"/>
          <p:nvPr/>
        </p:nvPicPr>
        <p:blipFill>
          <a:blip r:embed="rId3">
            <a:alphaModFix/>
          </a:blip>
          <a:stretch>
            <a:fillRect/>
          </a:stretch>
        </p:blipFill>
        <p:spPr>
          <a:xfrm>
            <a:off x="0" y="4343400"/>
            <a:ext cx="9144000" cy="2514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46" name="Shape 46"/>
        <p:cNvGrpSpPr/>
        <p:nvPr/>
      </p:nvGrpSpPr>
      <p:grpSpPr>
        <a:xfrm>
          <a:off x="0" y="0"/>
          <a:ext cx="0" cy="0"/>
          <a:chOff x="0" y="0"/>
          <a:chExt cx="0" cy="0"/>
        </a:xfrm>
      </p:grpSpPr>
      <p:sp>
        <p:nvSpPr>
          <p:cNvPr id="47" name="Google Shape;47;p7"/>
          <p:cNvSpPr txBox="1"/>
          <p:nvPr>
            <p:ph idx="1" type="body"/>
          </p:nvPr>
        </p:nvSpPr>
        <p:spPr>
          <a:xfrm>
            <a:off x="228600" y="838200"/>
            <a:ext cx="5867400" cy="51355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36.  Setelah itu maka syaitan menggelincirkan mereka berdua dari syurga itu dan menyebakan mereka dikeluarkan dari nikmat yang mereka telah berada di dalamnya dan kami berfirman: "Turunlah kamu! sebahagian kamu menjadi musuh kepada sebahagian yang lain, dan bagi kamu disediakan tempat kediaman di bumi, serta mendapat kesenangan hingga ke suatu masa (mati)."</a:t>
            </a:r>
            <a:endParaRPr b="0" i="0" sz="1800" u="none" cap="none" strike="noStrike"/>
          </a:p>
          <a:p>
            <a:pPr indent="0" lvl="0" marL="0" marR="0" rtl="0" algn="l">
              <a:spcBef>
                <a:spcPts val="0"/>
              </a:spcBef>
              <a:spcAft>
                <a:spcPts val="0"/>
              </a:spcAft>
              <a:buNone/>
            </a:pPr>
            <a:r>
              <a:t/>
            </a:r>
            <a:endParaRPr b="0" i="0" sz="1800" u="none" cap="none" strike="noStrike"/>
          </a:p>
        </p:txBody>
      </p:sp>
      <p:pic>
        <p:nvPicPr>
          <p:cNvPr id="48" name="Google Shape;48;p7"/>
          <p:cNvPicPr preferRelativeResize="0"/>
          <p:nvPr/>
        </p:nvPicPr>
        <p:blipFill>
          <a:blip r:embed="rId3">
            <a:alphaModFix/>
          </a:blip>
          <a:stretch>
            <a:fillRect/>
          </a:stretch>
        </p:blipFill>
        <p:spPr>
          <a:xfrm>
            <a:off x="6019800" y="838200"/>
            <a:ext cx="2844800" cy="5105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52" name="Shape 52"/>
        <p:cNvGrpSpPr/>
        <p:nvPr/>
      </p:nvGrpSpPr>
      <p:grpSpPr>
        <a:xfrm>
          <a:off x="0" y="0"/>
          <a:ext cx="0" cy="0"/>
          <a:chOff x="0" y="0"/>
          <a:chExt cx="0" cy="0"/>
        </a:xfrm>
      </p:grpSpPr>
      <p:pic>
        <p:nvPicPr>
          <p:cNvPr id="53" name="Google Shape;53;p8"/>
          <p:cNvPicPr preferRelativeResize="0"/>
          <p:nvPr/>
        </p:nvPicPr>
        <p:blipFill>
          <a:blip r:embed="rId3">
            <a:alphaModFix/>
          </a:blip>
          <a:stretch>
            <a:fillRect/>
          </a:stretch>
        </p:blipFill>
        <p:spPr>
          <a:xfrm>
            <a:off x="4343400" y="304800"/>
            <a:ext cx="4800600" cy="6372225"/>
          </a:xfrm>
          <a:prstGeom prst="rect">
            <a:avLst/>
          </a:prstGeom>
          <a:noFill/>
          <a:ln>
            <a:noFill/>
          </a:ln>
        </p:spPr>
      </p:pic>
      <p:sp>
        <p:nvSpPr>
          <p:cNvPr id="54" name="Google Shape;54;p8"/>
          <p:cNvSpPr txBox="1"/>
          <p:nvPr>
            <p:ph idx="1" type="body"/>
          </p:nvPr>
        </p:nvSpPr>
        <p:spPr>
          <a:xfrm>
            <a:off x="304800" y="304800"/>
            <a:ext cx="5943600" cy="5211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37.  Kemudian Nabi Adam menerima daripada Tuhannya beberapa kalimat (kata-kata pengakuan taubat yang diamalkan), lalu Allah menerima taubatnya. Sesungguhnya Allah Dialah Yang Amat Pengampun (penerima Taubat) lagi Maha Mengasihani.</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58" name="Shape 58"/>
        <p:cNvGrpSpPr/>
        <p:nvPr/>
      </p:nvGrpSpPr>
      <p:grpSpPr>
        <a:xfrm>
          <a:off x="0" y="0"/>
          <a:ext cx="0" cy="0"/>
          <a:chOff x="0" y="0"/>
          <a:chExt cx="0" cy="0"/>
        </a:xfrm>
      </p:grpSpPr>
      <p:pic>
        <p:nvPicPr>
          <p:cNvPr id="59" name="Google Shape;59;p9"/>
          <p:cNvPicPr preferRelativeResize="0"/>
          <p:nvPr/>
        </p:nvPicPr>
        <p:blipFill>
          <a:blip r:embed="rId3">
            <a:alphaModFix/>
          </a:blip>
          <a:stretch>
            <a:fillRect/>
          </a:stretch>
        </p:blipFill>
        <p:spPr>
          <a:xfrm>
            <a:off x="4635500" y="2286000"/>
            <a:ext cx="4508500" cy="4572000"/>
          </a:xfrm>
          <a:prstGeom prst="rect">
            <a:avLst/>
          </a:prstGeom>
          <a:noFill/>
          <a:ln>
            <a:noFill/>
          </a:ln>
        </p:spPr>
      </p:pic>
      <p:sp>
        <p:nvSpPr>
          <p:cNvPr id="60" name="Google Shape;60;p9"/>
          <p:cNvSpPr txBox="1"/>
          <p:nvPr>
            <p:ph type="title"/>
          </p:nvPr>
        </p:nvSpPr>
        <p:spPr>
          <a:xfrm>
            <a:off x="457200" y="274637"/>
            <a:ext cx="8229600" cy="1143000"/>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CARA SYAITAN </a:t>
            </a:r>
            <a:br>
              <a:rPr b="1" i="0" lang="en-US" sz="3600" u="none" cap="none" strike="noStrike">
                <a:solidFill>
                  <a:schemeClr val="dk2"/>
                </a:solidFill>
                <a:latin typeface="Arial"/>
                <a:ea typeface="Arial"/>
                <a:cs typeface="Arial"/>
                <a:sym typeface="Arial"/>
              </a:rPr>
            </a:br>
            <a:r>
              <a:rPr b="1" i="0" lang="en-US" sz="3600" u="none" cap="none" strike="noStrike">
                <a:solidFill>
                  <a:schemeClr val="dk2"/>
                </a:solidFill>
                <a:latin typeface="Arial"/>
                <a:ea typeface="Arial"/>
                <a:cs typeface="Arial"/>
                <a:sym typeface="Arial"/>
              </a:rPr>
              <a:t>MEMPERDAYA MANUSIA</a:t>
            </a:r>
            <a:endParaRPr b="0" i="0" sz="1800" u="none" cap="none" strike="noStrike"/>
          </a:p>
        </p:txBody>
      </p:sp>
      <p:sp>
        <p:nvSpPr>
          <p:cNvPr id="61" name="Google Shape;61;p9"/>
          <p:cNvSpPr txBox="1"/>
          <p:nvPr>
            <p:ph idx="1" type="body"/>
          </p:nvPr>
        </p:nvSpPr>
        <p:spPr>
          <a:xfrm>
            <a:off x="457200" y="1295400"/>
            <a:ext cx="53340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Memperdaya manusia mensyirikkan Allah SWT.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Mengajak manusia melanggar perintah Allah. </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Menghasut manusia berbuat jahat.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Menggoda manusia hidup bermusuhan.</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Menghasut manusia membuat kerja yang sia-sia.</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Menimbulkan rasa was-was dan ragu dalam diri manusia.</a:t>
            </a:r>
            <a:endParaRPr b="0" i="0" sz="1800" u="none" cap="none" strike="noStrike"/>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65" name="Shape 65"/>
        <p:cNvGrpSpPr/>
        <p:nvPr/>
      </p:nvGrpSpPr>
      <p:grpSpPr>
        <a:xfrm>
          <a:off x="0" y="0"/>
          <a:ext cx="0" cy="0"/>
          <a:chOff x="0" y="0"/>
          <a:chExt cx="0" cy="0"/>
        </a:xfrm>
      </p:grpSpPr>
      <p:pic>
        <p:nvPicPr>
          <p:cNvPr id="66" name="Google Shape;66;p10"/>
          <p:cNvPicPr preferRelativeResize="0"/>
          <p:nvPr/>
        </p:nvPicPr>
        <p:blipFill>
          <a:blip r:embed="rId3">
            <a:alphaModFix/>
          </a:blip>
          <a:stretch>
            <a:fillRect/>
          </a:stretch>
        </p:blipFill>
        <p:spPr>
          <a:xfrm>
            <a:off x="5867400" y="3716337"/>
            <a:ext cx="3098800" cy="2913062"/>
          </a:xfrm>
          <a:prstGeom prst="rect">
            <a:avLst/>
          </a:prstGeom>
          <a:noFill/>
          <a:ln>
            <a:noFill/>
          </a:ln>
        </p:spPr>
      </p:pic>
      <p:sp>
        <p:nvSpPr>
          <p:cNvPr id="67" name="Google Shape;67;p10"/>
          <p:cNvSpPr txBox="1"/>
          <p:nvPr>
            <p:ph type="title"/>
          </p:nvPr>
        </p:nvSpPr>
        <p:spPr>
          <a:xfrm>
            <a:off x="457200" y="274637"/>
            <a:ext cx="8229600" cy="1143000"/>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CARA MENGHINDARI </a:t>
            </a:r>
            <a:br>
              <a:rPr b="1" i="0" lang="en-US" sz="3600" u="none" cap="none" strike="noStrike">
                <a:solidFill>
                  <a:schemeClr val="dk2"/>
                </a:solidFill>
                <a:latin typeface="Arial"/>
                <a:ea typeface="Arial"/>
                <a:cs typeface="Arial"/>
                <a:sym typeface="Arial"/>
              </a:rPr>
            </a:br>
            <a:r>
              <a:rPr b="1" i="0" lang="en-US" sz="3600" u="none" cap="none" strike="noStrike">
                <a:solidFill>
                  <a:schemeClr val="dk2"/>
                </a:solidFill>
                <a:latin typeface="Arial"/>
                <a:ea typeface="Arial"/>
                <a:cs typeface="Arial"/>
                <a:sym typeface="Arial"/>
              </a:rPr>
              <a:t>TIPU DAYA SYAITAN</a:t>
            </a:r>
            <a:endParaRPr b="0" i="0" sz="1800" u="none" cap="none" strike="noStrike"/>
          </a:p>
        </p:txBody>
      </p:sp>
      <p:sp>
        <p:nvSpPr>
          <p:cNvPr id="68" name="Google Shape;68;p10"/>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Taat perintah Allah dan jauhi laranganNya</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Solat dengan khusyuk.</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Menjauhi maksiat.</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Nasihat-menasihati untuk kebaikan. </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Hafaz dan baca al-Quran.</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Bersifat Mahmudah.</a:t>
            </a:r>
            <a:endParaRPr b="0" i="0" sz="1800" u="none" cap="none" strike="noStrike"/>
          </a:p>
          <a:p>
            <a:pPr indent="-342900" lvl="0" marL="342900" marR="0" rtl="0" algn="l">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Mentaati ibubapa dan guru.</a:t>
            </a:r>
            <a:endParaRPr b="0" i="0" sz="1800" u="none" cap="none" strike="noStrike"/>
          </a:p>
        </p:txBody>
      </p:sp>
      <p:pic>
        <p:nvPicPr>
          <p:cNvPr id="69" name="Google Shape;69;p10"/>
          <p:cNvPicPr preferRelativeResize="0"/>
          <p:nvPr/>
        </p:nvPicPr>
        <p:blipFill>
          <a:blip r:embed="rId4">
            <a:alphaModFix/>
          </a:blip>
          <a:stretch>
            <a:fillRect/>
          </a:stretch>
        </p:blipFill>
        <p:spPr>
          <a:xfrm>
            <a:off x="6502400" y="1447800"/>
            <a:ext cx="2641600" cy="30226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99FF"/>
            </a:gs>
            <a:gs pos="100000">
              <a:srgbClr val="FF99CC"/>
            </a:gs>
          </a:gsLst>
          <a:lin ang="5400000" scaled="0"/>
        </a:gradFill>
      </p:bgPr>
    </p:bg>
    <p:spTree>
      <p:nvGrpSpPr>
        <p:cNvPr id="73" name="Shape 73"/>
        <p:cNvGrpSpPr/>
        <p:nvPr/>
      </p:nvGrpSpPr>
      <p:grpSpPr>
        <a:xfrm>
          <a:off x="0" y="0"/>
          <a:ext cx="0" cy="0"/>
          <a:chOff x="0" y="0"/>
          <a:chExt cx="0" cy="0"/>
        </a:xfrm>
      </p:grpSpPr>
      <p:sp>
        <p:nvSpPr>
          <p:cNvPr id="74" name="Google Shape;74;p11"/>
          <p:cNvSpPr txBox="1"/>
          <p:nvPr>
            <p:ph type="title"/>
          </p:nvPr>
        </p:nvSpPr>
        <p:spPr>
          <a:xfrm>
            <a:off x="457200" y="274637"/>
            <a:ext cx="8229600" cy="1143000"/>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SYARAT-SYARAT TAUBAT</a:t>
            </a:r>
            <a:endParaRPr b="0" i="0" sz="1800" u="none" cap="none" strike="noStrike"/>
          </a:p>
        </p:txBody>
      </p:sp>
      <p:sp>
        <p:nvSpPr>
          <p:cNvPr id="75" name="Google Shape;75;p11"/>
          <p:cNvSpPr txBox="1"/>
          <p:nvPr>
            <p:ph idx="1" type="body"/>
          </p:nvPr>
        </p:nvSpPr>
        <p:spPr>
          <a:xfrm>
            <a:off x="304800" y="1295400"/>
            <a:ext cx="61722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BERAZAM tidak mengulanginya lagi.</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Benar-benar MENYESAL dengan dosa yang dilakukan. </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BERHENTI daripada melakukan dosa dengan segera.</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Hendaklah MINTA MAAF dan memulangkan hak jika melakukan kesalahan dengan manusia.</a:t>
            </a:r>
            <a:endParaRPr b="0" i="0" sz="1800" u="none" cap="none" strike="noStrike"/>
          </a:p>
        </p:txBody>
      </p:sp>
      <p:pic>
        <p:nvPicPr>
          <p:cNvPr id="76" name="Google Shape;76;p11"/>
          <p:cNvPicPr preferRelativeResize="0"/>
          <p:nvPr/>
        </p:nvPicPr>
        <p:blipFill>
          <a:blip r:embed="rId3">
            <a:alphaModFix/>
          </a:blip>
          <a:stretch>
            <a:fillRect/>
          </a:stretch>
        </p:blipFill>
        <p:spPr>
          <a:xfrm>
            <a:off x="5791200" y="1981200"/>
            <a:ext cx="2971800" cy="4191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