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Relationship Id="rId4" Type="http://schemas.openxmlformats.org/officeDocument/2006/relationships/image" Target="../media/image11.jpg"/><Relationship Id="rId5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jp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Relationship Id="rId4" Type="http://schemas.openxmlformats.org/officeDocument/2006/relationships/image" Target="../media/image12.png"/><Relationship Id="rId5" Type="http://schemas.openxmlformats.org/officeDocument/2006/relationships/image" Target="../media/image8.png"/><Relationship Id="rId6" Type="http://schemas.openxmlformats.org/officeDocument/2006/relationships/image" Target="../media/image20.jpg"/><Relationship Id="rId7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/>
          <p:nvPr/>
        </p:nvSpPr>
        <p:spPr>
          <a:xfrm>
            <a:off x="1371600" y="1752600"/>
            <a:ext cx="5834062" cy="927100"/>
          </a:xfrm>
          <a:prstGeom prst="rect">
            <a:avLst/>
          </a:prstGeom>
          <a:solidFill>
            <a:srgbClr val="FFFF00"/>
          </a:solidFill>
          <a:ln cap="rnd" cmpd="sng" w="19050">
            <a:solidFill>
              <a:srgbClr val="99CC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HIDAYAH ALLAH 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228600"/>
            <a:ext cx="5080000" cy="38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6200" y="2971800"/>
            <a:ext cx="4876800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67000" y="2438400"/>
            <a:ext cx="3638550" cy="260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AL-QURAN SEBAGAI MUKJIZAT</a:t>
            </a:r>
            <a:endParaRPr b="0" i="0" sz="1800" u="none" cap="none" strike="noStrike"/>
          </a:p>
        </p:txBody>
      </p:sp>
      <p:sp>
        <p:nvSpPr>
          <p:cNvPr id="97" name="Google Shape;97;p14"/>
          <p:cNvSpPr txBox="1"/>
          <p:nvPr>
            <p:ph idx="1" type="body"/>
          </p:nvPr>
        </p:nvSpPr>
        <p:spPr>
          <a:xfrm>
            <a:off x="533400" y="1828800"/>
            <a:ext cx="4876800" cy="4221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Gaya bahasa al-Quran yang sangat indah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Al-Quran mengandungi pelbagai jenis ilmu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Allah mencabar manusia supaya menciptakan satu surah seperti al-Quran</a:t>
            </a:r>
            <a:endParaRPr b="0" i="0" sz="1800" u="none" cap="none" strike="noStrike"/>
          </a:p>
        </p:txBody>
      </p:sp>
      <p:pic>
        <p:nvPicPr>
          <p:cNvPr id="98" name="Google Shape;9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43600" y="2133600"/>
            <a:ext cx="2730500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ILMU FARDHU AIN</a:t>
            </a:r>
            <a:b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 FARDHU KIFAYAH</a:t>
            </a:r>
            <a:endParaRPr b="0" i="0" sz="1800" u="none" cap="none" strike="noStrike"/>
          </a:p>
        </p:txBody>
      </p:sp>
      <p:sp>
        <p:nvSpPr>
          <p:cNvPr id="104" name="Google Shape;104;p15"/>
          <p:cNvSpPr txBox="1"/>
          <p:nvPr/>
        </p:nvSpPr>
        <p:spPr>
          <a:xfrm>
            <a:off x="914400" y="2133600"/>
            <a:ext cx="3200400" cy="39624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5"/>
          <p:cNvSpPr txBox="1"/>
          <p:nvPr/>
        </p:nvSpPr>
        <p:spPr>
          <a:xfrm>
            <a:off x="4876800" y="2133600"/>
            <a:ext cx="3200400" cy="3962400"/>
          </a:xfrm>
          <a:prstGeom prst="rect">
            <a:avLst/>
          </a:prstGeom>
          <a:solidFill>
            <a:schemeClr val="accent1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5"/>
          <p:cNvSpPr/>
          <p:nvPr/>
        </p:nvSpPr>
        <p:spPr>
          <a:xfrm>
            <a:off x="381000" y="1676400"/>
            <a:ext cx="2105025" cy="773112"/>
          </a:xfrm>
          <a:prstGeom prst="rect">
            <a:avLst/>
          </a:prstGeom>
          <a:gradFill>
            <a:gsLst>
              <a:gs pos="0">
                <a:srgbClr val="9999FF"/>
              </a:gs>
              <a:gs pos="100000">
                <a:srgbClr val="009999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FARDHU AIN </a:t>
            </a:r>
            <a:endParaRPr b="0" i="0" sz="1800" u="none" cap="none" strike="noStrike"/>
          </a:p>
        </p:txBody>
      </p:sp>
      <p:sp>
        <p:nvSpPr>
          <p:cNvPr id="107" name="Google Shape;107;p15"/>
          <p:cNvSpPr/>
          <p:nvPr/>
        </p:nvSpPr>
        <p:spPr>
          <a:xfrm>
            <a:off x="4648200" y="1676400"/>
            <a:ext cx="2105025" cy="773112"/>
          </a:xfrm>
          <a:prstGeom prst="rect">
            <a:avLst/>
          </a:prstGeom>
          <a:gradFill>
            <a:gsLst>
              <a:gs pos="0">
                <a:srgbClr val="9999FF"/>
              </a:gs>
              <a:gs pos="100000">
                <a:srgbClr val="009999"/>
              </a:gs>
            </a:gsLst>
            <a:lin ang="54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FARDHU KIFAYAH </a:t>
            </a:r>
            <a:endParaRPr b="0" i="0" sz="1800" u="none" cap="none" strike="noStrike"/>
          </a:p>
        </p:txBody>
      </p:sp>
      <p:sp>
        <p:nvSpPr>
          <p:cNvPr id="108" name="Google Shape;108;p15"/>
          <p:cNvSpPr txBox="1"/>
          <p:nvPr/>
        </p:nvSpPr>
        <p:spPr>
          <a:xfrm>
            <a:off x="1066800" y="2819400"/>
            <a:ext cx="2895600" cy="1465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ILMU YANG WAJIB DIPELAJARI UNTUK SEMPURNAKAN KEHIDUPAN DUNIA DAN AGAMANYA</a:t>
            </a:r>
            <a:endParaRPr b="0" i="0" sz="1800" u="none" cap="none" strike="noStrike"/>
          </a:p>
        </p:txBody>
      </p:sp>
      <p:sp>
        <p:nvSpPr>
          <p:cNvPr id="109" name="Google Shape;109;p15"/>
          <p:cNvSpPr txBox="1"/>
          <p:nvPr/>
        </p:nvSpPr>
        <p:spPr>
          <a:xfrm>
            <a:off x="5105400" y="2819400"/>
            <a:ext cx="2743200" cy="2014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ILMU YANG WAJIB DIPELAJARI OLEH UMAT ISLAM NAMUN KEWAJIPANNYA GUGUR BILA ADA ORANG LAIN YANG MEMPELAJARINYA</a:t>
            </a:r>
            <a:endParaRPr b="0" i="0" sz="1800" u="none" cap="none" strike="noStrike"/>
          </a:p>
        </p:txBody>
      </p:sp>
      <p:sp>
        <p:nvSpPr>
          <p:cNvPr id="110" name="Google Shape;110;p15"/>
          <p:cNvSpPr txBox="1"/>
          <p:nvPr/>
        </p:nvSpPr>
        <p:spPr>
          <a:xfrm>
            <a:off x="1143000" y="4572000"/>
            <a:ext cx="2819400" cy="13287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CONTOH :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ILMU CARA SOLAT , PUASA , BACA ALQURAN</a:t>
            </a:r>
            <a:endParaRPr b="0" i="0" sz="1800" u="none" cap="none" strike="noStrike"/>
          </a:p>
        </p:txBody>
      </p:sp>
      <p:sp>
        <p:nvSpPr>
          <p:cNvPr id="111" name="Google Shape;111;p15"/>
          <p:cNvSpPr txBox="1"/>
          <p:nvPr/>
        </p:nvSpPr>
        <p:spPr>
          <a:xfrm>
            <a:off x="5029200" y="4953000"/>
            <a:ext cx="2971800" cy="779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CONTOH :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ILMU PERUBATAN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Hidayah Allah yang menerangi hati orang mukmin umpama cahaya yang menerangi alam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Manusia perlu berusaha bagi mendapatkan hidayah Allah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Menuntut ilmu wajib dan sebagai cara untuk perolehi hidayah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66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Kita wajib menguasai ilmu fardhu ain dan fardhu kifayah untuk menjadi pakar dalam kedua-dua bidang.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600" y="2514600"/>
            <a:ext cx="1752600" cy="153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9000" y="0"/>
            <a:ext cx="2057400" cy="1331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1371600" y="5257800"/>
            <a:ext cx="6629400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SURAH AN-NUR : AYAT 35</a:t>
            </a:r>
            <a:endParaRPr b="0" i="0" sz="1800" u="none" cap="none" strike="noStrike"/>
          </a:p>
        </p:txBody>
      </p:sp>
      <p:sp>
        <p:nvSpPr>
          <p:cNvPr id="38" name="Google Shape;38;p6"/>
          <p:cNvSpPr/>
          <p:nvPr/>
        </p:nvSpPr>
        <p:spPr>
          <a:xfrm>
            <a:off x="381000" y="6400800"/>
            <a:ext cx="952500" cy="2889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BACAAN </a:t>
            </a:r>
            <a:endParaRPr b="0" i="0" sz="1800" u="none" cap="none" strike="noStrike"/>
          </a:p>
        </p:txBody>
      </p:sp>
      <p:pic>
        <p:nvPicPr>
          <p:cNvPr id="39" name="Google Shape;39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457200"/>
            <a:ext cx="8715375" cy="463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3400" y="5562600"/>
            <a:ext cx="685800" cy="685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" name="Google Shape;41;p6"/>
          <p:cNvGrpSpPr/>
          <p:nvPr/>
        </p:nvGrpSpPr>
        <p:grpSpPr>
          <a:xfrm>
            <a:off x="5867400" y="5562600"/>
            <a:ext cx="2927350" cy="852487"/>
            <a:chOff x="228600" y="838200"/>
            <a:chExt cx="2927350" cy="852487"/>
          </a:xfrm>
        </p:grpSpPr>
        <p:sp>
          <p:nvSpPr>
            <p:cNvPr id="42" name="Google Shape;42;p6"/>
            <p:cNvSpPr/>
            <p:nvPr/>
          </p:nvSpPr>
          <p:spPr>
            <a:xfrm>
              <a:off x="762000" y="1143000"/>
              <a:ext cx="2362200" cy="533400"/>
            </a:xfrm>
            <a:prstGeom prst="rect">
              <a:avLst/>
            </a:prstGeom>
            <a:solidFill>
              <a:schemeClr val="accent2"/>
            </a:solidFill>
            <a:ln cap="rnd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6"/>
            <p:cNvSpPr/>
            <p:nvPr/>
          </p:nvSpPr>
          <p:spPr>
            <a:xfrm>
              <a:off x="838200" y="1295400"/>
              <a:ext cx="1762125" cy="228600"/>
            </a:xfrm>
            <a:prstGeom prst="rect">
              <a:avLst/>
            </a:prstGeom>
            <a:solidFill>
              <a:srgbClr val="FFFF00"/>
            </a:solidFill>
            <a:ln cap="rnd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/>
                <a:t>HAFAZAN </a:t>
              </a:r>
              <a:endParaRPr/>
            </a:p>
          </p:txBody>
        </p:sp>
        <p:pic>
          <p:nvPicPr>
            <p:cNvPr id="44" name="Google Shape;44;p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286000" y="838200"/>
              <a:ext cx="869950" cy="852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" name="Google Shape;45;p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28600" y="1143000"/>
              <a:ext cx="514350" cy="5143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57200" y="228600"/>
            <a:ext cx="8229600" cy="9144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AYAT</a:t>
            </a:r>
            <a:endParaRPr b="0" i="0" sz="1800" u="none" cap="none" strike="noStrike"/>
          </a:p>
        </p:txBody>
      </p:sp>
      <p:sp>
        <p:nvSpPr>
          <p:cNvPr id="51" name="Google Shape;51;p7"/>
          <p:cNvSpPr txBox="1"/>
          <p:nvPr>
            <p:ph idx="1" type="body"/>
          </p:nvPr>
        </p:nvSpPr>
        <p:spPr>
          <a:xfrm>
            <a:off x="457200" y="1524000"/>
            <a:ext cx="8229600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Char char="•"/>
            </a:pPr>
            <a:r>
              <a:rPr b="0" i="0" lang="en-US" sz="2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Allah yang menerangi langit dan bumi. Bandingan nur hidayah petunjuk Allah, adalah sebagai misykat yang berisi sebuah lampu , lampu itu dalam geluk kaca, geluk kaca itu pula ( jernih terang ) laksana bintang yang bersinar cemerlang. Lampu itu dinyalakan dengan minyak daripada pokok yang banyak manfaatnya iaitu pokok zaitun yang bukan sahaja disinari matahari semasa terbit dan terbenamnya ( tetapi sentiasa terdedah kepada matahari ) hampir-hampir minyak itu dengan sendiri memancarkan cahaya bersinar ( kerana jernihnya ) walaupun ia tidak disentuh api. ( Sinar nur hidayah itu demikian bandingannya adalah sinar yang berganda-ganda ). Cahaya berlapis cahaya. Allah memimpin sesiapa yang dikehendaki-Nya ( menurut undang-undang dan peraturan-Nya ) kepada nur hidayah-Nya itu. Dan Allah mengemukakan pelbagai perbandingan untuk manusia dan Allah maha mengetahui akan tiap-tiap sesuatu.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1295400"/>
            <a:ext cx="876300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/>
          <p:nvPr>
            <p:ph type="title"/>
          </p:nvPr>
        </p:nvSpPr>
        <p:spPr>
          <a:xfrm>
            <a:off x="457200" y="381000"/>
            <a:ext cx="8229600" cy="7159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INTISARI AYAT</a:t>
            </a:r>
            <a:endParaRPr b="0" i="0" sz="1800" u="none" cap="none" strike="noStrike"/>
          </a:p>
        </p:txBody>
      </p:sp>
      <p:sp>
        <p:nvSpPr>
          <p:cNvPr id="62" name="Google Shape;62;p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Allah mem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banding</a:t>
            </a: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kan nur dan hidayah-Nya yang menerangi hati orang mukmin seperti sebuah lampu di dalam pelita kaca , cahayanya memancar gemerlapan. 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Orang yang diberi hidayah Allah pasti menerima undang-undang dan peraturan Allah yang termaktub dalam al-Quran untuk menguruskan alam.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type="title"/>
          </p:nvPr>
        </p:nvSpPr>
        <p:spPr>
          <a:xfrm>
            <a:off x="457200" y="685800"/>
            <a:ext cx="8229600" cy="11430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GOLONGAN YANG MENDAPAT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HIDAYAH ALLAH</a:t>
            </a:r>
            <a:endParaRPr b="0" i="0" sz="1800" u="none" cap="none" strike="noStrike"/>
          </a:p>
        </p:txBody>
      </p:sp>
      <p:sp>
        <p:nvSpPr>
          <p:cNvPr id="68" name="Google Shape;68;p10"/>
          <p:cNvSpPr txBox="1"/>
          <p:nvPr/>
        </p:nvSpPr>
        <p:spPr>
          <a:xfrm>
            <a:off x="990600" y="2209800"/>
            <a:ext cx="7239000" cy="762000"/>
          </a:xfrm>
          <a:prstGeom prst="rect">
            <a:avLst/>
          </a:prstGeom>
          <a:gradFill>
            <a:gsLst>
              <a:gs pos="0">
                <a:schemeClr val="lt1"/>
              </a:gs>
              <a:gs pos="50000">
                <a:schemeClr val="accent2"/>
              </a:gs>
              <a:gs pos="50000">
                <a:schemeClr val="accent2"/>
              </a:gs>
              <a:gs pos="100000">
                <a:schemeClr val="lt1"/>
              </a:gs>
            </a:gsLst>
            <a:lin ang="5400000" scaled="0"/>
          </a:gra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Bertasbih dan bertahmid kepada Allah</a:t>
            </a:r>
            <a:endParaRPr b="0" i="0" sz="1800" u="none" cap="none" strike="noStrike"/>
          </a:p>
        </p:txBody>
      </p:sp>
      <p:sp>
        <p:nvSpPr>
          <p:cNvPr id="69" name="Google Shape;69;p10"/>
          <p:cNvSpPr txBox="1"/>
          <p:nvPr/>
        </p:nvSpPr>
        <p:spPr>
          <a:xfrm>
            <a:off x="990600" y="5562600"/>
            <a:ext cx="7239000" cy="762000"/>
          </a:xfrm>
          <a:prstGeom prst="rect">
            <a:avLst/>
          </a:prstGeom>
          <a:gradFill>
            <a:gsLst>
              <a:gs pos="0">
                <a:schemeClr val="lt1"/>
              </a:gs>
              <a:gs pos="50000">
                <a:schemeClr val="accent2"/>
              </a:gs>
              <a:gs pos="50000">
                <a:schemeClr val="accent2"/>
              </a:gs>
              <a:gs pos="100000">
                <a:schemeClr val="lt1"/>
              </a:gs>
            </a:gsLst>
            <a:lin ang="5400000" scaled="0"/>
          </a:gra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Takut kepada pembalasan hari kiamat</a:t>
            </a:r>
            <a:endParaRPr b="0" i="0" sz="1800" u="none" cap="none" strike="noStrike"/>
          </a:p>
        </p:txBody>
      </p:sp>
      <p:sp>
        <p:nvSpPr>
          <p:cNvPr id="70" name="Google Shape;70;p10"/>
          <p:cNvSpPr txBox="1"/>
          <p:nvPr/>
        </p:nvSpPr>
        <p:spPr>
          <a:xfrm>
            <a:off x="990600" y="4724400"/>
            <a:ext cx="7239000" cy="762000"/>
          </a:xfrm>
          <a:prstGeom prst="rect">
            <a:avLst/>
          </a:prstGeom>
          <a:gradFill>
            <a:gsLst>
              <a:gs pos="0">
                <a:schemeClr val="lt1"/>
              </a:gs>
              <a:gs pos="50000">
                <a:schemeClr val="accent2"/>
              </a:gs>
              <a:gs pos="50000">
                <a:schemeClr val="accent2"/>
              </a:gs>
              <a:gs pos="100000">
                <a:schemeClr val="lt1"/>
              </a:gs>
            </a:gsLst>
            <a:lin ang="5400000" scaled="0"/>
          </a:gra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Mengeluarkan zakat</a:t>
            </a:r>
            <a:endParaRPr b="0" i="0" sz="1800" u="none" cap="none" strike="noStrike"/>
          </a:p>
        </p:txBody>
      </p:sp>
      <p:sp>
        <p:nvSpPr>
          <p:cNvPr id="71" name="Google Shape;71;p10"/>
          <p:cNvSpPr txBox="1"/>
          <p:nvPr/>
        </p:nvSpPr>
        <p:spPr>
          <a:xfrm>
            <a:off x="990600" y="3886200"/>
            <a:ext cx="7239000" cy="762000"/>
          </a:xfrm>
          <a:prstGeom prst="rect">
            <a:avLst/>
          </a:prstGeom>
          <a:gradFill>
            <a:gsLst>
              <a:gs pos="0">
                <a:schemeClr val="lt1"/>
              </a:gs>
              <a:gs pos="50000">
                <a:schemeClr val="accent2"/>
              </a:gs>
              <a:gs pos="50000">
                <a:schemeClr val="accent2"/>
              </a:gs>
              <a:gs pos="100000">
                <a:schemeClr val="lt1"/>
              </a:gs>
            </a:gsLst>
            <a:lin ang="5400000" scaled="0"/>
          </a:gra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Sentiasa mendirikan solat fardhu</a:t>
            </a:r>
            <a:endParaRPr b="0" i="0" sz="1800" u="none" cap="none" strike="noStrike"/>
          </a:p>
        </p:txBody>
      </p:sp>
      <p:sp>
        <p:nvSpPr>
          <p:cNvPr id="72" name="Google Shape;72;p10"/>
          <p:cNvSpPr txBox="1"/>
          <p:nvPr/>
        </p:nvSpPr>
        <p:spPr>
          <a:xfrm>
            <a:off x="990600" y="3048000"/>
            <a:ext cx="7239000" cy="762000"/>
          </a:xfrm>
          <a:prstGeom prst="rect">
            <a:avLst/>
          </a:prstGeom>
          <a:gradFill>
            <a:gsLst>
              <a:gs pos="0">
                <a:schemeClr val="lt1"/>
              </a:gs>
              <a:gs pos="50000">
                <a:schemeClr val="accent2"/>
              </a:gs>
              <a:gs pos="50000">
                <a:schemeClr val="accent2"/>
              </a:gs>
              <a:gs pos="100000">
                <a:schemeClr val="lt1"/>
              </a:gs>
            </a:gsLst>
            <a:lin ang="5400000" scaled="0"/>
          </a:gra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Bekerja tanpa lalai dari mengingati Allah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CARA MENDAPATKAN HIDAYAH</a:t>
            </a:r>
            <a:endParaRPr b="0" i="0" sz="1800" u="none" cap="none" strike="noStrike"/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457200" y="1981200"/>
            <a:ext cx="8229600" cy="4038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FF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MENUNTUT ILMU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   - orang yang berilmu mudah mendapat hidayah kerana ilmu dapat membezakan antara kebaikan dan keburukan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FF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BERAMAL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	- amal adalah pelengkap kepada ilmu. Keduanya dapat membentuk indivdu yang soleh. Allah murka pada orang yang tidak beramal dengan ilmunya.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FF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ZIKRULLAH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66"/>
              </a:buClr>
              <a:buFont typeface="Arial"/>
              <a:buNone/>
            </a:pPr>
            <a:r>
              <a:rPr b="0" i="0" lang="en-US" sz="2400" u="none" cap="none" strike="noStrike">
                <a:solidFill>
                  <a:srgbClr val="FFFF66"/>
                </a:solidFill>
                <a:latin typeface="Arial"/>
                <a:ea typeface="Arial"/>
                <a:cs typeface="Arial"/>
                <a:sym typeface="Arial"/>
              </a:rPr>
              <a:t>	- hati yang sentiasa mengingati Allah akan jadi lembut dan mudah menerima kebenaran.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2"/>
          <p:cNvSpPr txBox="1"/>
          <p:nvPr>
            <p:ph type="title"/>
          </p:nvPr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HALANGAN PEROLEHI HIDAYAH</a:t>
            </a:r>
            <a:endParaRPr b="0" i="0" sz="1800" u="none" cap="none" strike="noStrike"/>
          </a:p>
        </p:txBody>
      </p:sp>
      <p:sp>
        <p:nvSpPr>
          <p:cNvPr id="84" name="Google Shape;84;p1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Terus berada dalam kejahilan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Tidak berusaha menuntut ilmu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Tidak beramal dengan ilmunya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Bersikap sombong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Tidak mengakui kelemahan diri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Melakukan maksiat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Makan makanan haram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