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10" Type="http://schemas.openxmlformats.org/officeDocument/2006/relationships/slide" Target="slides/slide6.xml"/><Relationship Id="rId21" Type="http://schemas.openxmlformats.org/officeDocument/2006/relationships/slide" Target="slides/slide17.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 name="Shape 29"/>
        <p:cNvGrpSpPr/>
        <p:nvPr/>
      </p:nvGrpSpPr>
      <p:grpSpPr>
        <a:xfrm>
          <a:off x="0" y="0"/>
          <a:ext cx="0" cy="0"/>
          <a:chOff x="0" y="0"/>
          <a:chExt cx="0" cy="0"/>
        </a:xfrm>
      </p:grpSpPr>
      <p:sp>
        <p:nvSpPr>
          <p:cNvPr id="30" name="Google Shape;30;p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p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Google Shape;95;p1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p1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Google Shape;125;p1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Google Shape;130;p1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p1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p2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p2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 name="Shape 34"/>
        <p:cNvGrpSpPr/>
        <p:nvPr/>
      </p:nvGrpSpPr>
      <p:grpSpPr>
        <a:xfrm>
          <a:off x="0" y="0"/>
          <a:ext cx="0" cy="0"/>
          <a:chOff x="0" y="0"/>
          <a:chExt cx="0" cy="0"/>
        </a:xfrm>
      </p:grpSpPr>
      <p:sp>
        <p:nvSpPr>
          <p:cNvPr id="35" name="Google Shape;35;p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 name="Shape 41"/>
        <p:cNvGrpSpPr/>
        <p:nvPr/>
      </p:nvGrpSpPr>
      <p:grpSpPr>
        <a:xfrm>
          <a:off x="0" y="0"/>
          <a:ext cx="0" cy="0"/>
          <a:chOff x="0" y="0"/>
          <a:chExt cx="0" cy="0"/>
        </a:xfrm>
      </p:grpSpPr>
      <p:sp>
        <p:nvSpPr>
          <p:cNvPr id="42" name="Google Shape;42;p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 name="Shape 49"/>
        <p:cNvGrpSpPr/>
        <p:nvPr/>
      </p:nvGrpSpPr>
      <p:grpSpPr>
        <a:xfrm>
          <a:off x="0" y="0"/>
          <a:ext cx="0" cy="0"/>
          <a:chOff x="0" y="0"/>
          <a:chExt cx="0" cy="0"/>
        </a:xfrm>
      </p:grpSpPr>
      <p:sp>
        <p:nvSpPr>
          <p:cNvPr id="50" name="Google Shape;50;p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 name="Shape 55"/>
        <p:cNvGrpSpPr/>
        <p:nvPr/>
      </p:nvGrpSpPr>
      <p:grpSpPr>
        <a:xfrm>
          <a:off x="0" y="0"/>
          <a:ext cx="0" cy="0"/>
          <a:chOff x="0" y="0"/>
          <a:chExt cx="0" cy="0"/>
        </a:xfrm>
      </p:grpSpPr>
      <p:sp>
        <p:nvSpPr>
          <p:cNvPr id="56" name="Google Shape;56;p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 name="Shape 61"/>
        <p:cNvGrpSpPr/>
        <p:nvPr/>
      </p:nvGrpSpPr>
      <p:grpSpPr>
        <a:xfrm>
          <a:off x="0" y="0"/>
          <a:ext cx="0" cy="0"/>
          <a:chOff x="0" y="0"/>
          <a:chExt cx="0" cy="0"/>
        </a:xfrm>
      </p:grpSpPr>
      <p:sp>
        <p:nvSpPr>
          <p:cNvPr id="62" name="Google Shape;62;p1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p1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p1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p1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2"/>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3" name="Google Shape;13;p2"/>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14" name="Google Shape;14;p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5" name="Google Shape;15;p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6" name="Google Shape;16;p2"/>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blipFill>
          <a:blip r:embed="rId2">
            <a:alphaModFix/>
          </a:blip>
          <a:stretch>
            <a:fillRect/>
          </a:stretch>
        </a:blipFill>
      </p:bgPr>
    </p:bg>
    <p:spTree>
      <p:nvGrpSpPr>
        <p:cNvPr id="17" name="Shape 17"/>
        <p:cNvGrpSpPr/>
        <p:nvPr/>
      </p:nvGrpSpPr>
      <p:grpSpPr>
        <a:xfrm>
          <a:off x="0" y="0"/>
          <a:ext cx="0" cy="0"/>
          <a:chOff x="0" y="0"/>
          <a:chExt cx="0" cy="0"/>
        </a:xfrm>
      </p:grpSpPr>
      <p:sp>
        <p:nvSpPr>
          <p:cNvPr id="18" name="Google Shape;18;p3"/>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9" name="Google Shape;19;p3"/>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20" name="Google Shape;20;p3"/>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1" name="Google Shape;21;p3"/>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2" name="Google Shape;22;p3"/>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BJECT_ONLY" type="objOnly">
  <p:cSld name="OBJECT_ONLY">
    <p:bg>
      <p:bgPr>
        <a:blipFill>
          <a:blip r:embed="rId2">
            <a:alphaModFix/>
          </a:blip>
          <a:stretch>
            <a:fillRect/>
          </a:stretch>
        </a:blipFill>
      </p:bgPr>
    </p:bg>
    <p:spTree>
      <p:nvGrpSpPr>
        <p:cNvPr id="23" name="Shape 23"/>
        <p:cNvGrpSpPr/>
        <p:nvPr/>
      </p:nvGrpSpPr>
      <p:grpSpPr>
        <a:xfrm>
          <a:off x="0" y="0"/>
          <a:ext cx="0" cy="0"/>
          <a:chOff x="0" y="0"/>
          <a:chExt cx="0" cy="0"/>
        </a:xfrm>
      </p:grpSpPr>
      <p:sp>
        <p:nvSpPr>
          <p:cNvPr id="24" name="Google Shape;24;p4"/>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25" name="Google Shape;25;p4"/>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26" name="Google Shape;26;p4"/>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7" name="Google Shape;27;p4"/>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8" name="Google Shape;28;p4"/>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2.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jpg"/><Relationship Id="rId4" Type="http://schemas.openxmlformats.org/officeDocument/2006/relationships/image" Target="../media/image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jpg"/><Relationship Id="rId4" Type="http://schemas.openxmlformats.org/officeDocument/2006/relationships/image" Target="../media/image1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jpg"/><Relationship Id="rId4" Type="http://schemas.openxmlformats.org/officeDocument/2006/relationships/image" Target="../media/image1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jpg"/><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jpg"/><Relationship Id="rId4" Type="http://schemas.openxmlformats.org/officeDocument/2006/relationships/image" Target="../media/image1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jp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2.jp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jpg"/><Relationship Id="rId4" Type="http://schemas.openxmlformats.org/officeDocument/2006/relationships/image" Target="../media/image14.png"/><Relationship Id="rId5"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jpg"/><Relationship Id="rId4" Type="http://schemas.openxmlformats.org/officeDocument/2006/relationships/image" Target="../media/image8.png"/><Relationship Id="rId5"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jpg"/><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jpg"/><Relationship Id="rId4" Type="http://schemas.openxmlformats.org/officeDocument/2006/relationships/image" Target="../media/image1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jpg"/><Relationship Id="rId4" Type="http://schemas.openxmlformats.org/officeDocument/2006/relationships/image" Target="../media/image1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jpg"/><Relationship Id="rId4"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2" name="Shape 32"/>
        <p:cNvGrpSpPr/>
        <p:nvPr/>
      </p:nvGrpSpPr>
      <p:grpSpPr>
        <a:xfrm>
          <a:off x="0" y="0"/>
          <a:ext cx="0" cy="0"/>
          <a:chOff x="0" y="0"/>
          <a:chExt cx="0" cy="0"/>
        </a:xfrm>
      </p:grpSpPr>
      <p:sp>
        <p:nvSpPr>
          <p:cNvPr id="33" name="Google Shape;33;p5"/>
          <p:cNvSpPr/>
          <p:nvPr/>
        </p:nvSpPr>
        <p:spPr>
          <a:xfrm>
            <a:off x="1524000" y="1295400"/>
            <a:ext cx="6448425" cy="885825"/>
          </a:xfrm>
          <a:prstGeom prst="rect">
            <a:avLst/>
          </a:prstGeom>
          <a:gradFill>
            <a:gsLst>
              <a:gs pos="0">
                <a:srgbClr val="FFFFCC"/>
              </a:gs>
              <a:gs pos="100000">
                <a:srgbClr val="FF9999"/>
              </a:gs>
            </a:gsLst>
            <a:lin ang="5400000" scaled="0"/>
          </a:gradFill>
          <a:ln cap="rnd" cmpd="sng" w="9525">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t>BATAS PERGAULAN </a:t>
            </a:r>
            <a:endParaRPr b="0" i="0" sz="1800" u="none" cap="none" strike="noStrike"/>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90" name="Shape 90"/>
        <p:cNvGrpSpPr/>
        <p:nvPr/>
      </p:nvGrpSpPr>
      <p:grpSpPr>
        <a:xfrm>
          <a:off x="0" y="0"/>
          <a:ext cx="0" cy="0"/>
          <a:chOff x="0" y="0"/>
          <a:chExt cx="0" cy="0"/>
        </a:xfrm>
      </p:grpSpPr>
      <p:pic>
        <p:nvPicPr>
          <p:cNvPr id="91" name="Google Shape;91;p14"/>
          <p:cNvPicPr preferRelativeResize="0"/>
          <p:nvPr/>
        </p:nvPicPr>
        <p:blipFill>
          <a:blip r:embed="rId4">
            <a:alphaModFix/>
          </a:blip>
          <a:stretch>
            <a:fillRect/>
          </a:stretch>
        </p:blipFill>
        <p:spPr>
          <a:xfrm>
            <a:off x="4572000" y="2209800"/>
            <a:ext cx="4038600" cy="3892550"/>
          </a:xfrm>
          <a:prstGeom prst="rect">
            <a:avLst/>
          </a:prstGeom>
          <a:noFill/>
          <a:ln>
            <a:noFill/>
          </a:ln>
        </p:spPr>
      </p:pic>
      <p:sp>
        <p:nvSpPr>
          <p:cNvPr id="92" name="Google Shape;92;p14"/>
          <p:cNvSpPr txBox="1"/>
          <p:nvPr>
            <p:ph type="title"/>
          </p:nvPr>
        </p:nvSpPr>
        <p:spPr>
          <a:xfrm>
            <a:off x="457200" y="274637"/>
            <a:ext cx="8229600" cy="1143000"/>
          </a:xfrm>
          <a:prstGeom prst="rect">
            <a:avLst/>
          </a:prstGeom>
          <a:solidFill>
            <a:srgbClr val="FFFF0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3. KEWAJIPAN MENUTUP AURAT</a:t>
            </a:r>
            <a:endParaRPr b="0" i="0" sz="1800" u="none" cap="none" strike="noStrike"/>
          </a:p>
        </p:txBody>
      </p:sp>
      <p:sp>
        <p:nvSpPr>
          <p:cNvPr id="93" name="Google Shape;93;p14"/>
          <p:cNvSpPr txBox="1"/>
          <p:nvPr>
            <p:ph idx="1" type="body"/>
          </p:nvPr>
        </p:nvSpPr>
        <p:spPr>
          <a:xfrm>
            <a:off x="304800" y="2133600"/>
            <a:ext cx="4038600" cy="4191000"/>
          </a:xfrm>
          <a:prstGeom prst="rect">
            <a:avLst/>
          </a:prstGeom>
          <a:solidFill>
            <a:srgbClr val="3333FF"/>
          </a:solid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lt1"/>
              </a:buClr>
              <a:buSzPts val="3200"/>
              <a:buFont typeface="Arial"/>
              <a:buChar char="•"/>
            </a:pPr>
            <a:r>
              <a:rPr b="1" i="0" lang="en-US" sz="3200" u="none" cap="none" strike="noStrike">
                <a:solidFill>
                  <a:schemeClr val="lt1"/>
                </a:solidFill>
                <a:latin typeface="Arial"/>
                <a:ea typeface="Arial"/>
                <a:cs typeface="Arial"/>
                <a:sym typeface="Arial"/>
              </a:rPr>
              <a:t>Allah menetapkan batas aurat lelaki dan perempuan.</a:t>
            </a:r>
            <a:endParaRPr b="0" i="0" sz="1800" u="none" cap="none" strike="noStrike"/>
          </a:p>
          <a:p>
            <a:pPr indent="-342900" lvl="0" marL="342900" marR="0" rtl="0" algn="l">
              <a:lnSpc>
                <a:spcPct val="100000"/>
              </a:lnSpc>
              <a:spcBef>
                <a:spcPts val="640"/>
              </a:spcBef>
              <a:spcAft>
                <a:spcPts val="0"/>
              </a:spcAft>
              <a:buClr>
                <a:schemeClr val="lt1"/>
              </a:buClr>
              <a:buSzPts val="3200"/>
              <a:buFont typeface="Arial"/>
              <a:buChar char="•"/>
            </a:pPr>
            <a:r>
              <a:rPr b="1" i="0" lang="en-US" sz="3200" u="none" cap="none" strike="noStrike">
                <a:solidFill>
                  <a:schemeClr val="lt1"/>
                </a:solidFill>
                <a:latin typeface="Arial"/>
                <a:ea typeface="Arial"/>
                <a:cs typeface="Arial"/>
                <a:sym typeface="Arial"/>
              </a:rPr>
              <a:t>Perbezaan aurat disebabkan berbeza aspek fizikal tubuh dan naluri.</a:t>
            </a:r>
            <a:endParaRPr b="0" i="0" sz="1800" u="none" cap="none" strike="noStrike"/>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97" name="Shape 97"/>
        <p:cNvGrpSpPr/>
        <p:nvPr/>
      </p:nvGrpSpPr>
      <p:grpSpPr>
        <a:xfrm>
          <a:off x="0" y="0"/>
          <a:ext cx="0" cy="0"/>
          <a:chOff x="0" y="0"/>
          <a:chExt cx="0" cy="0"/>
        </a:xfrm>
      </p:grpSpPr>
      <p:sp>
        <p:nvSpPr>
          <p:cNvPr id="98" name="Google Shape;98;p15"/>
          <p:cNvSpPr txBox="1"/>
          <p:nvPr>
            <p:ph type="title"/>
          </p:nvPr>
        </p:nvSpPr>
        <p:spPr>
          <a:xfrm>
            <a:off x="457200" y="274637"/>
            <a:ext cx="8229600" cy="868362"/>
          </a:xfrm>
          <a:prstGeom prst="rect">
            <a:avLst/>
          </a:prstGeom>
          <a:solidFill>
            <a:srgbClr val="F2A6F8"/>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400" u="none" cap="none" strike="noStrike">
                <a:solidFill>
                  <a:schemeClr val="dk2"/>
                </a:solidFill>
                <a:latin typeface="Arial"/>
                <a:ea typeface="Arial"/>
                <a:cs typeface="Arial"/>
                <a:sym typeface="Arial"/>
              </a:rPr>
              <a:t>BATASAN AURAT</a:t>
            </a:r>
            <a:endParaRPr b="0" i="0" sz="1800" u="none" cap="none" strike="noStrike"/>
          </a:p>
        </p:txBody>
      </p:sp>
      <p:grpSp>
        <p:nvGrpSpPr>
          <p:cNvPr id="99" name="Google Shape;99;p15"/>
          <p:cNvGrpSpPr/>
          <p:nvPr/>
        </p:nvGrpSpPr>
        <p:grpSpPr>
          <a:xfrm>
            <a:off x="457200" y="1600200"/>
            <a:ext cx="8229600" cy="4603750"/>
            <a:chOff x="457200" y="1600200"/>
            <a:chExt cx="8229600" cy="4603750"/>
          </a:xfrm>
        </p:grpSpPr>
        <p:sp>
          <p:nvSpPr>
            <p:cNvPr id="100" name="Google Shape;100;p15"/>
            <p:cNvSpPr txBox="1"/>
            <p:nvPr/>
          </p:nvSpPr>
          <p:spPr>
            <a:xfrm>
              <a:off x="3200400" y="4660900"/>
              <a:ext cx="5486400" cy="1543050"/>
            </a:xfrm>
            <a:prstGeom prst="rect">
              <a:avLst/>
            </a:prstGeom>
            <a:solidFill>
              <a:srgbClr val="0066FF"/>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800" u="none" cap="none" strike="noStrike"/>
            </a:p>
            <a:p>
              <a:pPr indent="0" lvl="0" marL="0" marR="0" rtl="0" algn="ctr">
                <a:lnSpc>
                  <a:spcPct val="100000"/>
                </a:lnSpc>
                <a:spcBef>
                  <a:spcPts val="560"/>
                </a:spcBef>
                <a:spcAft>
                  <a:spcPts val="0"/>
                </a:spcAft>
                <a:buClr>
                  <a:srgbClr val="FFFF00"/>
                </a:buClr>
                <a:buFont typeface="Arial"/>
                <a:buNone/>
              </a:pPr>
              <a:r>
                <a:rPr b="1" i="0" lang="en-US" sz="2800" u="none" cap="none" strike="noStrike">
                  <a:solidFill>
                    <a:srgbClr val="FFFF00"/>
                  </a:solidFill>
                  <a:latin typeface="Arial"/>
                  <a:ea typeface="Arial"/>
                  <a:cs typeface="Arial"/>
                  <a:sym typeface="Arial"/>
                </a:rPr>
                <a:t>Dari pusat</a:t>
              </a:r>
              <a:endParaRPr b="0" i="0" sz="1800" u="none" cap="none" strike="noStrike"/>
            </a:p>
            <a:p>
              <a:pPr indent="0" lvl="0" marL="0" marR="0" rtl="0" algn="ctr">
                <a:lnSpc>
                  <a:spcPct val="100000"/>
                </a:lnSpc>
                <a:spcBef>
                  <a:spcPts val="560"/>
                </a:spcBef>
                <a:spcAft>
                  <a:spcPts val="0"/>
                </a:spcAft>
                <a:buClr>
                  <a:srgbClr val="FFFF00"/>
                </a:buClr>
                <a:buFont typeface="Arial"/>
                <a:buNone/>
              </a:pPr>
              <a:r>
                <a:rPr b="1" i="0" lang="en-US" sz="2800" u="none" cap="none" strike="noStrike">
                  <a:solidFill>
                    <a:srgbClr val="FFFF00"/>
                  </a:solidFill>
                  <a:latin typeface="Arial"/>
                  <a:ea typeface="Arial"/>
                  <a:cs typeface="Arial"/>
                  <a:sym typeface="Arial"/>
                </a:rPr>
                <a:t>hingga lutut</a:t>
              </a:r>
              <a:endParaRPr b="0" i="0" sz="1800" u="none" cap="none" strike="noStrike"/>
            </a:p>
          </p:txBody>
        </p:sp>
        <p:sp>
          <p:nvSpPr>
            <p:cNvPr id="101" name="Google Shape;101;p15"/>
            <p:cNvSpPr txBox="1"/>
            <p:nvPr/>
          </p:nvSpPr>
          <p:spPr>
            <a:xfrm>
              <a:off x="457200" y="4660900"/>
              <a:ext cx="2743200" cy="1543050"/>
            </a:xfrm>
            <a:prstGeom prst="rect">
              <a:avLst/>
            </a:prstGeom>
            <a:solidFill>
              <a:srgbClr val="0066FF"/>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i="0" sz="1800" u="none" cap="none" strike="noStrike"/>
            </a:p>
            <a:p>
              <a:pPr indent="0" lvl="0" marL="0" marR="0" rtl="0" algn="ctr">
                <a:lnSpc>
                  <a:spcPct val="100000"/>
                </a:lnSpc>
                <a:spcBef>
                  <a:spcPts val="560"/>
                </a:spcBef>
                <a:spcAft>
                  <a:spcPts val="0"/>
                </a:spcAft>
                <a:buClr>
                  <a:srgbClr val="FFFF00"/>
                </a:buClr>
                <a:buFont typeface="Arial"/>
                <a:buNone/>
              </a:pPr>
              <a:r>
                <a:rPr b="1" i="0" lang="en-US" sz="2800" u="none" cap="none" strike="noStrike">
                  <a:solidFill>
                    <a:srgbClr val="FFFF00"/>
                  </a:solidFill>
                  <a:latin typeface="Arial"/>
                  <a:ea typeface="Arial"/>
                  <a:cs typeface="Arial"/>
                  <a:sym typeface="Arial"/>
                </a:rPr>
                <a:t>Lelaki</a:t>
              </a:r>
              <a:endParaRPr b="0" i="0" sz="1800" u="none" cap="none" strike="noStrike"/>
            </a:p>
          </p:txBody>
        </p:sp>
        <p:sp>
          <p:nvSpPr>
            <p:cNvPr id="102" name="Google Shape;102;p15"/>
            <p:cNvSpPr txBox="1"/>
            <p:nvPr/>
          </p:nvSpPr>
          <p:spPr>
            <a:xfrm>
              <a:off x="5943600" y="3151187"/>
              <a:ext cx="2743200" cy="1509712"/>
            </a:xfrm>
            <a:prstGeom prst="rect">
              <a:avLst/>
            </a:prstGeom>
            <a:solidFill>
              <a:srgbClr val="00FF0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Seluruh tubuh kecuali muka dan tangan</a:t>
              </a:r>
              <a:endParaRPr b="0" i="0" sz="1800" u="none" cap="none" strike="noStrike"/>
            </a:p>
          </p:txBody>
        </p:sp>
        <p:sp>
          <p:nvSpPr>
            <p:cNvPr id="103" name="Google Shape;103;p15"/>
            <p:cNvSpPr txBox="1"/>
            <p:nvPr/>
          </p:nvSpPr>
          <p:spPr>
            <a:xfrm>
              <a:off x="3200400" y="3151187"/>
              <a:ext cx="2743200" cy="1509712"/>
            </a:xfrm>
            <a:prstGeom prst="rect">
              <a:avLst/>
            </a:prstGeom>
            <a:solidFill>
              <a:srgbClr val="00FF0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Dari pusat hingga lutut</a:t>
              </a:r>
              <a:endParaRPr b="0" i="0" sz="1800" u="none" cap="none" strike="noStrike"/>
            </a:p>
          </p:txBody>
        </p:sp>
        <p:sp>
          <p:nvSpPr>
            <p:cNvPr id="104" name="Google Shape;104;p15"/>
            <p:cNvSpPr txBox="1"/>
            <p:nvPr/>
          </p:nvSpPr>
          <p:spPr>
            <a:xfrm>
              <a:off x="457200" y="3151187"/>
              <a:ext cx="2743200" cy="1509712"/>
            </a:xfrm>
            <a:prstGeom prst="rect">
              <a:avLst/>
            </a:prstGeom>
            <a:solidFill>
              <a:srgbClr val="00FF0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Perempuan</a:t>
              </a:r>
              <a:endParaRPr b="0" i="0" sz="1800" u="none" cap="none" strike="noStrike"/>
            </a:p>
          </p:txBody>
        </p:sp>
        <p:sp>
          <p:nvSpPr>
            <p:cNvPr id="105" name="Google Shape;105;p15"/>
            <p:cNvSpPr txBox="1"/>
            <p:nvPr/>
          </p:nvSpPr>
          <p:spPr>
            <a:xfrm>
              <a:off x="5943600" y="1600200"/>
              <a:ext cx="2743200" cy="1550987"/>
            </a:xfrm>
            <a:prstGeom prst="rect">
              <a:avLst/>
            </a:prstGeom>
            <a:solidFill>
              <a:srgbClr val="FFFF0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Perempuan Bukan Islam &amp; Lelaki Bukan Mahram</a:t>
              </a:r>
              <a:endParaRPr b="0" i="0" sz="1800" u="none" cap="none" strike="noStrike"/>
            </a:p>
          </p:txBody>
        </p:sp>
        <p:sp>
          <p:nvSpPr>
            <p:cNvPr id="106" name="Google Shape;106;p15"/>
            <p:cNvSpPr txBox="1"/>
            <p:nvPr/>
          </p:nvSpPr>
          <p:spPr>
            <a:xfrm>
              <a:off x="3200400" y="1600200"/>
              <a:ext cx="2743200" cy="1550987"/>
            </a:xfrm>
            <a:prstGeom prst="rect">
              <a:avLst/>
            </a:prstGeom>
            <a:solidFill>
              <a:srgbClr val="FFFF0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Perempuan Islam &amp; </a:t>
              </a:r>
              <a:endParaRPr b="0" i="0" sz="1800" u="none" cap="none" strike="noStrike"/>
            </a:p>
            <a:p>
              <a:pPr indent="0" lvl="0" marL="0" marR="0" rtl="0" algn="ctr">
                <a:lnSpc>
                  <a:spcPct val="10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Lelaki Mahram</a:t>
              </a:r>
              <a:endParaRPr b="0" i="0" sz="1800" u="none" cap="none" strike="noStrike"/>
            </a:p>
          </p:txBody>
        </p:sp>
        <p:sp>
          <p:nvSpPr>
            <p:cNvPr id="107" name="Google Shape;107;p15"/>
            <p:cNvSpPr txBox="1"/>
            <p:nvPr/>
          </p:nvSpPr>
          <p:spPr>
            <a:xfrm>
              <a:off x="457200" y="1600200"/>
              <a:ext cx="2743200" cy="1550987"/>
            </a:xfrm>
            <a:prstGeom prst="rect">
              <a:avLst/>
            </a:prstGeom>
            <a:solidFill>
              <a:srgbClr val="D0F573"/>
            </a:solid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cxnSp>
          <p:nvCxnSpPr>
            <p:cNvPr id="108" name="Google Shape;108;p15"/>
            <p:cNvCxnSpPr/>
            <p:nvPr/>
          </p:nvCxnSpPr>
          <p:spPr>
            <a:xfrm>
              <a:off x="457200" y="1600200"/>
              <a:ext cx="8229600" cy="0"/>
            </a:xfrm>
            <a:prstGeom prst="straightConnector1">
              <a:avLst/>
            </a:prstGeom>
            <a:solidFill>
              <a:srgbClr val="D0F573"/>
            </a:solidFill>
            <a:ln cap="sq" cmpd="sng" w="28575">
              <a:solidFill>
                <a:schemeClr val="dk1"/>
              </a:solidFill>
              <a:prstDash val="solid"/>
              <a:miter lim="8000"/>
              <a:headEnd len="sm" w="sm" type="none"/>
              <a:tailEnd len="sm" w="sm" type="none"/>
            </a:ln>
          </p:spPr>
        </p:cxnSp>
        <p:cxnSp>
          <p:nvCxnSpPr>
            <p:cNvPr id="109" name="Google Shape;109;p15"/>
            <p:cNvCxnSpPr/>
            <p:nvPr/>
          </p:nvCxnSpPr>
          <p:spPr>
            <a:xfrm>
              <a:off x="457200" y="3151187"/>
              <a:ext cx="8229600" cy="0"/>
            </a:xfrm>
            <a:prstGeom prst="straightConnector1">
              <a:avLst/>
            </a:prstGeom>
            <a:solidFill>
              <a:srgbClr val="D0F573"/>
            </a:solidFill>
            <a:ln cap="rnd" cmpd="sng" w="12700">
              <a:solidFill>
                <a:schemeClr val="dk1"/>
              </a:solidFill>
              <a:prstDash val="solid"/>
              <a:miter lim="8000"/>
              <a:headEnd len="sm" w="sm" type="none"/>
              <a:tailEnd len="sm" w="sm" type="none"/>
            </a:ln>
          </p:spPr>
        </p:cxnSp>
        <p:cxnSp>
          <p:nvCxnSpPr>
            <p:cNvPr id="110" name="Google Shape;110;p15"/>
            <p:cNvCxnSpPr/>
            <p:nvPr/>
          </p:nvCxnSpPr>
          <p:spPr>
            <a:xfrm>
              <a:off x="457200" y="4660900"/>
              <a:ext cx="8229600" cy="0"/>
            </a:xfrm>
            <a:prstGeom prst="straightConnector1">
              <a:avLst/>
            </a:prstGeom>
            <a:solidFill>
              <a:srgbClr val="D0F573"/>
            </a:solidFill>
            <a:ln cap="rnd" cmpd="sng" w="12700">
              <a:solidFill>
                <a:schemeClr val="dk1"/>
              </a:solidFill>
              <a:prstDash val="solid"/>
              <a:miter lim="8000"/>
              <a:headEnd len="sm" w="sm" type="none"/>
              <a:tailEnd len="sm" w="sm" type="none"/>
            </a:ln>
          </p:spPr>
        </p:cxnSp>
        <p:cxnSp>
          <p:nvCxnSpPr>
            <p:cNvPr id="111" name="Google Shape;111;p15"/>
            <p:cNvCxnSpPr/>
            <p:nvPr/>
          </p:nvCxnSpPr>
          <p:spPr>
            <a:xfrm>
              <a:off x="457200" y="6203950"/>
              <a:ext cx="8229600" cy="0"/>
            </a:xfrm>
            <a:prstGeom prst="straightConnector1">
              <a:avLst/>
            </a:prstGeom>
            <a:solidFill>
              <a:srgbClr val="D0F573"/>
            </a:solidFill>
            <a:ln cap="sq" cmpd="sng" w="28575">
              <a:solidFill>
                <a:schemeClr val="dk1"/>
              </a:solidFill>
              <a:prstDash val="solid"/>
              <a:miter lim="8000"/>
              <a:headEnd len="sm" w="sm" type="none"/>
              <a:tailEnd len="sm" w="sm" type="none"/>
            </a:ln>
          </p:spPr>
        </p:cxnSp>
        <p:cxnSp>
          <p:nvCxnSpPr>
            <p:cNvPr id="112" name="Google Shape;112;p15"/>
            <p:cNvCxnSpPr/>
            <p:nvPr/>
          </p:nvCxnSpPr>
          <p:spPr>
            <a:xfrm>
              <a:off x="457200" y="1600200"/>
              <a:ext cx="0" cy="4603750"/>
            </a:xfrm>
            <a:prstGeom prst="straightConnector1">
              <a:avLst/>
            </a:prstGeom>
            <a:solidFill>
              <a:srgbClr val="D0F573"/>
            </a:solidFill>
            <a:ln cap="sq" cmpd="sng" w="28575">
              <a:solidFill>
                <a:schemeClr val="dk1"/>
              </a:solidFill>
              <a:prstDash val="solid"/>
              <a:miter lim="8000"/>
              <a:headEnd len="sm" w="sm" type="none"/>
              <a:tailEnd len="sm" w="sm" type="none"/>
            </a:ln>
          </p:spPr>
        </p:cxnSp>
        <p:cxnSp>
          <p:nvCxnSpPr>
            <p:cNvPr id="113" name="Google Shape;113;p15"/>
            <p:cNvCxnSpPr/>
            <p:nvPr/>
          </p:nvCxnSpPr>
          <p:spPr>
            <a:xfrm>
              <a:off x="3200400" y="1600200"/>
              <a:ext cx="0" cy="4603750"/>
            </a:xfrm>
            <a:prstGeom prst="straightConnector1">
              <a:avLst/>
            </a:prstGeom>
            <a:solidFill>
              <a:srgbClr val="D0F573"/>
            </a:solidFill>
            <a:ln cap="rnd" cmpd="sng" w="12700">
              <a:solidFill>
                <a:schemeClr val="dk1"/>
              </a:solidFill>
              <a:prstDash val="solid"/>
              <a:miter lim="8000"/>
              <a:headEnd len="sm" w="sm" type="none"/>
              <a:tailEnd len="sm" w="sm" type="none"/>
            </a:ln>
          </p:spPr>
        </p:cxnSp>
        <p:cxnSp>
          <p:nvCxnSpPr>
            <p:cNvPr id="114" name="Google Shape;114;p15"/>
            <p:cNvCxnSpPr/>
            <p:nvPr/>
          </p:nvCxnSpPr>
          <p:spPr>
            <a:xfrm>
              <a:off x="5943600" y="1600200"/>
              <a:ext cx="0" cy="3060700"/>
            </a:xfrm>
            <a:prstGeom prst="straightConnector1">
              <a:avLst/>
            </a:prstGeom>
            <a:solidFill>
              <a:srgbClr val="D0F573"/>
            </a:solidFill>
            <a:ln cap="rnd" cmpd="sng" w="12700">
              <a:solidFill>
                <a:schemeClr val="dk1"/>
              </a:solidFill>
              <a:prstDash val="solid"/>
              <a:miter lim="8000"/>
              <a:headEnd len="sm" w="sm" type="none"/>
              <a:tailEnd len="sm" w="sm" type="none"/>
            </a:ln>
          </p:spPr>
        </p:cxnSp>
        <p:cxnSp>
          <p:nvCxnSpPr>
            <p:cNvPr id="115" name="Google Shape;115;p15"/>
            <p:cNvCxnSpPr/>
            <p:nvPr/>
          </p:nvCxnSpPr>
          <p:spPr>
            <a:xfrm>
              <a:off x="8686800" y="1600200"/>
              <a:ext cx="0" cy="4603750"/>
            </a:xfrm>
            <a:prstGeom prst="straightConnector1">
              <a:avLst/>
            </a:prstGeom>
            <a:solidFill>
              <a:srgbClr val="D0F573"/>
            </a:solidFill>
            <a:ln cap="sq" cmpd="sng" w="28575">
              <a:solidFill>
                <a:schemeClr val="dk1"/>
              </a:solidFill>
              <a:prstDash val="solid"/>
              <a:miter lim="8000"/>
              <a:headEnd len="sm" w="sm" type="none"/>
              <a:tailEnd len="sm" w="sm" type="none"/>
            </a:ln>
          </p:spPr>
        </p:cxnSp>
      </p:grpSp>
      <p:pic>
        <p:nvPicPr>
          <p:cNvPr id="116" name="Google Shape;116;p15"/>
          <p:cNvPicPr preferRelativeResize="0"/>
          <p:nvPr/>
        </p:nvPicPr>
        <p:blipFill>
          <a:blip r:embed="rId4">
            <a:alphaModFix/>
          </a:blip>
          <a:stretch>
            <a:fillRect/>
          </a:stretch>
        </p:blipFill>
        <p:spPr>
          <a:xfrm>
            <a:off x="6770687" y="3657600"/>
            <a:ext cx="2373312" cy="32004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20" name="Shape 120"/>
        <p:cNvGrpSpPr/>
        <p:nvPr/>
      </p:nvGrpSpPr>
      <p:grpSpPr>
        <a:xfrm>
          <a:off x="0" y="0"/>
          <a:ext cx="0" cy="0"/>
          <a:chOff x="0" y="0"/>
          <a:chExt cx="0" cy="0"/>
        </a:xfrm>
      </p:grpSpPr>
      <p:sp>
        <p:nvSpPr>
          <p:cNvPr id="121" name="Google Shape;121;p16"/>
          <p:cNvSpPr txBox="1"/>
          <p:nvPr>
            <p:ph type="title"/>
          </p:nvPr>
        </p:nvSpPr>
        <p:spPr>
          <a:xfrm>
            <a:off x="457200" y="274637"/>
            <a:ext cx="8229600" cy="944562"/>
          </a:xfrm>
          <a:prstGeom prst="rect">
            <a:avLst/>
          </a:prstGeom>
          <a:solidFill>
            <a:srgbClr val="F2A6F8"/>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000" u="none" cap="none" strike="noStrike">
                <a:solidFill>
                  <a:schemeClr val="dk2"/>
                </a:solidFill>
                <a:latin typeface="Arial"/>
                <a:ea typeface="Arial"/>
                <a:cs typeface="Arial"/>
                <a:sym typeface="Arial"/>
              </a:rPr>
              <a:t>CIRI PAKAIAN WANITA ISLAM</a:t>
            </a:r>
            <a:endParaRPr b="0" i="0" sz="1800" u="none" cap="none" strike="noStrike"/>
          </a:p>
        </p:txBody>
      </p:sp>
      <p:sp>
        <p:nvSpPr>
          <p:cNvPr id="122" name="Google Shape;122;p16"/>
          <p:cNvSpPr txBox="1"/>
          <p:nvPr>
            <p:ph idx="1" type="body"/>
          </p:nvPr>
        </p:nvSpPr>
        <p:spPr>
          <a:xfrm>
            <a:off x="533400" y="1371600"/>
            <a:ext cx="5943600" cy="50292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Pakaian yang menutup seluruh tubuh kecuali muka dan tangan</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Tidak ketat sehingga menampakkan bentuk tubuh badan</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Tidak nipis / jarang hingga menampakkan warna kulit tubuh</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Tidak memakai pakaian yang menyerupai lelaki</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Tidak berhias secara keterlaluan sehingga menarik perhatian lelaki </a:t>
            </a:r>
            <a:endParaRPr b="0" i="0" sz="1800" u="none" cap="none" strike="noStrike"/>
          </a:p>
        </p:txBody>
      </p:sp>
      <p:pic>
        <p:nvPicPr>
          <p:cNvPr id="123" name="Google Shape;123;p16"/>
          <p:cNvPicPr preferRelativeResize="0"/>
          <p:nvPr/>
        </p:nvPicPr>
        <p:blipFill>
          <a:blip r:embed="rId4">
            <a:alphaModFix/>
          </a:blip>
          <a:stretch>
            <a:fillRect/>
          </a:stretch>
        </p:blipFill>
        <p:spPr>
          <a:xfrm>
            <a:off x="6553200" y="1524000"/>
            <a:ext cx="2049462" cy="51054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27" name="Shape 127"/>
        <p:cNvGrpSpPr/>
        <p:nvPr/>
      </p:nvGrpSpPr>
      <p:grpSpPr>
        <a:xfrm>
          <a:off x="0" y="0"/>
          <a:ext cx="0" cy="0"/>
          <a:chOff x="0" y="0"/>
          <a:chExt cx="0" cy="0"/>
        </a:xfrm>
      </p:grpSpPr>
      <p:pic>
        <p:nvPicPr>
          <p:cNvPr id="128" name="Google Shape;128;p17"/>
          <p:cNvPicPr preferRelativeResize="0"/>
          <p:nvPr/>
        </p:nvPicPr>
        <p:blipFill>
          <a:blip r:embed="rId4">
            <a:alphaModFix/>
          </a:blip>
          <a:stretch>
            <a:fillRect/>
          </a:stretch>
        </p:blipFill>
        <p:spPr>
          <a:xfrm>
            <a:off x="838200" y="914400"/>
            <a:ext cx="7286625" cy="49053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32" name="Shape 132"/>
        <p:cNvGrpSpPr/>
        <p:nvPr/>
      </p:nvGrpSpPr>
      <p:grpSpPr>
        <a:xfrm>
          <a:off x="0" y="0"/>
          <a:ext cx="0" cy="0"/>
          <a:chOff x="0" y="0"/>
          <a:chExt cx="0" cy="0"/>
        </a:xfrm>
      </p:grpSpPr>
      <p:sp>
        <p:nvSpPr>
          <p:cNvPr id="133" name="Google Shape;133;p18"/>
          <p:cNvSpPr txBox="1"/>
          <p:nvPr>
            <p:ph type="title"/>
          </p:nvPr>
        </p:nvSpPr>
        <p:spPr>
          <a:xfrm>
            <a:off x="457200" y="274637"/>
            <a:ext cx="8229600" cy="944562"/>
          </a:xfrm>
          <a:prstGeom prst="rect">
            <a:avLst/>
          </a:prstGeom>
          <a:solidFill>
            <a:srgbClr val="F2A6F8"/>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000" u="none" cap="none" strike="noStrike">
                <a:solidFill>
                  <a:schemeClr val="dk2"/>
                </a:solidFill>
                <a:latin typeface="Arial"/>
                <a:ea typeface="Arial"/>
                <a:cs typeface="Arial"/>
                <a:sym typeface="Arial"/>
              </a:rPr>
              <a:t>PENGAJARAN AYAT</a:t>
            </a:r>
            <a:endParaRPr b="0" i="0" sz="1800" u="none" cap="none" strike="noStrike"/>
          </a:p>
        </p:txBody>
      </p:sp>
      <p:sp>
        <p:nvSpPr>
          <p:cNvPr id="134" name="Google Shape;134;p18"/>
          <p:cNvSpPr txBox="1"/>
          <p:nvPr>
            <p:ph idx="1" type="body"/>
          </p:nvPr>
        </p:nvSpPr>
        <p:spPr>
          <a:xfrm>
            <a:off x="457200" y="1600200"/>
            <a:ext cx="8229600" cy="4525962"/>
          </a:xfrm>
          <a:prstGeom prst="rect">
            <a:avLst/>
          </a:prstGeom>
          <a:solidFill>
            <a:schemeClr val="accent1"/>
          </a:solid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Wajib ke atas lelaki dan perempuan Islam menghindari daripada melihat perkara yang haram</a:t>
            </a:r>
            <a:endParaRPr b="0" i="0" sz="1800" u="none" cap="none" strike="noStrike"/>
          </a:p>
          <a:p>
            <a:pPr indent="-342900" lvl="0" marL="342900" marR="0" rtl="0" algn="just">
              <a:lnSpc>
                <a:spcPct val="9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Kita wajib memelihara kemaluan dari melakukan perbuatan yang haram</a:t>
            </a:r>
            <a:endParaRPr b="0" i="0" sz="1800" u="none" cap="none" strike="noStrike"/>
          </a:p>
          <a:p>
            <a:pPr indent="-342900" lvl="0" marL="342900" marR="0" rtl="0" algn="just">
              <a:lnSpc>
                <a:spcPct val="9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Haram bagi seorang perempuan melakukan perkara yang boleh membawa fitnah seperti berhias dengan berlebihan</a:t>
            </a:r>
            <a:endParaRPr b="0" i="0" sz="1800" u="none" cap="none" strike="noStrike"/>
          </a:p>
          <a:p>
            <a:pPr indent="-342900" lvl="0" marL="342900" marR="0" rtl="0" algn="just">
              <a:lnSpc>
                <a:spcPct val="9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Haram berpakaian ketat dan nipis yang menampakkan susuk tubuh badan.</a:t>
            </a:r>
            <a:endParaRPr b="0" i="0" sz="1800" u="none" cap="none" strike="noStrike"/>
          </a:p>
          <a:p>
            <a:pPr indent="-342900" lvl="0" marL="342900" marR="0" rtl="0" algn="just">
              <a:lnSpc>
                <a:spcPct val="9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Kita wajib menutup aurat sebagai taat kepada perintah Allah dan menjaga kehormatan diri.</a:t>
            </a:r>
            <a:endParaRPr b="0" i="0" sz="1800" u="none" cap="none" strike="noStrike"/>
          </a:p>
          <a:p>
            <a:pPr indent="0" lvl="0" marL="0" marR="0" rtl="0" algn="l">
              <a:spcBef>
                <a:spcPts val="0"/>
              </a:spcBef>
              <a:spcAft>
                <a:spcPts val="0"/>
              </a:spcAft>
              <a:buNone/>
            </a:pPr>
            <a:r>
              <a:t/>
            </a:r>
            <a:endParaRPr b="0" i="0" sz="1800" u="none" cap="none" strike="noStrike"/>
          </a:p>
        </p:txBody>
      </p:sp>
      <p:pic>
        <p:nvPicPr>
          <p:cNvPr id="135" name="Google Shape;135;p18"/>
          <p:cNvPicPr preferRelativeResize="0"/>
          <p:nvPr/>
        </p:nvPicPr>
        <p:blipFill>
          <a:blip r:embed="rId4">
            <a:alphaModFix/>
          </a:blip>
          <a:stretch>
            <a:fillRect/>
          </a:stretch>
        </p:blipFill>
        <p:spPr>
          <a:xfrm>
            <a:off x="6629400" y="4495800"/>
            <a:ext cx="2514600" cy="22161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39" name="Shape 139"/>
        <p:cNvGrpSpPr/>
        <p:nvPr/>
      </p:nvGrpSpPr>
      <p:grpSpPr>
        <a:xfrm>
          <a:off x="0" y="0"/>
          <a:ext cx="0" cy="0"/>
          <a:chOff x="0" y="0"/>
          <a:chExt cx="0" cy="0"/>
        </a:xfrm>
      </p:grpSpPr>
      <p:pic>
        <p:nvPicPr>
          <p:cNvPr id="140" name="Google Shape;140;p19"/>
          <p:cNvPicPr preferRelativeResize="0"/>
          <p:nvPr/>
        </p:nvPicPr>
        <p:blipFill>
          <a:blip r:embed="rId4">
            <a:alphaModFix/>
          </a:blip>
          <a:stretch>
            <a:fillRect/>
          </a:stretch>
        </p:blipFill>
        <p:spPr>
          <a:xfrm>
            <a:off x="1524000" y="1143000"/>
            <a:ext cx="6629400" cy="5424487"/>
          </a:xfrm>
          <a:prstGeom prst="rect">
            <a:avLst/>
          </a:prstGeom>
          <a:noFill/>
          <a:ln>
            <a:noFill/>
          </a:ln>
        </p:spPr>
      </p:pic>
      <p:sp>
        <p:nvSpPr>
          <p:cNvPr id="141" name="Google Shape;141;p19"/>
          <p:cNvSpPr/>
          <p:nvPr/>
        </p:nvSpPr>
        <p:spPr>
          <a:xfrm>
            <a:off x="1752600" y="381000"/>
            <a:ext cx="6115050" cy="457200"/>
          </a:xfrm>
          <a:prstGeom prst="rect">
            <a:avLst/>
          </a:prstGeom>
          <a:gradFill>
            <a:gsLst>
              <a:gs pos="0">
                <a:srgbClr val="A603AB"/>
              </a:gs>
              <a:gs pos="21000">
                <a:srgbClr val="0819FB"/>
              </a:gs>
              <a:gs pos="35000">
                <a:srgbClr val="1A8D48"/>
              </a:gs>
              <a:gs pos="52000">
                <a:srgbClr val="FFFF00"/>
              </a:gs>
              <a:gs pos="72999">
                <a:srgbClr val="EE3F17"/>
              </a:gs>
              <a:gs pos="88000">
                <a:srgbClr val="E81766"/>
              </a:gs>
              <a:gs pos="100000">
                <a:srgbClr val="A603AB"/>
              </a:gs>
            </a:gsLst>
            <a:lin ang="10800000" scaled="0"/>
          </a:gradFill>
          <a:ln cap="rnd" cmpd="sng" w="12700">
            <a:solidFill>
              <a:srgbClr val="EAEAEA"/>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t>VIDEO TANPA BATASAN </a:t>
            </a:r>
            <a:endParaRPr b="0" i="0" sz="1800" u="none" cap="none" strike="noStrike"/>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45" name="Shape 145"/>
        <p:cNvGrpSpPr/>
        <p:nvPr/>
      </p:nvGrpSpPr>
      <p:grpSpPr>
        <a:xfrm>
          <a:off x="0" y="0"/>
          <a:ext cx="0" cy="0"/>
          <a:chOff x="0" y="0"/>
          <a:chExt cx="0" cy="0"/>
        </a:xfrm>
      </p:grpSpPr>
      <p:sp>
        <p:nvSpPr>
          <p:cNvPr id="146" name="Google Shape;146;p20"/>
          <p:cNvSpPr/>
          <p:nvPr/>
        </p:nvSpPr>
        <p:spPr>
          <a:xfrm>
            <a:off x="1524000" y="5410200"/>
            <a:ext cx="6486525" cy="647700"/>
          </a:xfrm>
          <a:prstGeom prst="rect">
            <a:avLst/>
          </a:prstGeom>
          <a:gradFill>
            <a:gsLst>
              <a:gs pos="0">
                <a:srgbClr val="A603AB"/>
              </a:gs>
              <a:gs pos="21000">
                <a:srgbClr val="0819FB"/>
              </a:gs>
              <a:gs pos="35000">
                <a:srgbClr val="1A8D48"/>
              </a:gs>
              <a:gs pos="52000">
                <a:srgbClr val="FFFF00"/>
              </a:gs>
              <a:gs pos="72999">
                <a:srgbClr val="EE3F17"/>
              </a:gs>
              <a:gs pos="88000">
                <a:srgbClr val="E81766"/>
              </a:gs>
              <a:gs pos="100000">
                <a:srgbClr val="A603AB"/>
              </a:gs>
            </a:gsLst>
            <a:lin ang="10800000" scaled="0"/>
          </a:gradFill>
          <a:ln cap="rnd" cmpd="sng" w="12700">
            <a:solidFill>
              <a:srgbClr val="EAEAEA"/>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t>KESANNYA.. KLIK DI SINI </a:t>
            </a:r>
            <a:endParaRPr b="0" i="0" sz="1800" u="none" cap="none" strike="noStrike"/>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50" name="Shape 150"/>
        <p:cNvGrpSpPr/>
        <p:nvPr/>
      </p:nvGrpSpPr>
      <p:grpSpPr>
        <a:xfrm>
          <a:off x="0" y="0"/>
          <a:ext cx="0" cy="0"/>
          <a:chOff x="0" y="0"/>
          <a:chExt cx="0" cy="0"/>
        </a:xfrm>
      </p:grpSpPr>
      <p:pic>
        <p:nvPicPr>
          <p:cNvPr id="151" name="Google Shape;151;p21"/>
          <p:cNvPicPr preferRelativeResize="0"/>
          <p:nvPr/>
        </p:nvPicPr>
        <p:blipFill>
          <a:blip r:embed="rId4">
            <a:alphaModFix/>
          </a:blip>
          <a:stretch>
            <a:fillRect/>
          </a:stretch>
        </p:blipFill>
        <p:spPr>
          <a:xfrm>
            <a:off x="4038600" y="2667000"/>
            <a:ext cx="1447800" cy="12668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7" name="Shape 37"/>
        <p:cNvGrpSpPr/>
        <p:nvPr/>
      </p:nvGrpSpPr>
      <p:grpSpPr>
        <a:xfrm>
          <a:off x="0" y="0"/>
          <a:ext cx="0" cy="0"/>
          <a:chOff x="0" y="0"/>
          <a:chExt cx="0" cy="0"/>
        </a:xfrm>
      </p:grpSpPr>
      <p:pic>
        <p:nvPicPr>
          <p:cNvPr id="38" name="Google Shape;38;p6"/>
          <p:cNvPicPr preferRelativeResize="0"/>
          <p:nvPr/>
        </p:nvPicPr>
        <p:blipFill>
          <a:blip r:embed="rId4">
            <a:alphaModFix/>
          </a:blip>
          <a:stretch>
            <a:fillRect/>
          </a:stretch>
        </p:blipFill>
        <p:spPr>
          <a:xfrm>
            <a:off x="2438400" y="2133600"/>
            <a:ext cx="4343400" cy="3657600"/>
          </a:xfrm>
          <a:prstGeom prst="rect">
            <a:avLst/>
          </a:prstGeom>
          <a:noFill/>
          <a:ln>
            <a:noFill/>
          </a:ln>
        </p:spPr>
      </p:pic>
      <p:sp>
        <p:nvSpPr>
          <p:cNvPr id="39" name="Google Shape;39;p6"/>
          <p:cNvSpPr/>
          <p:nvPr/>
        </p:nvSpPr>
        <p:spPr>
          <a:xfrm>
            <a:off x="1447800" y="5410200"/>
            <a:ext cx="6448425" cy="885825"/>
          </a:xfrm>
          <a:prstGeom prst="rect">
            <a:avLst/>
          </a:prstGeom>
          <a:gradFill>
            <a:gsLst>
              <a:gs pos="0">
                <a:srgbClr val="FFFFCC"/>
              </a:gs>
              <a:gs pos="100000">
                <a:srgbClr val="FF9999"/>
              </a:gs>
            </a:gsLst>
            <a:lin ang="5400000" scaled="0"/>
          </a:gradFill>
          <a:ln cap="rnd" cmpd="sng" w="9525">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t>BATAS PERGAULAN </a:t>
            </a:r>
            <a:endParaRPr b="0" i="0" sz="1800" u="none" cap="none" strike="noStrike"/>
          </a:p>
        </p:txBody>
      </p:sp>
      <p:pic>
        <p:nvPicPr>
          <p:cNvPr id="40" name="Google Shape;40;p6"/>
          <p:cNvPicPr preferRelativeResize="0"/>
          <p:nvPr/>
        </p:nvPicPr>
        <p:blipFill>
          <a:blip r:embed="rId5">
            <a:alphaModFix/>
          </a:blip>
          <a:stretch>
            <a:fillRect/>
          </a:stretch>
        </p:blipFill>
        <p:spPr>
          <a:xfrm>
            <a:off x="3200400" y="228600"/>
            <a:ext cx="2838450" cy="18383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4" name="Shape 44"/>
        <p:cNvGrpSpPr/>
        <p:nvPr/>
      </p:nvGrpSpPr>
      <p:grpSpPr>
        <a:xfrm>
          <a:off x="0" y="0"/>
          <a:ext cx="0" cy="0"/>
          <a:chOff x="0" y="0"/>
          <a:chExt cx="0" cy="0"/>
        </a:xfrm>
      </p:grpSpPr>
      <p:sp>
        <p:nvSpPr>
          <p:cNvPr id="45" name="Google Shape;45;p7"/>
          <p:cNvSpPr txBox="1"/>
          <p:nvPr>
            <p:ph type="title"/>
          </p:nvPr>
        </p:nvSpPr>
        <p:spPr>
          <a:xfrm>
            <a:off x="457200" y="152400"/>
            <a:ext cx="8229600" cy="685800"/>
          </a:xfrm>
          <a:prstGeom prst="rect">
            <a:avLst/>
          </a:prstGeom>
          <a:solidFill>
            <a:srgbClr val="3333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200" u="none" cap="none" strike="noStrike">
                <a:solidFill>
                  <a:srgbClr val="FFFF00"/>
                </a:solidFill>
                <a:latin typeface="Arial"/>
                <a:ea typeface="Arial"/>
                <a:cs typeface="Arial"/>
                <a:sym typeface="Arial"/>
              </a:rPr>
              <a:t>SURAH AN-NUR : AYAT 30 - 31</a:t>
            </a:r>
            <a:endParaRPr b="0" i="0" sz="1800" u="none" cap="none" strike="noStrike"/>
          </a:p>
        </p:txBody>
      </p:sp>
      <p:pic>
        <p:nvPicPr>
          <p:cNvPr id="46" name="Google Shape;46;p7"/>
          <p:cNvPicPr preferRelativeResize="0"/>
          <p:nvPr/>
        </p:nvPicPr>
        <p:blipFill>
          <a:blip r:embed="rId4">
            <a:alphaModFix/>
          </a:blip>
          <a:stretch>
            <a:fillRect/>
          </a:stretch>
        </p:blipFill>
        <p:spPr>
          <a:xfrm>
            <a:off x="228600" y="992187"/>
            <a:ext cx="8610600" cy="5656262"/>
          </a:xfrm>
          <a:prstGeom prst="rect">
            <a:avLst/>
          </a:prstGeom>
          <a:noFill/>
          <a:ln>
            <a:noFill/>
          </a:ln>
        </p:spPr>
      </p:pic>
      <p:sp>
        <p:nvSpPr>
          <p:cNvPr id="47" name="Google Shape;47;p7"/>
          <p:cNvSpPr/>
          <p:nvPr/>
        </p:nvSpPr>
        <p:spPr>
          <a:xfrm>
            <a:off x="381000" y="6248400"/>
            <a:ext cx="952500" cy="288925"/>
          </a:xfrm>
          <a:prstGeom prst="rect">
            <a:avLst/>
          </a:prstGeom>
          <a:solidFill>
            <a:srgbClr val="33CCFF"/>
          </a:solidFill>
          <a:ln cap="rnd" cmpd="sng" w="12700">
            <a:solidFill>
              <a:srgbClr val="000099"/>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t>BACAAN </a:t>
            </a:r>
            <a:endParaRPr b="0" i="0" sz="1800" u="none" cap="none" strike="noStrike"/>
          </a:p>
        </p:txBody>
      </p:sp>
      <p:pic>
        <p:nvPicPr>
          <p:cNvPr id="48" name="Google Shape;48;p7"/>
          <p:cNvPicPr preferRelativeResize="0"/>
          <p:nvPr/>
        </p:nvPicPr>
        <p:blipFill>
          <a:blip r:embed="rId5">
            <a:alphaModFix/>
          </a:blip>
          <a:stretch>
            <a:fillRect/>
          </a:stretch>
        </p:blipFill>
        <p:spPr>
          <a:xfrm>
            <a:off x="1447800" y="5791200"/>
            <a:ext cx="838200" cy="8382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2" name="Shape 52"/>
        <p:cNvGrpSpPr/>
        <p:nvPr/>
      </p:nvGrpSpPr>
      <p:grpSpPr>
        <a:xfrm>
          <a:off x="0" y="0"/>
          <a:ext cx="0" cy="0"/>
          <a:chOff x="0" y="0"/>
          <a:chExt cx="0" cy="0"/>
        </a:xfrm>
      </p:grpSpPr>
      <p:sp>
        <p:nvSpPr>
          <p:cNvPr id="53" name="Google Shape;53;p8"/>
          <p:cNvSpPr txBox="1"/>
          <p:nvPr>
            <p:ph type="title"/>
          </p:nvPr>
        </p:nvSpPr>
        <p:spPr>
          <a:xfrm>
            <a:off x="457200" y="304800"/>
            <a:ext cx="8229600" cy="808037"/>
          </a:xfrm>
          <a:prstGeom prst="rect">
            <a:avLst/>
          </a:prstGeom>
          <a:solidFill>
            <a:srgbClr val="3333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MAKSUD AYAT :</a:t>
            </a:r>
            <a:endParaRPr b="0" i="0" sz="1800" u="none" cap="none" strike="noStrike"/>
          </a:p>
        </p:txBody>
      </p:sp>
      <p:sp>
        <p:nvSpPr>
          <p:cNvPr id="54" name="Google Shape;54;p8"/>
          <p:cNvSpPr txBox="1"/>
          <p:nvPr>
            <p:ph idx="1" type="body"/>
          </p:nvPr>
        </p:nvSpPr>
        <p:spPr>
          <a:xfrm>
            <a:off x="457200" y="1295400"/>
            <a:ext cx="8229600" cy="4830762"/>
          </a:xfrm>
          <a:prstGeom prst="rect">
            <a:avLst/>
          </a:prstGeom>
          <a:solidFill>
            <a:srgbClr val="F2A6F8"/>
          </a:solidFill>
          <a:ln cap="rnd" cmpd="sng" w="38100">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just">
              <a:lnSpc>
                <a:spcPct val="80000"/>
              </a:lnSpc>
              <a:spcBef>
                <a:spcPts val="360"/>
              </a:spcBef>
              <a:spcAft>
                <a:spcPts val="0"/>
              </a:spcAft>
              <a:buClr>
                <a:schemeClr val="dk1"/>
              </a:buClr>
              <a:buSzPts val="1800"/>
              <a:buFont typeface="Arial"/>
              <a:buChar char="•"/>
            </a:pPr>
            <a:r>
              <a:rPr b="1" i="0" lang="en-US" sz="1800" u="none" cap="none" strike="noStrike">
                <a:solidFill>
                  <a:schemeClr val="dk1"/>
                </a:solidFill>
                <a:latin typeface="Arial"/>
                <a:ea typeface="Arial"/>
                <a:cs typeface="Arial"/>
                <a:sym typeface="Arial"/>
              </a:rPr>
              <a:t>30.  Katakanlah kepada orang laki-laki yang beriman: "Hendaklah mereka menahan pandanganya, dan memelihara kemaluannya; yang demikian itu adalah lebih Suci bagi mereka, Sesungguhnya Allah Maha mengetahui apa yang mereka perbuat".</a:t>
            </a:r>
            <a:endParaRPr b="0" i="0" sz="1800" u="none" cap="none" strike="noStrike"/>
          </a:p>
          <a:p>
            <a:pPr indent="-342900" lvl="0" marL="342900" marR="0" rtl="0" algn="just">
              <a:lnSpc>
                <a:spcPct val="80000"/>
              </a:lnSpc>
              <a:spcBef>
                <a:spcPts val="360"/>
              </a:spcBef>
              <a:spcAft>
                <a:spcPts val="0"/>
              </a:spcAft>
              <a:buClr>
                <a:schemeClr val="dk1"/>
              </a:buClr>
              <a:buSzPts val="1800"/>
              <a:buFont typeface="Arial"/>
              <a:buChar char="•"/>
            </a:pPr>
            <a:r>
              <a:rPr b="1" i="0" lang="en-US" sz="1800" u="none" cap="none" strike="noStrike">
                <a:solidFill>
                  <a:schemeClr val="dk1"/>
                </a:solidFill>
                <a:latin typeface="Arial"/>
                <a:ea typeface="Arial"/>
                <a:cs typeface="Arial"/>
                <a:sym typeface="Arial"/>
              </a:rPr>
              <a:t>31.  Katakanlah kepada wanita yang beriman: "Hendaklah mereka menahan pandangannya, dan kemaluannya, dan janganlah mereka menampakkan perhiasannya, kecuali yang (biasa) nampak dari padanya. dan hendaklah mereka menutupkan kain tudung kepala ke dadanya, dan janganlah menampakkan perhiasannya kecuali kepada suami mereka, atau ayah mereka, atau ayah suami mereka, atau putera-putera mereka, atau putera-putera suami mereka, atau Saudara-saudara laki-laki mereka, atau putera-putera saudara lelaki mereka, atau putera-putera saudara perempuan mereka, atau wanita-wanita islam, atau budak- budak yang mereka miliki, atau pelayan-pelayan laki-laki yang tidak mempunyai keinginan (terhadap wanita) atau anak-anak yang belum mengerti tentang aurat wanita. dan janganlah mereka memukulkan kakinyua agar diketahui perhiasan yang mereka sembunyikan. dan bertaubatlah kamu sekalian kepada Allah, Hai orang-orang yang beriman supaya kamu beruntung.</a:t>
            </a:r>
            <a:endParaRPr b="0" i="0" sz="1800" u="none" cap="none" strike="noStrike"/>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8" name="Shape 58"/>
        <p:cNvGrpSpPr/>
        <p:nvPr/>
      </p:nvGrpSpPr>
      <p:grpSpPr>
        <a:xfrm>
          <a:off x="0" y="0"/>
          <a:ext cx="0" cy="0"/>
          <a:chOff x="0" y="0"/>
          <a:chExt cx="0" cy="0"/>
        </a:xfrm>
      </p:grpSpPr>
      <p:sp>
        <p:nvSpPr>
          <p:cNvPr id="59" name="Google Shape;59;p9"/>
          <p:cNvSpPr txBox="1"/>
          <p:nvPr>
            <p:ph type="title"/>
          </p:nvPr>
        </p:nvSpPr>
        <p:spPr>
          <a:xfrm>
            <a:off x="457200" y="274637"/>
            <a:ext cx="8229600" cy="792162"/>
          </a:xfrm>
          <a:prstGeom prst="rect">
            <a:avLst/>
          </a:prstGeom>
          <a:solidFill>
            <a:srgbClr val="F2A6F8"/>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400" u="none" cap="none" strike="noStrike">
                <a:solidFill>
                  <a:schemeClr val="dk2"/>
                </a:solidFill>
                <a:latin typeface="Arial"/>
                <a:ea typeface="Arial"/>
                <a:cs typeface="Arial"/>
                <a:sym typeface="Arial"/>
              </a:rPr>
              <a:t>INTISARI AYAT</a:t>
            </a:r>
            <a:endParaRPr b="0" i="0" sz="1800" u="none" cap="none" strike="noStrike"/>
          </a:p>
        </p:txBody>
      </p:sp>
      <p:sp>
        <p:nvSpPr>
          <p:cNvPr id="60" name="Google Shape;60;p9"/>
          <p:cNvSpPr txBox="1"/>
          <p:nvPr>
            <p:ph idx="1" type="body"/>
          </p:nvPr>
        </p:nvSpPr>
        <p:spPr>
          <a:xfrm>
            <a:off x="457200" y="1600200"/>
            <a:ext cx="8458200" cy="45259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rgbClr val="3333FF"/>
              </a:buClr>
              <a:buSzPts val="2800"/>
              <a:buFont typeface="Arial"/>
              <a:buChar char="•"/>
            </a:pPr>
            <a:r>
              <a:rPr b="1" i="0" lang="en-US" sz="2800" u="none" cap="none" strike="noStrike">
                <a:solidFill>
                  <a:srgbClr val="3333FF"/>
                </a:solidFill>
                <a:latin typeface="Arial"/>
                <a:ea typeface="Arial"/>
                <a:cs typeface="Arial"/>
                <a:sym typeface="Arial"/>
              </a:rPr>
              <a:t>Allah memerintahkan orang lelaki dan perempuan yang beriman supaya tidak melihat perkara yang haram ( aurat wanita )</a:t>
            </a:r>
            <a:endParaRPr b="0" i="0" sz="1800" u="none" cap="none" strike="noStrike"/>
          </a:p>
          <a:p>
            <a:pPr indent="-342900" lvl="0" marL="342900" marR="0" rtl="0" algn="just">
              <a:lnSpc>
                <a:spcPct val="100000"/>
              </a:lnSpc>
              <a:spcBef>
                <a:spcPts val="560"/>
              </a:spcBef>
              <a:spcAft>
                <a:spcPts val="0"/>
              </a:spcAft>
              <a:buClr>
                <a:srgbClr val="3333FF"/>
              </a:buClr>
              <a:buSzPts val="2800"/>
              <a:buFont typeface="Arial"/>
              <a:buChar char="•"/>
            </a:pPr>
            <a:r>
              <a:rPr b="1" i="0" lang="en-US" sz="2800" u="none" cap="none" strike="noStrike">
                <a:solidFill>
                  <a:srgbClr val="3333FF"/>
                </a:solidFill>
                <a:latin typeface="Arial"/>
                <a:ea typeface="Arial"/>
                <a:cs typeface="Arial"/>
                <a:sym typeface="Arial"/>
              </a:rPr>
              <a:t>Setiap mukmin dan mukminah hendaklah menjaga kehormatan dan maruah diri.</a:t>
            </a:r>
            <a:endParaRPr b="0" i="0" sz="1800" u="none" cap="none" strike="noStrike"/>
          </a:p>
          <a:p>
            <a:pPr indent="-342900" lvl="0" marL="342900" marR="0" rtl="0" algn="just">
              <a:lnSpc>
                <a:spcPct val="100000"/>
              </a:lnSpc>
              <a:spcBef>
                <a:spcPts val="560"/>
              </a:spcBef>
              <a:spcAft>
                <a:spcPts val="0"/>
              </a:spcAft>
              <a:buClr>
                <a:srgbClr val="3333FF"/>
              </a:buClr>
              <a:buSzPts val="2800"/>
              <a:buFont typeface="Arial"/>
              <a:buChar char="•"/>
            </a:pPr>
            <a:r>
              <a:rPr b="1" i="0" lang="en-US" sz="2800" u="none" cap="none" strike="noStrike">
                <a:solidFill>
                  <a:srgbClr val="3333FF"/>
                </a:solidFill>
                <a:latin typeface="Arial"/>
                <a:ea typeface="Arial"/>
                <a:cs typeface="Arial"/>
                <a:sym typeface="Arial"/>
              </a:rPr>
              <a:t>Kaum wanita diharamkan mendedahkan aurat mereka .</a:t>
            </a:r>
            <a:endParaRPr b="0" i="0" sz="1800" u="none" cap="none" strike="noStrike"/>
          </a:p>
          <a:p>
            <a:pPr indent="-342900" lvl="0" marL="342900" marR="0" rtl="0" algn="just">
              <a:lnSpc>
                <a:spcPct val="100000"/>
              </a:lnSpc>
              <a:spcBef>
                <a:spcPts val="560"/>
              </a:spcBef>
              <a:spcAft>
                <a:spcPts val="0"/>
              </a:spcAft>
              <a:buClr>
                <a:srgbClr val="3333FF"/>
              </a:buClr>
              <a:buSzPts val="2800"/>
              <a:buFont typeface="Arial"/>
              <a:buChar char="•"/>
            </a:pPr>
            <a:r>
              <a:rPr b="1" i="0" lang="en-US" sz="2800" u="none" cap="none" strike="noStrike">
                <a:solidFill>
                  <a:srgbClr val="3333FF"/>
                </a:solidFill>
                <a:latin typeface="Arial"/>
                <a:ea typeface="Arial"/>
                <a:cs typeface="Arial"/>
                <a:sym typeface="Arial"/>
              </a:rPr>
              <a:t>Mereka yang melanggar segala perintah Allah hendaklah bertaubat.</a:t>
            </a:r>
            <a:endParaRPr b="0" i="0" sz="1800" u="none" cap="none" strike="noStrike"/>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64" name="Shape 64"/>
        <p:cNvGrpSpPr/>
        <p:nvPr/>
      </p:nvGrpSpPr>
      <p:grpSpPr>
        <a:xfrm>
          <a:off x="0" y="0"/>
          <a:ext cx="0" cy="0"/>
          <a:chOff x="0" y="0"/>
          <a:chExt cx="0" cy="0"/>
        </a:xfrm>
      </p:grpSpPr>
      <p:sp>
        <p:nvSpPr>
          <p:cNvPr id="65" name="Google Shape;65;p10"/>
          <p:cNvSpPr txBox="1"/>
          <p:nvPr>
            <p:ph type="title"/>
          </p:nvPr>
        </p:nvSpPr>
        <p:spPr>
          <a:xfrm>
            <a:off x="457200" y="274637"/>
            <a:ext cx="8229600" cy="1143000"/>
          </a:xfrm>
          <a:prstGeom prst="rect">
            <a:avLst/>
          </a:prstGeom>
          <a:solidFill>
            <a:srgbClr val="3333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2800" u="none" cap="none" strike="noStrike">
                <a:solidFill>
                  <a:srgbClr val="FFFF00"/>
                </a:solidFill>
                <a:latin typeface="Arial"/>
                <a:ea typeface="Arial"/>
                <a:cs typeface="Arial"/>
                <a:sym typeface="Arial"/>
              </a:rPr>
              <a:t>KEWAJIPAN MEMELIHARA MARUAH DAN KEHORMATAN DIRI</a:t>
            </a:r>
            <a:endParaRPr b="0" i="0" sz="1800" u="none" cap="none" strike="noStrike"/>
          </a:p>
        </p:txBody>
      </p:sp>
      <p:sp>
        <p:nvSpPr>
          <p:cNvPr id="66" name="Google Shape;66;p10"/>
          <p:cNvSpPr txBox="1"/>
          <p:nvPr>
            <p:ph idx="1" type="body"/>
          </p:nvPr>
        </p:nvSpPr>
        <p:spPr>
          <a:xfrm>
            <a:off x="457200" y="2286000"/>
            <a:ext cx="8229600" cy="27432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Memelihara maruah dan kehormatan diri adalah satu perkara yang penting dalam syariat Islam.</a:t>
            </a:r>
            <a:endParaRPr b="0" i="0" sz="1800" u="none" cap="none" strike="noStrike"/>
          </a:p>
          <a:p>
            <a:pPr indent="-342900" lvl="0" marL="342900" marR="0" rtl="0" algn="just">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Ia merupakan salah satu daripada matlamat syariat ( Maqasid as-Syariah )</a:t>
            </a:r>
            <a:endParaRPr b="0" i="0" sz="1800" u="none" cap="none" strike="noStrike"/>
          </a:p>
        </p:txBody>
      </p:sp>
      <p:pic>
        <p:nvPicPr>
          <p:cNvPr id="67" name="Google Shape;67;p10"/>
          <p:cNvPicPr preferRelativeResize="0"/>
          <p:nvPr/>
        </p:nvPicPr>
        <p:blipFill>
          <a:blip r:embed="rId4">
            <a:alphaModFix/>
          </a:blip>
          <a:stretch>
            <a:fillRect/>
          </a:stretch>
        </p:blipFill>
        <p:spPr>
          <a:xfrm>
            <a:off x="6019800" y="4300537"/>
            <a:ext cx="2946400" cy="255746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71" name="Shape 71"/>
        <p:cNvGrpSpPr/>
        <p:nvPr/>
      </p:nvGrpSpPr>
      <p:grpSpPr>
        <a:xfrm>
          <a:off x="0" y="0"/>
          <a:ext cx="0" cy="0"/>
          <a:chOff x="0" y="0"/>
          <a:chExt cx="0" cy="0"/>
        </a:xfrm>
      </p:grpSpPr>
      <p:sp>
        <p:nvSpPr>
          <p:cNvPr id="72" name="Google Shape;72;p11"/>
          <p:cNvSpPr txBox="1"/>
          <p:nvPr>
            <p:ph type="title"/>
          </p:nvPr>
        </p:nvSpPr>
        <p:spPr>
          <a:xfrm>
            <a:off x="533400" y="304800"/>
            <a:ext cx="8229600" cy="990600"/>
          </a:xfrm>
          <a:prstGeom prst="rect">
            <a:avLst/>
          </a:prstGeom>
          <a:solidFill>
            <a:srgbClr val="3333FF"/>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2800" u="none" cap="none" strike="noStrike">
                <a:solidFill>
                  <a:srgbClr val="FFFF00"/>
                </a:solidFill>
                <a:latin typeface="Arial"/>
                <a:ea typeface="Arial"/>
                <a:cs typeface="Arial"/>
                <a:sym typeface="Arial"/>
              </a:rPr>
              <a:t>1. TIDAK MEMANDANG PERKARA YANG HARAM</a:t>
            </a:r>
            <a:endParaRPr b="0" i="0" sz="1800" u="none" cap="none" strike="noStrike"/>
          </a:p>
        </p:txBody>
      </p:sp>
      <p:sp>
        <p:nvSpPr>
          <p:cNvPr id="73" name="Google Shape;73;p11"/>
          <p:cNvSpPr txBox="1"/>
          <p:nvPr>
            <p:ph idx="1" type="body"/>
          </p:nvPr>
        </p:nvSpPr>
        <p:spPr>
          <a:xfrm>
            <a:off x="2514600" y="1981200"/>
            <a:ext cx="6324600" cy="4068762"/>
          </a:xfrm>
          <a:prstGeom prst="rect">
            <a:avLst/>
          </a:prstGeom>
          <a:solidFill>
            <a:srgbClr val="F2A6F8"/>
          </a:solid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Allah mengurniakan mata kepada manusia untuk meihat ayat-ayat al-Quran dan tanda kekuasaan Allah.</a:t>
            </a:r>
            <a:endParaRPr b="0" i="0" sz="1800" u="none" cap="none" strike="noStrike"/>
          </a:p>
          <a:p>
            <a:pPr indent="-342900" lvl="0" marL="342900" marR="0" rtl="0" algn="just">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Allah memerintahkan kita supaya memelihara mata daripada melihat perkara yang haram.</a:t>
            </a:r>
            <a:endParaRPr b="0" i="0" sz="1800" u="none" cap="none" strike="noStrike"/>
          </a:p>
          <a:p>
            <a:pPr indent="-342900" lvl="0" marL="342900" marR="0" rtl="0" algn="just">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Perbuatan tersebut boleh merosakkan hati</a:t>
            </a:r>
            <a:endParaRPr b="0" i="0" sz="1800" u="none" cap="none" strike="noStrike"/>
          </a:p>
        </p:txBody>
      </p:sp>
      <p:pic>
        <p:nvPicPr>
          <p:cNvPr id="74" name="Google Shape;74;p11"/>
          <p:cNvPicPr preferRelativeResize="0"/>
          <p:nvPr/>
        </p:nvPicPr>
        <p:blipFill>
          <a:blip r:embed="rId4">
            <a:alphaModFix/>
          </a:blip>
          <a:stretch>
            <a:fillRect/>
          </a:stretch>
        </p:blipFill>
        <p:spPr>
          <a:xfrm>
            <a:off x="0" y="2209800"/>
            <a:ext cx="2581275" cy="34290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78" name="Shape 78"/>
        <p:cNvGrpSpPr/>
        <p:nvPr/>
      </p:nvGrpSpPr>
      <p:grpSpPr>
        <a:xfrm>
          <a:off x="0" y="0"/>
          <a:ext cx="0" cy="0"/>
          <a:chOff x="0" y="0"/>
          <a:chExt cx="0" cy="0"/>
        </a:xfrm>
      </p:grpSpPr>
      <p:sp>
        <p:nvSpPr>
          <p:cNvPr id="79" name="Google Shape;79;p12"/>
          <p:cNvSpPr txBox="1"/>
          <p:nvPr>
            <p:ph type="title"/>
          </p:nvPr>
        </p:nvSpPr>
        <p:spPr>
          <a:xfrm>
            <a:off x="457200" y="274637"/>
            <a:ext cx="8229600" cy="1143000"/>
          </a:xfrm>
          <a:prstGeom prst="rect">
            <a:avLst/>
          </a:prstGeom>
          <a:solidFill>
            <a:srgbClr val="FFFF00"/>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3200" u="none" cap="none" strike="noStrike">
                <a:solidFill>
                  <a:schemeClr val="dk2"/>
                </a:solidFill>
                <a:latin typeface="Arial"/>
                <a:ea typeface="Arial"/>
                <a:cs typeface="Arial"/>
                <a:sym typeface="Arial"/>
              </a:rPr>
              <a:t>2. MEMELIHARA KEHORMATAN DIRI</a:t>
            </a:r>
            <a:endParaRPr b="0" i="0" sz="1800" u="none" cap="none" strike="noStrike"/>
          </a:p>
        </p:txBody>
      </p:sp>
      <p:sp>
        <p:nvSpPr>
          <p:cNvPr id="80" name="Google Shape;80;p12"/>
          <p:cNvSpPr txBox="1"/>
          <p:nvPr>
            <p:ph idx="1" type="body"/>
          </p:nvPr>
        </p:nvSpPr>
        <p:spPr>
          <a:xfrm>
            <a:off x="457200" y="1600200"/>
            <a:ext cx="4572000" cy="4953000"/>
          </a:xfrm>
          <a:prstGeom prst="rect">
            <a:avLst/>
          </a:prstGeom>
          <a:solidFill>
            <a:srgbClr val="3333FF"/>
          </a:solid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lt1"/>
              </a:buClr>
              <a:buSzPts val="2800"/>
              <a:buFont typeface="Arial"/>
              <a:buChar char="•"/>
            </a:pPr>
            <a:r>
              <a:rPr b="1" i="0" lang="en-US" sz="2800" u="none" cap="none" strike="noStrike">
                <a:solidFill>
                  <a:schemeClr val="lt1"/>
                </a:solidFill>
                <a:latin typeface="Arial"/>
                <a:ea typeface="Arial"/>
                <a:cs typeface="Arial"/>
                <a:sym typeface="Arial"/>
              </a:rPr>
              <a:t>Allah memerintahkan kita agar memelihara kehormatan diri daripada mencari kepuasan seks secara haram seperti berzina dan onani.</a:t>
            </a:r>
            <a:endParaRPr b="0" i="0" sz="1800" u="none" cap="none" strike="noStrike"/>
          </a:p>
          <a:p>
            <a:pPr indent="-342900" lvl="0" marL="342900" marR="0" rtl="0" algn="l">
              <a:lnSpc>
                <a:spcPct val="100000"/>
              </a:lnSpc>
              <a:spcBef>
                <a:spcPts val="560"/>
              </a:spcBef>
              <a:spcAft>
                <a:spcPts val="0"/>
              </a:spcAft>
              <a:buClr>
                <a:schemeClr val="lt1"/>
              </a:buClr>
              <a:buSzPts val="2800"/>
              <a:buFont typeface="Arial"/>
              <a:buChar char="•"/>
            </a:pPr>
            <a:r>
              <a:rPr b="1" i="0" lang="en-US" sz="2800" u="none" cap="none" strike="noStrike">
                <a:solidFill>
                  <a:schemeClr val="lt1"/>
                </a:solidFill>
                <a:latin typeface="Arial"/>
                <a:ea typeface="Arial"/>
                <a:cs typeface="Arial"/>
                <a:sym typeface="Arial"/>
              </a:rPr>
              <a:t>Zina bukan sahaja berdosa besar bahkan boleh merosakkan masyarakat.</a:t>
            </a:r>
            <a:endParaRPr b="0" i="0" sz="1800" u="none" cap="none" strike="noStrike"/>
          </a:p>
        </p:txBody>
      </p:sp>
      <p:pic>
        <p:nvPicPr>
          <p:cNvPr id="81" name="Google Shape;81;p12"/>
          <p:cNvPicPr preferRelativeResize="0"/>
          <p:nvPr/>
        </p:nvPicPr>
        <p:blipFill>
          <a:blip r:embed="rId4">
            <a:alphaModFix/>
          </a:blip>
          <a:stretch>
            <a:fillRect/>
          </a:stretch>
        </p:blipFill>
        <p:spPr>
          <a:xfrm>
            <a:off x="4876800" y="2143125"/>
            <a:ext cx="4089400" cy="36480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5" name="Shape 85"/>
        <p:cNvGrpSpPr/>
        <p:nvPr/>
      </p:nvGrpSpPr>
      <p:grpSpPr>
        <a:xfrm>
          <a:off x="0" y="0"/>
          <a:ext cx="0" cy="0"/>
          <a:chOff x="0" y="0"/>
          <a:chExt cx="0" cy="0"/>
        </a:xfrm>
      </p:grpSpPr>
      <p:pic>
        <p:nvPicPr>
          <p:cNvPr id="86" name="Google Shape;86;p13"/>
          <p:cNvPicPr preferRelativeResize="0"/>
          <p:nvPr/>
        </p:nvPicPr>
        <p:blipFill>
          <a:blip r:embed="rId4">
            <a:alphaModFix/>
          </a:blip>
          <a:stretch>
            <a:fillRect/>
          </a:stretch>
        </p:blipFill>
        <p:spPr>
          <a:xfrm>
            <a:off x="1981200" y="533400"/>
            <a:ext cx="5238750" cy="59436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