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28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ms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D02056-B0BE-4017-BB18-982F83FE6F35}" type="datetimeFigureOut">
              <a:rPr lang="ms-MY" smtClean="0"/>
              <a:pPr/>
              <a:t>02/11/2020</a:t>
            </a:fld>
            <a:endParaRPr lang="ms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ms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6AD30D-43FE-4C59-ABC9-5A9417926AA6}" type="slidenum">
              <a:rPr lang="ms-MY" smtClean="0"/>
              <a:pPr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4075769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s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6AD30D-43FE-4C59-ABC9-5A9417926AA6}" type="slidenum">
              <a:rPr lang="ms-MY" smtClean="0"/>
              <a:pPr/>
              <a:t>32</a:t>
            </a:fld>
            <a:endParaRPr lang="ms-MY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  <p:sndAc>
      <p:stSnd>
        <p:snd r:embed="rId1" name="coin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  <p:sndAc>
      <p:stSnd>
        <p:snd r:embed="rId1" name="coin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  <p:sndAc>
      <p:stSnd>
        <p:snd r:embed="rId1" name="coin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  <p:sndAc>
      <p:stSnd>
        <p:snd r:embed="rId1" name="coin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 spd="slow">
    <p:wedge/>
    <p:sndAc>
      <p:stSnd>
        <p:snd r:embed="rId1" name="coin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  <p:sndAc>
      <p:stSnd>
        <p:snd r:embed="rId1" name="coin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  <p:sndAc>
      <p:stSnd>
        <p:snd r:embed="rId1" name="coin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  <p:sndAc>
      <p:stSnd>
        <p:snd r:embed="rId1" name="coin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  <p:sndAc>
      <p:stSnd>
        <p:snd r:embed="rId1" name="coin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  <p:sndAc>
      <p:stSnd>
        <p:snd r:embed="rId1" name="coin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  <p:sndAc>
      <p:stSnd>
        <p:snd r:embed="rId1" name="coin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edge/>
    <p:sndAc>
      <p:stSnd>
        <p:snd r:embed="rId13" name="coin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8763000" cy="6019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sz="8300" dirty="0" err="1" smtClean="0"/>
              <a:t>Bab</a:t>
            </a:r>
            <a:r>
              <a:rPr lang="en-US" sz="8300" dirty="0" smtClean="0"/>
              <a:t> 2 : </a:t>
            </a:r>
            <a:r>
              <a:rPr lang="en-US" sz="8300" dirty="0" err="1" smtClean="0"/>
              <a:t>Kuasa</a:t>
            </a:r>
            <a:r>
              <a:rPr lang="en-US" sz="8300" dirty="0" smtClean="0"/>
              <a:t> </a:t>
            </a:r>
            <a:r>
              <a:rPr lang="en-US" sz="8300" dirty="0" err="1" smtClean="0"/>
              <a:t>Dua,Punca</a:t>
            </a:r>
            <a:r>
              <a:rPr lang="en-US" sz="8300" dirty="0" smtClean="0"/>
              <a:t> </a:t>
            </a:r>
            <a:r>
              <a:rPr lang="en-US" sz="8300" dirty="0" err="1" smtClean="0"/>
              <a:t>Kuasa</a:t>
            </a:r>
            <a:r>
              <a:rPr lang="en-US" sz="8300" dirty="0" smtClean="0"/>
              <a:t> </a:t>
            </a:r>
            <a:r>
              <a:rPr lang="en-US" sz="8300" dirty="0" err="1" smtClean="0"/>
              <a:t>dua</a:t>
            </a:r>
            <a:r>
              <a:rPr lang="en-US" sz="8300" dirty="0" smtClean="0"/>
              <a:t>, </a:t>
            </a:r>
            <a:r>
              <a:rPr lang="en-US" sz="8300" dirty="0" err="1" smtClean="0"/>
              <a:t>Kuasa</a:t>
            </a:r>
            <a:r>
              <a:rPr lang="en-US" sz="8300" dirty="0" smtClean="0"/>
              <a:t> </a:t>
            </a:r>
            <a:r>
              <a:rPr lang="en-US" sz="8300" dirty="0" err="1" smtClean="0"/>
              <a:t>tiga</a:t>
            </a:r>
            <a:r>
              <a:rPr lang="en-US" sz="8300" dirty="0" smtClean="0"/>
              <a:t> </a:t>
            </a:r>
            <a:r>
              <a:rPr lang="en-US" sz="8300" dirty="0" err="1" smtClean="0"/>
              <a:t>dan</a:t>
            </a:r>
            <a:r>
              <a:rPr lang="en-US" sz="8300" dirty="0" smtClean="0"/>
              <a:t> </a:t>
            </a:r>
            <a:r>
              <a:rPr lang="en-US" sz="8300" dirty="0" err="1" smtClean="0"/>
              <a:t>Punca</a:t>
            </a:r>
            <a:r>
              <a:rPr lang="en-US" sz="8300" dirty="0" smtClean="0"/>
              <a:t> </a:t>
            </a:r>
            <a:r>
              <a:rPr lang="en-US" sz="8300" dirty="0" err="1" smtClean="0"/>
              <a:t>Kuasa</a:t>
            </a:r>
            <a:r>
              <a:rPr lang="en-US" sz="8300" dirty="0" smtClean="0"/>
              <a:t> </a:t>
            </a:r>
            <a:r>
              <a:rPr lang="en-US" sz="8300" dirty="0" err="1" smtClean="0"/>
              <a:t>tiga</a:t>
            </a:r>
            <a:endParaRPr lang="ms-MY" sz="8300" dirty="0"/>
          </a:p>
        </p:txBody>
      </p:sp>
    </p:spTree>
  </p:cSld>
  <p:clrMapOvr>
    <a:masterClrMapping/>
  </p:clrMapOvr>
  <p:transition spd="slow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2800000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1295400"/>
          </a:xfrm>
        </p:spPr>
        <p:txBody>
          <a:bodyPr>
            <a:noAutofit/>
          </a:bodyPr>
          <a:lstStyle/>
          <a:p>
            <a:r>
              <a:rPr lang="en-US" dirty="0" err="1" smtClean="0"/>
              <a:t>Bab</a:t>
            </a:r>
            <a:r>
              <a:rPr lang="en-US" dirty="0" smtClean="0"/>
              <a:t> 2 :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dua,Punca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,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000" dirty="0" smtClean="0"/>
              <a:t> 2.1 </a:t>
            </a:r>
            <a:r>
              <a:rPr lang="en-US" sz="5000" dirty="0" err="1" smtClean="0"/>
              <a:t>Kuasa</a:t>
            </a:r>
            <a:r>
              <a:rPr lang="en-US" sz="5000" dirty="0" smtClean="0"/>
              <a:t> </a:t>
            </a:r>
            <a:r>
              <a:rPr lang="en-US" sz="5000" dirty="0" err="1" smtClean="0"/>
              <a:t>dua</a:t>
            </a:r>
            <a:endParaRPr lang="en-US" sz="5000" dirty="0" smtClean="0"/>
          </a:p>
          <a:p>
            <a:r>
              <a:rPr lang="en-US" sz="5000" dirty="0" smtClean="0"/>
              <a:t> 2.2 </a:t>
            </a:r>
            <a:r>
              <a:rPr lang="en-US" sz="5000" dirty="0" err="1" smtClean="0"/>
              <a:t>Punca</a:t>
            </a:r>
            <a:r>
              <a:rPr lang="en-US" sz="5000" dirty="0" smtClean="0"/>
              <a:t> </a:t>
            </a:r>
            <a:r>
              <a:rPr lang="en-US" sz="5000" dirty="0" err="1" smtClean="0"/>
              <a:t>Kuasa</a:t>
            </a:r>
            <a:r>
              <a:rPr lang="en-US" sz="5000" dirty="0" smtClean="0"/>
              <a:t> </a:t>
            </a:r>
            <a:r>
              <a:rPr lang="en-US" sz="5000" dirty="0" err="1" smtClean="0"/>
              <a:t>dua</a:t>
            </a:r>
            <a:endParaRPr lang="en-US" sz="5000" dirty="0" smtClean="0"/>
          </a:p>
          <a:p>
            <a:r>
              <a:rPr lang="en-US" sz="5000" dirty="0" smtClean="0"/>
              <a:t> 2.3 </a:t>
            </a:r>
            <a:r>
              <a:rPr lang="en-US" sz="5000" dirty="0" err="1" smtClean="0"/>
              <a:t>Kuasa</a:t>
            </a:r>
            <a:r>
              <a:rPr lang="en-US" sz="5000" dirty="0" smtClean="0"/>
              <a:t> </a:t>
            </a:r>
            <a:r>
              <a:rPr lang="en-US" sz="5000" dirty="0" err="1" smtClean="0"/>
              <a:t>tiga</a:t>
            </a:r>
            <a:endParaRPr lang="en-US" sz="5000" dirty="0" smtClean="0"/>
          </a:p>
          <a:p>
            <a:r>
              <a:rPr lang="en-US" sz="5000" dirty="0" smtClean="0"/>
              <a:t> 2.4 </a:t>
            </a:r>
            <a:r>
              <a:rPr lang="en-US" sz="5000" dirty="0" err="1" smtClean="0"/>
              <a:t>Punca</a:t>
            </a:r>
            <a:r>
              <a:rPr lang="en-US" sz="5000" dirty="0" smtClean="0"/>
              <a:t> </a:t>
            </a:r>
            <a:r>
              <a:rPr lang="en-US" sz="5000" dirty="0" err="1" smtClean="0"/>
              <a:t>Kuasa</a:t>
            </a:r>
            <a:r>
              <a:rPr lang="en-US" sz="5000" dirty="0" smtClean="0"/>
              <a:t> </a:t>
            </a:r>
            <a:r>
              <a:rPr lang="en-US" sz="5000" dirty="0" err="1" smtClean="0"/>
              <a:t>tiga</a:t>
            </a:r>
            <a:endParaRPr lang="ms-MY" sz="5000" dirty="0"/>
          </a:p>
        </p:txBody>
      </p:sp>
    </p:spTree>
  </p:cSld>
  <p:clrMapOvr>
    <a:masterClrMapping/>
  </p:clrMapOvr>
  <p:transition spd="slow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8229600" cy="1066800"/>
          </a:xfrm>
        </p:spPr>
        <p:txBody>
          <a:bodyPr/>
          <a:lstStyle/>
          <a:p>
            <a:r>
              <a:rPr lang="en-US" dirty="0" smtClean="0"/>
              <a:t>2.1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endParaRPr lang="ms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US" sz="3000" dirty="0" smtClean="0"/>
                  <a:t>Menyatakan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Kuasa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dua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suatu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nombor</a:t>
                </a:r>
                <a:endParaRPr lang="en-US" sz="3000" dirty="0" smtClean="0"/>
              </a:p>
              <a:p>
                <a:pPr>
                  <a:buFontTx/>
                  <a:buChar char="-"/>
                </a:pPr>
                <a:r>
                  <a:rPr lang="en-US" sz="3000" dirty="0" err="1" smtClean="0"/>
                  <a:t>Kuasa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dua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ialah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suatu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nombor</a:t>
                </a:r>
                <a:r>
                  <a:rPr lang="en-US" sz="3000" dirty="0" smtClean="0"/>
                  <a:t> yang </a:t>
                </a:r>
                <a:r>
                  <a:rPr lang="en-US" sz="3000" dirty="0" err="1" smtClean="0"/>
                  <a:t>didarab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dengan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nombor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itu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sendiri</a:t>
                </a:r>
                <a:r>
                  <a:rPr lang="en-US" sz="3000" dirty="0" smtClean="0"/>
                  <a:t> </a:t>
                </a:r>
              </a:p>
              <a:p>
                <a:pPr>
                  <a:buFontTx/>
                  <a:buChar char="-"/>
                </a:pPr>
                <a:r>
                  <a:rPr lang="en-US" sz="3000" dirty="0" smtClean="0"/>
                  <a:t> 1 x 1 </a:t>
                </a:r>
                <a:r>
                  <a:rPr lang="en-US" sz="3000" dirty="0" err="1" smtClean="0"/>
                  <a:t>ialah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kuasa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dua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dan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kuasa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dua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nombor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ini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ialah</a:t>
                </a:r>
                <a:r>
                  <a:rPr lang="en-US" sz="3000" dirty="0" smtClean="0"/>
                  <a:t> 1 </a:t>
                </a:r>
                <a:r>
                  <a:rPr lang="en-US" sz="3000" dirty="0" err="1" smtClean="0"/>
                  <a:t>iaitu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hasil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daripada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pendaraban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itu</a:t>
                </a:r>
                <a:endParaRPr lang="en-US" sz="3000" dirty="0" smtClean="0"/>
              </a:p>
              <a:p>
                <a:pPr>
                  <a:buFontTx/>
                  <a:buChar char="-"/>
                </a:pPr>
                <a:r>
                  <a:rPr lang="en-US" sz="3000" dirty="0" smtClean="0"/>
                  <a:t> 1x1 </a:t>
                </a:r>
                <a:r>
                  <a:rPr lang="en-US" sz="3000" dirty="0" err="1" smtClean="0"/>
                  <a:t>ditulis</a:t>
                </a:r>
                <a:r>
                  <a:rPr lang="en-US" sz="3000" dirty="0" smtClean="0"/>
                  <a:t> 1</a:t>
                </a:r>
                <a:r>
                  <a:rPr lang="en-US" sz="1500" dirty="0" smtClean="0"/>
                  <a:t>2</a:t>
                </a:r>
                <a:r>
                  <a:rPr lang="en-US" sz="3000" dirty="0" smtClean="0"/>
                  <a:t>dan </a:t>
                </a:r>
                <a:r>
                  <a:rPr lang="en-US" sz="3000" dirty="0" err="1" smtClean="0"/>
                  <a:t>dibaca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kuasa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dua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bagi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satu</a:t>
                </a:r>
                <a:endParaRPr lang="en-US" sz="3000" dirty="0" smtClean="0"/>
              </a:p>
              <a:p>
                <a:pPr>
                  <a:buFontTx/>
                  <a:buChar char="-"/>
                </a:pPr>
                <a:r>
                  <a:rPr lang="en-US" sz="3000" dirty="0" smtClean="0"/>
                  <a:t> </a:t>
                </a:r>
                <a:r>
                  <a:rPr lang="en-US" sz="3000" dirty="0" err="1" smtClean="0"/>
                  <a:t>Tulis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Kuasa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dua</a:t>
                </a:r>
                <a:r>
                  <a:rPr lang="en-US" sz="3000" dirty="0" smtClean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000" b="0" i="1" smtClean="0">
                            <a:latin typeface="Cambria Math"/>
                          </a:rPr>
                          <m:t>1</m:t>
                        </m:r>
                      </m:e>
                      <m:sup>
                        <m:r>
                          <a:rPr lang="en-US" sz="30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1500" dirty="0" smtClean="0"/>
              </a:p>
              <a:p>
                <a:pPr>
                  <a:buFontTx/>
                  <a:buChar char="-"/>
                </a:pPr>
                <a:r>
                  <a:rPr lang="en-US" sz="3000" dirty="0" smtClean="0"/>
                  <a:t> </a:t>
                </a:r>
                <a:r>
                  <a:rPr lang="en-US" sz="3000" dirty="0" err="1" smtClean="0"/>
                  <a:t>Nyatakan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Kuasa</a:t>
                </a:r>
                <a:r>
                  <a:rPr lang="en-US" sz="3000" dirty="0" smtClean="0"/>
                  <a:t> </a:t>
                </a:r>
                <a:r>
                  <a:rPr lang="en-US" sz="3000" dirty="0" err="1" smtClean="0"/>
                  <a:t>dua</a:t>
                </a:r>
                <a:r>
                  <a:rPr lang="en-US" sz="3000" dirty="0" smtClean="0"/>
                  <a:t> – 1x1</a:t>
                </a:r>
                <a:endParaRPr lang="ms-MY" sz="3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370" t="-1690" r="-2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endParaRPr lang="ms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ms-MY" altLang="zh-CN" dirty="0" smtClean="0"/>
                  <a:t>Kita</a:t>
                </a:r>
                <a:r>
                  <a:rPr lang="zh-CN" altLang="ms-MY" dirty="0" smtClean="0"/>
                  <a:t> </a:t>
                </a:r>
                <a:r>
                  <a:rPr lang="en-US" altLang="zh-CN" dirty="0" err="1" smtClean="0"/>
                  <a:t>boleh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menghitung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kuasa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dua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suatu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nombor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dengan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mendarab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nombor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itu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dengan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nombor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itu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sendiri.Contohnya</a:t>
                </a:r>
                <a:r>
                  <a:rPr lang="en-US" altLang="zh-CN" dirty="0" smtClean="0"/>
                  <a:t> </a:t>
                </a:r>
                <a:r>
                  <a:rPr lang="en-US" altLang="zh-CN" dirty="0" smtClean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1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CN" dirty="0" smtClean="0"/>
                  <a:t>= 1,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CN" dirty="0" smtClean="0"/>
                  <a:t>= 4</a:t>
                </a:r>
                <a:endParaRPr lang="en-US" altLang="zh-CN" sz="1400" dirty="0" smtClean="0"/>
              </a:p>
              <a:p>
                <a:r>
                  <a:rPr lang="en-US" dirty="0" err="1" smtClean="0"/>
                  <a:t>Kuasa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dua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sebarang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nombor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adalah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lebih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besar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daripada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sifar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atau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sama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dengan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sifar</a:t>
                </a:r>
                <a:r>
                  <a:rPr lang="en-US" dirty="0" smtClean="0"/>
                  <a:t>. </a:t>
                </a:r>
                <a:r>
                  <a:rPr lang="en-US" dirty="0" err="1" smtClean="0"/>
                  <a:t>Contohnya</a:t>
                </a:r>
                <a:r>
                  <a:rPr lang="en-US" dirty="0" smtClean="0"/>
                  <a:t> 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= 100</a:t>
                </a:r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=0</a:t>
                </a:r>
                <a:endParaRPr lang="ms-MY" sz="1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408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Menganggar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perpuluhan,agak</a:t>
            </a:r>
            <a:r>
              <a:rPr lang="en-US" dirty="0" smtClean="0"/>
              <a:t> </a:t>
            </a:r>
            <a:r>
              <a:rPr lang="en-US" dirty="0" err="1" smtClean="0"/>
              <a:t>susah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perpuluhan</a:t>
            </a:r>
            <a:r>
              <a:rPr lang="en-US" dirty="0" smtClean="0"/>
              <a:t> </a:t>
            </a:r>
            <a:r>
              <a:rPr lang="en-US" dirty="0" err="1" smtClean="0"/>
              <a:t>itu.Kita</a:t>
            </a:r>
            <a:r>
              <a:rPr lang="en-US" dirty="0" smtClean="0"/>
              <a:t>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kaedah</a:t>
            </a:r>
            <a:r>
              <a:rPr lang="en-US" dirty="0" smtClean="0"/>
              <a:t> </a:t>
            </a:r>
            <a:r>
              <a:rPr lang="en-US" dirty="0" err="1" smtClean="0"/>
              <a:t>menganggar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Terdapat</a:t>
            </a:r>
            <a:r>
              <a:rPr lang="en-US" dirty="0" smtClean="0"/>
              <a:t> 2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menganggar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 :</a:t>
            </a:r>
          </a:p>
          <a:p>
            <a:pPr marL="624078" indent="-514350">
              <a:buAutoNum type="arabicPeriod"/>
            </a:pPr>
            <a:r>
              <a:rPr lang="en-US" dirty="0" err="1" smtClean="0"/>
              <a:t>Kaedah</a:t>
            </a:r>
            <a:r>
              <a:rPr lang="en-US" dirty="0" smtClean="0"/>
              <a:t> </a:t>
            </a:r>
            <a:r>
              <a:rPr lang="en-US" dirty="0" err="1" smtClean="0"/>
              <a:t>penghampiran</a:t>
            </a:r>
            <a:endParaRPr lang="en-US" dirty="0" smtClean="0"/>
          </a:p>
          <a:p>
            <a:pPr marL="624078" indent="-514350">
              <a:buAutoNum type="arabicPeriod"/>
            </a:pPr>
            <a:r>
              <a:rPr lang="en-US" dirty="0" err="1" smtClean="0"/>
              <a:t>Kaedah</a:t>
            </a:r>
            <a:r>
              <a:rPr lang="en-US" dirty="0" smtClean="0"/>
              <a:t> </a:t>
            </a:r>
            <a:r>
              <a:rPr lang="en-US" dirty="0" err="1" smtClean="0"/>
              <a:t>Alternatif</a:t>
            </a:r>
            <a:endParaRPr lang="ms-MY" dirty="0"/>
          </a:p>
        </p:txBody>
      </p:sp>
    </p:spTree>
  </p:cSld>
  <p:clrMapOvr>
    <a:masterClrMapping/>
  </p:clrMapOvr>
  <p:transition spd="slow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38200"/>
            <a:ext cx="8229600" cy="1066800"/>
          </a:xfrm>
        </p:spPr>
        <p:txBody>
          <a:bodyPr/>
          <a:lstStyle/>
          <a:p>
            <a:r>
              <a:rPr lang="en-US" dirty="0" err="1" smtClean="0"/>
              <a:t>Kaedah</a:t>
            </a:r>
            <a:r>
              <a:rPr lang="en-US" dirty="0" smtClean="0"/>
              <a:t> </a:t>
            </a:r>
            <a:r>
              <a:rPr lang="en-US" dirty="0" err="1" smtClean="0"/>
              <a:t>Penghampiran</a:t>
            </a:r>
            <a:endParaRPr lang="ms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n-US" dirty="0" smtClean="0"/>
                  <a:t>Contoh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Soalan</a:t>
                </a:r>
                <a:r>
                  <a:rPr lang="en-US" dirty="0" smtClean="0"/>
                  <a:t>:</a:t>
                </a:r>
              </a:p>
              <a:p>
                <a:pPr>
                  <a:buNone/>
                </a:pPr>
                <a:r>
                  <a:rPr lang="en-US" dirty="0" err="1" smtClean="0"/>
                  <a:t>Anggarkan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3.3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endParaRPr lang="en-US" dirty="0" smtClean="0"/>
              </a:p>
              <a:p>
                <a:pPr>
                  <a:buNone/>
                </a:pPr>
                <a:endParaRPr lang="en-US" dirty="0" smtClean="0"/>
              </a:p>
              <a:p>
                <a:pPr>
                  <a:buNone/>
                </a:pPr>
                <a:r>
                  <a:rPr lang="en-US" dirty="0" err="1" smtClean="0"/>
                  <a:t>Penyelesaian</a:t>
                </a:r>
                <a:r>
                  <a:rPr lang="en-US" dirty="0" smtClean="0"/>
                  <a:t> </a:t>
                </a:r>
                <a:r>
                  <a:rPr lang="en-US" dirty="0" smtClean="0"/>
                  <a:t>:</a:t>
                </a:r>
              </a:p>
              <a:p>
                <a:pPr>
                  <a:buNone/>
                </a:pPr>
                <a:endParaRPr lang="en-US" dirty="0" smtClean="0"/>
              </a:p>
              <a:p>
                <a:pP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3.3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 smtClean="0"/>
                  <a:t>  </a:t>
                </a:r>
                <a:r>
                  <a:rPr lang="en-US" dirty="0" err="1" smtClean="0"/>
                  <a:t>dianggar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sebagai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400" dirty="0" smtClean="0"/>
                  <a:t> </a:t>
                </a:r>
                <a:r>
                  <a:rPr lang="en-US" dirty="0" smtClean="0"/>
                  <a:t>= </a:t>
                </a:r>
                <a:r>
                  <a:rPr lang="en-US" dirty="0" smtClean="0"/>
                  <a:t>9</a:t>
                </a:r>
              </a:p>
              <a:p>
                <a:pPr>
                  <a:buNone/>
                </a:pPr>
                <a:endParaRPr lang="en-US" dirty="0" smtClean="0"/>
              </a:p>
              <a:p>
                <a:pP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3.3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 smtClean="0"/>
                  <a:t> </a:t>
                </a:r>
                <a:r>
                  <a:rPr lang="en-US" dirty="0" err="1" smtClean="0"/>
                  <a:t>dianggar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sebagai</a:t>
                </a:r>
                <a:r>
                  <a:rPr lang="en-US" dirty="0" smtClean="0"/>
                  <a:t> 9</a:t>
                </a:r>
                <a:endParaRPr lang="ms-MY" sz="1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8" t="-1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066800"/>
          </a:xfrm>
        </p:spPr>
        <p:txBody>
          <a:bodyPr/>
          <a:lstStyle/>
          <a:p>
            <a:r>
              <a:rPr lang="en-US" dirty="0" err="1" smtClean="0"/>
              <a:t>Kaedah</a:t>
            </a:r>
            <a:r>
              <a:rPr lang="en-US" dirty="0" smtClean="0"/>
              <a:t> </a:t>
            </a:r>
            <a:r>
              <a:rPr lang="en-US" dirty="0" err="1" smtClean="0"/>
              <a:t>Alternatif</a:t>
            </a:r>
            <a:endParaRPr lang="ms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n-US" dirty="0" smtClean="0"/>
                  <a:t>Contoh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soalan</a:t>
                </a:r>
                <a:r>
                  <a:rPr lang="en-US" dirty="0" smtClean="0"/>
                  <a:t> :</a:t>
                </a:r>
              </a:p>
              <a:p>
                <a:pPr>
                  <a:buNone/>
                </a:pPr>
                <a:r>
                  <a:rPr lang="en-US" dirty="0" err="1" smtClean="0"/>
                  <a:t>Anggarkan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4.5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endParaRPr lang="en-US" dirty="0" smtClean="0"/>
              </a:p>
              <a:p>
                <a:pPr>
                  <a:buNone/>
                </a:pPr>
                <a:endParaRPr lang="en-US" dirty="0" smtClean="0"/>
              </a:p>
              <a:p>
                <a:pPr>
                  <a:buNone/>
                </a:pPr>
                <a:r>
                  <a:rPr lang="en-US" dirty="0" err="1" smtClean="0"/>
                  <a:t>Penyelesaian</a:t>
                </a:r>
                <a:r>
                  <a:rPr lang="en-US" dirty="0" smtClean="0"/>
                  <a:t> :</a:t>
                </a:r>
              </a:p>
              <a:p>
                <a:pPr>
                  <a:buNone/>
                </a:pPr>
                <a:endParaRPr lang="en-US" dirty="0" smtClean="0"/>
              </a:p>
              <a:p>
                <a:pP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4.5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 smtClean="0"/>
                  <a:t>  </a:t>
                </a:r>
                <a:r>
                  <a:rPr lang="en-US" dirty="0" err="1" smtClean="0"/>
                  <a:t>dianggar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sebagai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 smtClean="0"/>
                  <a:t> </a:t>
                </a:r>
                <a:r>
                  <a:rPr lang="en-US" dirty="0" err="1" smtClean="0"/>
                  <a:t>dan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400" dirty="0" smtClean="0"/>
                  <a:t> </a:t>
                </a:r>
                <a:r>
                  <a:rPr lang="en-US" dirty="0" smtClean="0"/>
                  <a:t>= </a:t>
                </a:r>
                <a:r>
                  <a:rPr lang="en-US" dirty="0" smtClean="0"/>
                  <a:t>16 </a:t>
                </a:r>
                <a:r>
                  <a:rPr lang="en-US" dirty="0" err="1" smtClean="0"/>
                  <a:t>dan</a:t>
                </a:r>
                <a:r>
                  <a:rPr lang="en-US" dirty="0" smtClean="0"/>
                  <a:t> 25</a:t>
                </a:r>
                <a:endParaRPr lang="en-US" dirty="0" smtClean="0"/>
              </a:p>
              <a:p>
                <a:pPr>
                  <a:buNone/>
                </a:pPr>
                <a:endParaRPr lang="en-US" dirty="0" smtClean="0"/>
              </a:p>
              <a:p>
                <a:pP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4.5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 </a:t>
                </a:r>
                <a:r>
                  <a:rPr lang="en-US" dirty="0" err="1" smtClean="0"/>
                  <a:t>berada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diantara</a:t>
                </a:r>
                <a:r>
                  <a:rPr lang="en-US" dirty="0" smtClean="0"/>
                  <a:t> 16 </a:t>
                </a:r>
                <a:r>
                  <a:rPr lang="en-US" dirty="0" err="1" smtClean="0"/>
                  <a:t>dan</a:t>
                </a:r>
                <a:r>
                  <a:rPr lang="en-US" dirty="0" smtClean="0"/>
                  <a:t> 25</a:t>
                </a:r>
                <a:endParaRPr lang="en-US" sz="14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8" t="-1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219200"/>
          </a:xfrm>
        </p:spPr>
        <p:txBody>
          <a:bodyPr>
            <a:noAutofit/>
          </a:bodyPr>
          <a:lstStyle/>
          <a:p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Kalkulator</a:t>
            </a:r>
            <a:r>
              <a:rPr lang="en-US" dirty="0" smtClean="0"/>
              <a:t> </a:t>
            </a:r>
            <a:endParaRPr lang="ms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 </a:t>
                </a:r>
                <a:r>
                  <a:rPr lang="en-US" dirty="0" err="1" smtClean="0"/>
                  <a:t>Salah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satu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ciptaan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manusia</a:t>
                </a:r>
                <a:r>
                  <a:rPr lang="en-US" dirty="0" smtClean="0"/>
                  <a:t> yang </a:t>
                </a:r>
                <a:r>
                  <a:rPr lang="en-US" dirty="0" err="1" smtClean="0"/>
                  <a:t>penting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ialah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kalkulator.Kita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boleh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menggunakan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kalkulator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saintifik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untuk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mencari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kuasa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dua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suatu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nombor</a:t>
                </a:r>
                <a:endParaRPr lang="en-US" dirty="0" smtClean="0"/>
              </a:p>
              <a:p>
                <a:r>
                  <a:rPr lang="en-US" dirty="0" smtClean="0"/>
                  <a:t> </a:t>
                </a:r>
                <a:r>
                  <a:rPr lang="en-US" dirty="0" err="1" smtClean="0"/>
                  <a:t>Contoh</a:t>
                </a:r>
                <a:r>
                  <a:rPr lang="en-US" dirty="0" smtClean="0"/>
                  <a:t> 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1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 smtClean="0"/>
                  <a:t>  </a:t>
                </a:r>
                <a:r>
                  <a:rPr lang="en-US" dirty="0" err="1" smtClean="0"/>
                  <a:t>Tekan</a:t>
                </a:r>
                <a:r>
                  <a:rPr lang="en-US" dirty="0" smtClean="0"/>
                  <a:t> 1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=</a:t>
                </a:r>
                <a:endParaRPr lang="ms-MY" sz="1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408" r="-1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>
            <a:noAutofit/>
          </a:bodyPr>
          <a:lstStyle/>
          <a:p>
            <a:r>
              <a:rPr lang="en-US" dirty="0" err="1" smtClean="0"/>
              <a:t>Menyenaraikan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sempurna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sempurna</a:t>
            </a:r>
            <a:r>
              <a:rPr lang="en-US" dirty="0" smtClean="0"/>
              <a:t> </a:t>
            </a:r>
            <a:r>
              <a:rPr lang="en-US" dirty="0" err="1" smtClean="0"/>
              <a:t>ialah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dinyatakan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 </a:t>
            </a:r>
            <a:r>
              <a:rPr lang="en-US" dirty="0" err="1" smtClean="0"/>
              <a:t>bulat</a:t>
            </a:r>
            <a:r>
              <a:rPr lang="en-US" dirty="0" smtClean="0"/>
              <a:t> </a:t>
            </a:r>
            <a:r>
              <a:rPr lang="en-US" dirty="0" err="1" smtClean="0"/>
              <a:t>bukan</a:t>
            </a:r>
            <a:r>
              <a:rPr lang="en-US" dirty="0" smtClean="0"/>
              <a:t> </a:t>
            </a:r>
            <a:r>
              <a:rPr lang="en-US" dirty="0" err="1" smtClean="0"/>
              <a:t>sifar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Contoh</a:t>
            </a:r>
            <a:r>
              <a:rPr lang="en-US" dirty="0" smtClean="0"/>
              <a:t> : 1x1=1 </a:t>
            </a:r>
            <a:r>
              <a:rPr lang="en-US" dirty="0" err="1" smtClean="0"/>
              <a:t>maka</a:t>
            </a:r>
            <a:r>
              <a:rPr lang="en-US" dirty="0" smtClean="0"/>
              <a:t> 1 </a:t>
            </a:r>
            <a:r>
              <a:rPr lang="en-US" dirty="0" err="1" smtClean="0"/>
              <a:t>ialah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sempurna</a:t>
            </a:r>
            <a:endParaRPr lang="ms-MY" dirty="0"/>
          </a:p>
        </p:txBody>
      </p:sp>
    </p:spTree>
  </p:cSld>
  <p:clrMapOvr>
    <a:masterClrMapping/>
  </p:clrMapOvr>
  <p:transition spd="slow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1066800"/>
          </a:xfrm>
        </p:spPr>
        <p:txBody>
          <a:bodyPr/>
          <a:lstStyle/>
          <a:p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sempurna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darab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sempurna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1x1=1                     8x8=16             15x15=225</a:t>
            </a:r>
          </a:p>
          <a:p>
            <a:pPr>
              <a:buNone/>
            </a:pPr>
            <a:r>
              <a:rPr lang="en-US" dirty="0" smtClean="0"/>
              <a:t>2x2=4                   9x9=81              16x16=256</a:t>
            </a:r>
          </a:p>
          <a:p>
            <a:pPr>
              <a:buNone/>
            </a:pPr>
            <a:r>
              <a:rPr lang="en-US" dirty="0" smtClean="0"/>
              <a:t>3x3=9                   10x10=100        17x17=289</a:t>
            </a:r>
          </a:p>
          <a:p>
            <a:pPr>
              <a:buNone/>
            </a:pPr>
            <a:r>
              <a:rPr lang="en-US" dirty="0" smtClean="0"/>
              <a:t>4x4=16                 11x11=121           18x18=324</a:t>
            </a:r>
          </a:p>
          <a:p>
            <a:pPr>
              <a:buNone/>
            </a:pPr>
            <a:r>
              <a:rPr lang="en-US" dirty="0" smtClean="0"/>
              <a:t>5x5=25                 12x12=144          19x19=361</a:t>
            </a:r>
          </a:p>
          <a:p>
            <a:pPr>
              <a:buNone/>
            </a:pPr>
            <a:r>
              <a:rPr lang="en-US" dirty="0" smtClean="0"/>
              <a:t>6x6=36                13x13=169           20x20=400</a:t>
            </a:r>
          </a:p>
          <a:p>
            <a:pPr>
              <a:buNone/>
            </a:pPr>
            <a:r>
              <a:rPr lang="en-US" dirty="0" smtClean="0"/>
              <a:t>7x7=49                14x14=196</a:t>
            </a:r>
            <a:endParaRPr lang="ms-MY" dirty="0"/>
          </a:p>
        </p:txBody>
      </p:sp>
    </p:spTree>
  </p:cSld>
  <p:clrMapOvr>
    <a:masterClrMapping/>
  </p:clrMapOvr>
  <p:transition spd="slow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sempurna</a:t>
            </a:r>
            <a:endParaRPr lang="ms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 </a:t>
                </a:r>
                <a:r>
                  <a:rPr lang="en-US" dirty="0" err="1" smtClean="0"/>
                  <a:t>Kuasa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dua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sempurna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ialah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nombor</a:t>
                </a:r>
                <a:r>
                  <a:rPr lang="en-US" dirty="0" smtClean="0"/>
                  <a:t> yang </a:t>
                </a:r>
                <a:r>
                  <a:rPr lang="en-US" dirty="0" err="1" smtClean="0"/>
                  <a:t>boleh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dibahagi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tepat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dengan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dua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nombor</a:t>
                </a:r>
                <a:r>
                  <a:rPr lang="en-US" dirty="0" smtClean="0"/>
                  <a:t> </a:t>
                </a:r>
              </a:p>
              <a:p>
                <a:r>
                  <a:rPr lang="en-US" dirty="0" smtClean="0"/>
                  <a:t> </a:t>
                </a:r>
                <a:r>
                  <a:rPr lang="en-US" dirty="0" err="1" smtClean="0"/>
                  <a:t>Contohnya</a:t>
                </a:r>
                <a:r>
                  <a:rPr lang="en-US" dirty="0" smtClean="0"/>
                  <a:t> : 1x1=1 </a:t>
                </a:r>
                <a:r>
                  <a:rPr lang="en-US" dirty="0" err="1" smtClean="0"/>
                  <a:t>maka</a:t>
                </a:r>
                <a:r>
                  <a:rPr lang="en-US" dirty="0" smtClean="0"/>
                  <a:t> 1 </a:t>
                </a:r>
                <a:r>
                  <a:rPr lang="en-US" dirty="0" err="1" smtClean="0"/>
                  <a:t>ialah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kuasa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dua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sempurna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untuk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cara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menentukan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kuasa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dua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sempurna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adalah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seperti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berikut</a:t>
                </a:r>
                <a:r>
                  <a:rPr lang="en-US" dirty="0" smtClean="0"/>
                  <a:t> :</a:t>
                </a:r>
              </a:p>
              <a:p>
                <a:r>
                  <a:rPr lang="en-US" dirty="0" smtClean="0"/>
                  <a:t> 1=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1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 smtClean="0"/>
                  <a:t> </a:t>
                </a:r>
                <a:r>
                  <a:rPr lang="en-US" dirty="0" smtClean="0"/>
                  <a:t>/1x1=1 </a:t>
                </a:r>
                <a:r>
                  <a:rPr lang="en-US" dirty="0" err="1" smtClean="0"/>
                  <a:t>maka</a:t>
                </a:r>
                <a:r>
                  <a:rPr lang="en-US" dirty="0" smtClean="0"/>
                  <a:t> 1x1 </a:t>
                </a:r>
                <a:r>
                  <a:rPr lang="en-US" dirty="0" err="1" smtClean="0"/>
                  <a:t>ialah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penentuan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kuasa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dua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sempurna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bagi</a:t>
                </a:r>
                <a:r>
                  <a:rPr lang="en-US" dirty="0" smtClean="0"/>
                  <a:t> 1</a:t>
                </a:r>
                <a:endParaRPr lang="ms-MY" sz="1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mph" presetSubtype="1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mph" presetSubtype="0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36" dur="50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50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mph" presetSubtype="0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mph" presetSubtype="0" fill="hold" grpId="5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  <p:bldP spid="2" grpId="5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066800"/>
          </a:xfrm>
        </p:spPr>
        <p:txBody>
          <a:bodyPr>
            <a:noAutofit/>
          </a:bodyPr>
          <a:lstStyle/>
          <a:p>
            <a:r>
              <a:rPr lang="en-US" dirty="0" err="1" smtClean="0"/>
              <a:t>Menyelesaikan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melibatkan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4 </a:t>
            </a:r>
            <a:r>
              <a:rPr lang="en-US" dirty="0" err="1" smtClean="0"/>
              <a:t>langkah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menyelesaikan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melibatkan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 :</a:t>
            </a:r>
          </a:p>
          <a:p>
            <a:r>
              <a:rPr lang="en-US" dirty="0" smtClean="0"/>
              <a:t> 1.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endParaRPr lang="en-US" dirty="0" smtClean="0"/>
          </a:p>
          <a:p>
            <a:r>
              <a:rPr lang="en-US" dirty="0" smtClean="0"/>
              <a:t> 2. </a:t>
            </a:r>
            <a:r>
              <a:rPr lang="en-US" dirty="0" err="1" smtClean="0"/>
              <a:t>Merancang</a:t>
            </a:r>
            <a:r>
              <a:rPr lang="en-US" dirty="0" smtClean="0"/>
              <a:t> </a:t>
            </a:r>
            <a:r>
              <a:rPr lang="en-US" dirty="0" err="1" smtClean="0"/>
              <a:t>Strategi</a:t>
            </a:r>
            <a:endParaRPr lang="en-US" dirty="0" smtClean="0"/>
          </a:p>
          <a:p>
            <a:r>
              <a:rPr lang="en-US" dirty="0" smtClean="0"/>
              <a:t> 3. </a:t>
            </a:r>
            <a:r>
              <a:rPr lang="en-US" dirty="0" err="1" smtClean="0"/>
              <a:t>Melaksanakan</a:t>
            </a:r>
            <a:r>
              <a:rPr lang="en-US" dirty="0" smtClean="0"/>
              <a:t> </a:t>
            </a:r>
            <a:r>
              <a:rPr lang="en-US" dirty="0" err="1" smtClean="0"/>
              <a:t>Strategi</a:t>
            </a:r>
            <a:endParaRPr lang="en-US" dirty="0" smtClean="0"/>
          </a:p>
          <a:p>
            <a:r>
              <a:rPr lang="en-US" dirty="0" smtClean="0"/>
              <a:t> 4. </a:t>
            </a:r>
            <a:r>
              <a:rPr lang="en-US" dirty="0" err="1" smtClean="0"/>
              <a:t>Menyemak</a:t>
            </a:r>
            <a:r>
              <a:rPr lang="en-US" dirty="0" smtClean="0"/>
              <a:t> </a:t>
            </a:r>
            <a:r>
              <a:rPr lang="en-US" dirty="0" err="1" smtClean="0"/>
              <a:t>jawapan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Ingat</a:t>
            </a:r>
            <a:r>
              <a:rPr lang="en-US" dirty="0" smtClean="0"/>
              <a:t> : </a:t>
            </a:r>
            <a:r>
              <a:rPr lang="en-US" dirty="0" err="1" smtClean="0"/>
              <a:t>luas</a:t>
            </a:r>
            <a:r>
              <a:rPr lang="en-US" dirty="0" smtClean="0"/>
              <a:t> = </a:t>
            </a:r>
            <a:r>
              <a:rPr lang="en-US" dirty="0" err="1" smtClean="0"/>
              <a:t>panjang</a:t>
            </a:r>
            <a:r>
              <a:rPr lang="en-US" dirty="0" smtClean="0"/>
              <a:t> x </a:t>
            </a:r>
            <a:r>
              <a:rPr lang="en-US" dirty="0" err="1" smtClean="0"/>
              <a:t>lebar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berkait</a:t>
            </a:r>
            <a:r>
              <a:rPr lang="en-US" dirty="0" smtClean="0"/>
              <a:t> </a:t>
            </a:r>
            <a:r>
              <a:rPr lang="en-US" dirty="0" err="1" smtClean="0"/>
              <a:t>rapat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luas</a:t>
            </a:r>
            <a:endParaRPr lang="ms-MY" dirty="0"/>
          </a:p>
        </p:txBody>
      </p:sp>
    </p:spTree>
  </p:cSld>
  <p:clrMapOvr>
    <a:masterClrMapping/>
  </p:clrMapOvr>
  <p:transition spd="slow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8200"/>
            <a:ext cx="8229600" cy="1066800"/>
          </a:xfrm>
        </p:spPr>
        <p:txBody>
          <a:bodyPr>
            <a:normAutofit/>
          </a:bodyPr>
          <a:lstStyle/>
          <a:p>
            <a:r>
              <a:rPr lang="en-US" sz="5000" dirty="0" smtClean="0"/>
              <a:t>2.2 </a:t>
            </a:r>
            <a:r>
              <a:rPr lang="en-US" sz="5000" dirty="0" err="1" smtClean="0"/>
              <a:t>Punca</a:t>
            </a:r>
            <a:r>
              <a:rPr lang="en-US" sz="5000" dirty="0" smtClean="0"/>
              <a:t> </a:t>
            </a:r>
            <a:r>
              <a:rPr lang="en-US" sz="5000" dirty="0" err="1" smtClean="0"/>
              <a:t>Kuasa</a:t>
            </a:r>
            <a:r>
              <a:rPr lang="en-US" sz="5000" dirty="0" smtClean="0"/>
              <a:t> </a:t>
            </a:r>
            <a:r>
              <a:rPr lang="en-US" sz="5000" dirty="0" err="1" smtClean="0"/>
              <a:t>Dua</a:t>
            </a:r>
            <a:endParaRPr lang="ms-MY"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 </a:t>
            </a:r>
            <a:r>
              <a:rPr lang="en-US" dirty="0" err="1" smtClean="0"/>
              <a:t>Positif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ialah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darab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sendirinya</a:t>
            </a:r>
            <a:r>
              <a:rPr lang="en-US" dirty="0" smtClean="0"/>
              <a:t> 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Simbol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ialah</a:t>
            </a:r>
            <a:r>
              <a:rPr lang="en-US" dirty="0" smtClean="0"/>
              <a:t> </a:t>
            </a:r>
            <a:r>
              <a:rPr lang="en-US" dirty="0" smtClean="0">
                <a:sym typeface="Symbol"/>
              </a:rPr>
              <a:t>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ym typeface="Symbol"/>
              </a:rPr>
              <a:t> 2 </a:t>
            </a:r>
            <a:r>
              <a:rPr lang="en-US" dirty="0" err="1" smtClean="0">
                <a:sym typeface="Symbol"/>
              </a:rPr>
              <a:t>disebut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sebagai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punca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kuasa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dua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bagi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dua</a:t>
            </a:r>
            <a:endParaRPr lang="en-US" dirty="0" smtClean="0">
              <a:sym typeface="Symbol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Nyatakan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adalah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seperti</a:t>
            </a:r>
            <a:r>
              <a:rPr lang="en-US" dirty="0" smtClean="0">
                <a:sym typeface="Symbol"/>
              </a:rPr>
              <a:t> 1x1 2x2 3x3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Contohnya</a:t>
            </a:r>
            <a:r>
              <a:rPr lang="en-US" dirty="0" smtClean="0">
                <a:sym typeface="Symbol"/>
              </a:rPr>
              <a:t> : 1=1x1</a:t>
            </a:r>
            <a:endParaRPr lang="ms-MY" dirty="0"/>
          </a:p>
        </p:txBody>
      </p:sp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50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sempurna</a:t>
            </a:r>
            <a:endParaRPr lang="ms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12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ms-MY" altLang="zh-CN" dirty="0" smtClean="0"/>
                  <a:t>=</a:t>
                </a:r>
                <a:r>
                  <a:rPr lang="zh-CN" altLang="ms-MY" dirty="0" smtClean="0"/>
                  <a:t> </a:t>
                </a:r>
                <a:r>
                  <a:rPr lang="ms-MY" altLang="zh-CN" dirty="0" smtClean="0"/>
                  <a:t>144</a:t>
                </a:r>
                <a:r>
                  <a:rPr lang="zh-CN" altLang="ms-MY" sz="1400" dirty="0" smtClean="0"/>
                  <a:t> </a:t>
                </a:r>
                <a:r>
                  <a:rPr lang="en-US" altLang="zh-CN" dirty="0" err="1" smtClean="0"/>
                  <a:t>maka</a:t>
                </a:r>
                <a:r>
                  <a:rPr lang="en-US" altLang="zh-CN" dirty="0" smtClean="0"/>
                  <a:t> 12 </a:t>
                </a:r>
                <a:r>
                  <a:rPr lang="en-US" altLang="zh-CN" dirty="0" err="1" smtClean="0"/>
                  <a:t>merupakan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punca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kuasa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dua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bagi</a:t>
                </a:r>
                <a:r>
                  <a:rPr lang="en-US" altLang="zh-CN" dirty="0" smtClean="0"/>
                  <a:t> 144</a:t>
                </a:r>
              </a:p>
              <a:p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Pencarian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Punca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Kuasa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Dua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boleh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dihitung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tanpa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menggunakan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kalkulator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boleh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dilaksanakan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jika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nombor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itu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ialah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kuasa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dua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sempurna</a:t>
                </a:r>
                <a:endParaRPr lang="ms-MY" altLang="zh-CN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268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Pecahan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Perpuluhan</a:t>
            </a:r>
            <a:endParaRPr lang="ms-MY" dirty="0"/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1066800"/>
          </a:xfrm>
        </p:spPr>
        <p:txBody>
          <a:bodyPr>
            <a:noAutofit/>
          </a:bodyPr>
          <a:lstStyle/>
          <a:p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Pecahan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Pengangka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penyebut</a:t>
            </a:r>
            <a:r>
              <a:rPr lang="en-US" dirty="0" smtClean="0"/>
              <a:t> </a:t>
            </a:r>
            <a:r>
              <a:rPr lang="en-US" dirty="0" err="1" smtClean="0"/>
              <a:t>pecahan</a:t>
            </a:r>
            <a:r>
              <a:rPr lang="en-US" dirty="0" smtClean="0"/>
              <a:t> yang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dipermudahkan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sempurna</a:t>
            </a:r>
            <a:r>
              <a:rPr lang="en-US" dirty="0" smtClean="0"/>
              <a:t>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dilaksanakan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kalkulator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Contohnya</a:t>
            </a:r>
            <a:r>
              <a:rPr lang="en-US" dirty="0" smtClean="0"/>
              <a:t> : </a:t>
            </a:r>
            <a:r>
              <a:rPr lang="en-US" dirty="0" smtClean="0">
                <a:sym typeface="Symbol"/>
              </a:rPr>
              <a:t>4/25 = 2x2/5x5 = 2/5</a:t>
            </a:r>
          </a:p>
          <a:p>
            <a:r>
              <a:rPr lang="en-US" dirty="0" smtClean="0">
                <a:sym typeface="Symbol"/>
              </a:rPr>
              <a:t> 4 </a:t>
            </a:r>
            <a:r>
              <a:rPr lang="en-US" dirty="0" err="1" smtClean="0">
                <a:sym typeface="Symbol"/>
              </a:rPr>
              <a:t>dan</a:t>
            </a:r>
            <a:r>
              <a:rPr lang="en-US" dirty="0" smtClean="0">
                <a:sym typeface="Symbol"/>
              </a:rPr>
              <a:t> 25 </a:t>
            </a:r>
            <a:r>
              <a:rPr lang="en-US" dirty="0" err="1" smtClean="0">
                <a:sym typeface="Symbol"/>
              </a:rPr>
              <a:t>ialah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kuasa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dua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sempurna</a:t>
            </a:r>
            <a:endParaRPr lang="ms-MY" dirty="0"/>
          </a:p>
        </p:txBody>
      </p:sp>
    </p:spTree>
  </p:cSld>
  <p:clrMapOvr>
    <a:masterClrMapping/>
  </p:clrMapOvr>
  <p:transition spd="slow">
    <p:split orient="vert" dir="in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Autofit/>
          </a:bodyPr>
          <a:lstStyle/>
          <a:p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Perpuluhan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 </a:t>
            </a:r>
            <a:r>
              <a:rPr lang="en-US" dirty="0" err="1" smtClean="0"/>
              <a:t>perpuluhan</a:t>
            </a:r>
            <a:r>
              <a:rPr lang="en-US" dirty="0" smtClean="0"/>
              <a:t> yang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sempurna</a:t>
            </a:r>
            <a:r>
              <a:rPr lang="en-US" dirty="0" smtClean="0"/>
              <a:t>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dilaksanakan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kalkulator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Contohnya</a:t>
            </a:r>
            <a:r>
              <a:rPr lang="en-US" dirty="0" smtClean="0"/>
              <a:t> : </a:t>
            </a:r>
            <a:r>
              <a:rPr lang="en-US" dirty="0" smtClean="0">
                <a:sym typeface="Symbol"/>
              </a:rPr>
              <a:t>0.25=0.5x0.5 =0.5</a:t>
            </a:r>
          </a:p>
          <a:p>
            <a:r>
              <a:rPr lang="en-US" dirty="0" smtClean="0">
                <a:sym typeface="Symbol"/>
              </a:rPr>
              <a:t> 25 </a:t>
            </a:r>
            <a:r>
              <a:rPr lang="en-US" dirty="0" err="1" smtClean="0">
                <a:sym typeface="Symbol"/>
              </a:rPr>
              <a:t>ialah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kuasa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dua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sempurna</a:t>
            </a:r>
            <a:endParaRPr lang="ms-MY" dirty="0"/>
          </a:p>
        </p:txBody>
      </p:sp>
    </p:spTree>
  </p:cSld>
  <p:clrMapOvr>
    <a:masterClrMapping/>
  </p:clrMapOvr>
  <p:transition spd="slow">
    <p:cover dir="d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/>
          <a:lstStyle/>
          <a:p>
            <a:r>
              <a:rPr lang="en-US" dirty="0" err="1" smtClean="0"/>
              <a:t>Mendarab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610600" cy="4745736"/>
          </a:xfrm>
        </p:spPr>
        <p:txBody>
          <a:bodyPr>
            <a:normAutofit/>
          </a:bodyPr>
          <a:lstStyle/>
          <a:p>
            <a:r>
              <a:rPr lang="zh-CN" altLang="ms-MY" dirty="0" smtClean="0"/>
              <a:t> </a:t>
            </a:r>
            <a:r>
              <a:rPr lang="en-US" altLang="zh-CN" dirty="0" err="1" smtClean="0"/>
              <a:t>Bagi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dua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punca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kuasa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dua</a:t>
            </a:r>
            <a:r>
              <a:rPr lang="en-US" altLang="zh-CN" dirty="0" smtClean="0"/>
              <a:t> yang </a:t>
            </a:r>
            <a:r>
              <a:rPr lang="en-US" altLang="zh-CN" dirty="0" err="1" smtClean="0"/>
              <a:t>hendak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didarab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jika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nombor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itu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adalah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sama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maka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jawapan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juga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sama</a:t>
            </a:r>
            <a:endParaRPr lang="en-US" altLang="zh-CN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Contohnya</a:t>
            </a:r>
            <a:r>
              <a:rPr lang="en-US" dirty="0" smtClean="0"/>
              <a:t> : </a:t>
            </a:r>
            <a:r>
              <a:rPr lang="en-US" dirty="0" smtClean="0">
                <a:sym typeface="Symbol"/>
              </a:rPr>
              <a:t>5x5=5</a:t>
            </a:r>
          </a:p>
          <a:p>
            <a:r>
              <a:rPr lang="en-US" dirty="0" smtClean="0">
                <a:sym typeface="Symbol"/>
              </a:rPr>
              <a:t> 5 </a:t>
            </a:r>
            <a:r>
              <a:rPr lang="en-US" dirty="0" err="1" smtClean="0">
                <a:sym typeface="Symbol"/>
              </a:rPr>
              <a:t>dan</a:t>
            </a:r>
            <a:r>
              <a:rPr lang="en-US" dirty="0" smtClean="0">
                <a:sym typeface="Symbol"/>
              </a:rPr>
              <a:t> 5 </a:t>
            </a:r>
            <a:r>
              <a:rPr lang="en-US" dirty="0" err="1" smtClean="0">
                <a:sym typeface="Symbol"/>
              </a:rPr>
              <a:t>adalah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sama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dan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jawapan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akhir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juga</a:t>
            </a:r>
            <a:r>
              <a:rPr lang="en-US" dirty="0" smtClean="0">
                <a:sym typeface="Symbol"/>
              </a:rPr>
              <a:t> 5</a:t>
            </a:r>
          </a:p>
          <a:p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Bagi</a:t>
            </a:r>
            <a:r>
              <a:rPr lang="en-US" dirty="0" smtClean="0">
                <a:sym typeface="Symbol"/>
              </a:rPr>
              <a:t> yang </a:t>
            </a:r>
            <a:r>
              <a:rPr lang="en-US" dirty="0" err="1" smtClean="0">
                <a:sym typeface="Symbol"/>
              </a:rPr>
              <a:t>berbeza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darab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kedua-dua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nombor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itu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supaya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menjadi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kuasa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dua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sempurna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dan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cari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punca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kuasa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duanya</a:t>
            </a:r>
            <a:endParaRPr lang="en-US" dirty="0" smtClean="0">
              <a:sym typeface="Symbol"/>
            </a:endParaRPr>
          </a:p>
          <a:p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Contohnya</a:t>
            </a:r>
            <a:r>
              <a:rPr lang="en-US" dirty="0" smtClean="0">
                <a:sym typeface="Symbol"/>
              </a:rPr>
              <a:t> : 3x12=36=6</a:t>
            </a:r>
          </a:p>
          <a:p>
            <a:r>
              <a:rPr lang="en-US" dirty="0" smtClean="0">
                <a:sym typeface="Symbol"/>
              </a:rPr>
              <a:t> 3x12 </a:t>
            </a:r>
            <a:r>
              <a:rPr lang="en-US" dirty="0" err="1" smtClean="0">
                <a:sym typeface="Symbol"/>
              </a:rPr>
              <a:t>ialah</a:t>
            </a:r>
            <a:r>
              <a:rPr lang="en-US" dirty="0" smtClean="0">
                <a:sym typeface="Symbol"/>
              </a:rPr>
              <a:t> 36 </a:t>
            </a:r>
            <a:r>
              <a:rPr lang="en-US" dirty="0" err="1" smtClean="0">
                <a:sym typeface="Symbol"/>
              </a:rPr>
              <a:t>dan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punca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kuasa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dua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bagi</a:t>
            </a:r>
            <a:r>
              <a:rPr lang="en-US" dirty="0" smtClean="0">
                <a:sym typeface="Symbol"/>
              </a:rPr>
              <a:t> 36 </a:t>
            </a:r>
            <a:r>
              <a:rPr lang="en-US" dirty="0" err="1" smtClean="0">
                <a:sym typeface="Symbol"/>
              </a:rPr>
              <a:t>ialah</a:t>
            </a:r>
            <a:r>
              <a:rPr lang="en-US" dirty="0" smtClean="0">
                <a:sym typeface="Symbol"/>
              </a:rPr>
              <a:t> 6</a:t>
            </a:r>
            <a:endParaRPr lang="ms-MY" dirty="0"/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>
            <a:noAutofit/>
          </a:bodyPr>
          <a:lstStyle/>
          <a:p>
            <a:r>
              <a:rPr lang="en-US" dirty="0" err="1" smtClean="0"/>
              <a:t>Menganggar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sempurna</a:t>
            </a:r>
            <a:r>
              <a:rPr lang="en-US" dirty="0" smtClean="0"/>
              <a:t> =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Sebenar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bukan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sempurna</a:t>
            </a:r>
            <a:r>
              <a:rPr lang="en-US" dirty="0" smtClean="0"/>
              <a:t> =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anggaran</a:t>
            </a:r>
            <a:endParaRPr lang="ms-MY" dirty="0"/>
          </a:p>
        </p:txBody>
      </p:sp>
    </p:spTree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>
            <a:noAutofit/>
          </a:bodyPr>
          <a:lstStyle/>
          <a:p>
            <a:r>
              <a:rPr lang="en-US" dirty="0" smtClean="0"/>
              <a:t>2 Cara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menggangar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4078" indent="-514350">
              <a:buAutoNum type="arabicPeriod"/>
            </a:pPr>
            <a:r>
              <a:rPr lang="en-US" sz="5000" dirty="0" err="1" smtClean="0"/>
              <a:t>Kaedah</a:t>
            </a:r>
            <a:r>
              <a:rPr lang="en-US" sz="5000" dirty="0" smtClean="0"/>
              <a:t> </a:t>
            </a:r>
            <a:r>
              <a:rPr lang="en-US" sz="5000" dirty="0" err="1" smtClean="0"/>
              <a:t>Penghampiran</a:t>
            </a:r>
            <a:endParaRPr lang="en-US" sz="5000" dirty="0" smtClean="0"/>
          </a:p>
          <a:p>
            <a:pPr marL="624078" indent="-514350">
              <a:buAutoNum type="arabicPeriod"/>
            </a:pPr>
            <a:r>
              <a:rPr lang="en-US" sz="5000" dirty="0" smtClean="0"/>
              <a:t> </a:t>
            </a:r>
            <a:r>
              <a:rPr lang="en-US" sz="5000" dirty="0" err="1" smtClean="0"/>
              <a:t>Kaedah</a:t>
            </a:r>
            <a:r>
              <a:rPr lang="en-US" sz="5000" dirty="0" smtClean="0"/>
              <a:t> </a:t>
            </a:r>
            <a:r>
              <a:rPr lang="en-US" sz="5000" dirty="0" err="1" smtClean="0"/>
              <a:t>Alternatif</a:t>
            </a:r>
            <a:endParaRPr lang="ms-MY" sz="5000" dirty="0"/>
          </a:p>
        </p:txBody>
      </p:sp>
    </p:spTree>
  </p:cSld>
  <p:clrMapOvr>
    <a:masterClrMapping/>
  </p:clrMapOvr>
  <p:transition spd="slow">
    <p:strips dir="ld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/>
          <a:lstStyle/>
          <a:p>
            <a:r>
              <a:rPr lang="en-US" dirty="0" err="1" smtClean="0"/>
              <a:t>Kaedah</a:t>
            </a:r>
            <a:r>
              <a:rPr lang="en-US" dirty="0" smtClean="0"/>
              <a:t> </a:t>
            </a:r>
            <a:r>
              <a:rPr lang="en-US" dirty="0" err="1" smtClean="0"/>
              <a:t>Penghampiran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ms-MY" dirty="0" smtClean="0"/>
              <a:t> </a:t>
            </a:r>
            <a:r>
              <a:rPr lang="en-US" altLang="zh-CN" dirty="0" err="1" smtClean="0"/>
              <a:t>Contoh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Soalan</a:t>
            </a:r>
            <a:r>
              <a:rPr lang="en-US" altLang="zh-CN" dirty="0" smtClean="0"/>
              <a:t> :</a:t>
            </a:r>
          </a:p>
          <a:p>
            <a:pPr>
              <a:buNone/>
            </a:pPr>
            <a:r>
              <a:rPr lang="en-US" dirty="0" err="1" smtClean="0"/>
              <a:t>Anggarkan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5</a:t>
            </a:r>
          </a:p>
          <a:p>
            <a:pPr>
              <a:buNone/>
            </a:pPr>
            <a:r>
              <a:rPr lang="en-US" dirty="0" err="1" smtClean="0"/>
              <a:t>Penyelesaian</a:t>
            </a:r>
            <a:r>
              <a:rPr lang="en-US" dirty="0" smtClean="0"/>
              <a:t> :</a:t>
            </a:r>
          </a:p>
          <a:p>
            <a:pPr>
              <a:buNone/>
            </a:pPr>
            <a:r>
              <a:rPr lang="en-US" dirty="0" smtClean="0"/>
              <a:t>5 </a:t>
            </a:r>
            <a:r>
              <a:rPr lang="en-US" dirty="0" err="1" smtClean="0"/>
              <a:t>dianggar</a:t>
            </a:r>
            <a:r>
              <a:rPr lang="en-US" dirty="0" smtClean="0"/>
              <a:t> 9</a:t>
            </a:r>
          </a:p>
          <a:p>
            <a:pPr>
              <a:buNone/>
            </a:pP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9 </a:t>
            </a:r>
            <a:r>
              <a:rPr lang="en-US" dirty="0" err="1" smtClean="0"/>
              <a:t>ialah</a:t>
            </a:r>
            <a:r>
              <a:rPr lang="en-US" dirty="0" smtClean="0"/>
              <a:t> 3</a:t>
            </a:r>
          </a:p>
          <a:p>
            <a:pPr>
              <a:buNone/>
            </a:pP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5 </a:t>
            </a:r>
            <a:r>
              <a:rPr lang="en-US" dirty="0" err="1" smtClean="0"/>
              <a:t>dianggar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3</a:t>
            </a:r>
            <a:endParaRPr lang="ms-MY" dirty="0"/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066800"/>
          </a:xfrm>
        </p:spPr>
        <p:txBody>
          <a:bodyPr/>
          <a:lstStyle/>
          <a:p>
            <a:r>
              <a:rPr lang="en-US" dirty="0" err="1" smtClean="0"/>
              <a:t>Kaedah</a:t>
            </a:r>
            <a:r>
              <a:rPr lang="en-US" dirty="0" smtClean="0"/>
              <a:t> </a:t>
            </a:r>
            <a:r>
              <a:rPr lang="en-US" dirty="0" err="1" smtClean="0"/>
              <a:t>Alternatif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soalan</a:t>
            </a:r>
            <a:r>
              <a:rPr lang="en-US" dirty="0" smtClean="0"/>
              <a:t> :</a:t>
            </a:r>
          </a:p>
          <a:p>
            <a:pPr>
              <a:buNone/>
            </a:pP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10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diantara</a:t>
            </a:r>
            <a:r>
              <a:rPr lang="en-US" dirty="0" smtClean="0"/>
              <a:t> 2 </a:t>
            </a:r>
            <a:r>
              <a:rPr lang="en-US" dirty="0" err="1" smtClean="0"/>
              <a:t>nombor.Cari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err="1" smtClean="0"/>
              <a:t>Penyelesaian</a:t>
            </a:r>
            <a:r>
              <a:rPr lang="en-US" dirty="0" smtClean="0"/>
              <a:t> :</a:t>
            </a:r>
          </a:p>
          <a:p>
            <a:pPr marL="624078" indent="-514350">
              <a:buNone/>
            </a:pPr>
            <a:r>
              <a:rPr lang="en-US" dirty="0" smtClean="0"/>
              <a:t>9   10  16</a:t>
            </a:r>
            <a:r>
              <a:rPr lang="ms-MY" dirty="0" smtClean="0"/>
              <a:t>    [ 9 dan 16 ialah kuasa dua sempurna dan lebih kecil dan besar berbanding 10 ]</a:t>
            </a:r>
          </a:p>
          <a:p>
            <a:pPr marL="624078" indent="-514350">
              <a:buNone/>
            </a:pP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10 </a:t>
            </a:r>
            <a:r>
              <a:rPr lang="en-US" dirty="0" err="1" smtClean="0"/>
              <a:t>terletak</a:t>
            </a:r>
            <a:r>
              <a:rPr lang="en-US" dirty="0" smtClean="0"/>
              <a:t> </a:t>
            </a:r>
            <a:r>
              <a:rPr lang="en-US" dirty="0" err="1" smtClean="0"/>
              <a:t>diantara</a:t>
            </a:r>
            <a:r>
              <a:rPr lang="en-US" dirty="0" smtClean="0"/>
              <a:t> 3 </a:t>
            </a:r>
            <a:r>
              <a:rPr lang="en-US" dirty="0" err="1" smtClean="0"/>
              <a:t>dan</a:t>
            </a:r>
            <a:r>
              <a:rPr lang="en-US" dirty="0" smtClean="0"/>
              <a:t> 4 </a:t>
            </a:r>
          </a:p>
          <a:p>
            <a:pPr marL="624078" indent="-514350">
              <a:buNone/>
            </a:pPr>
            <a:r>
              <a:rPr lang="en-US" dirty="0" smtClean="0"/>
              <a:t>[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9 </a:t>
            </a:r>
            <a:r>
              <a:rPr lang="en-US" dirty="0" err="1" smtClean="0"/>
              <a:t>ialah</a:t>
            </a:r>
            <a:r>
              <a:rPr lang="en-US" dirty="0" smtClean="0"/>
              <a:t> 3 </a:t>
            </a:r>
            <a:r>
              <a:rPr lang="en-US" dirty="0" err="1" smtClean="0"/>
              <a:t>dan</a:t>
            </a:r>
            <a:r>
              <a:rPr lang="en-US" dirty="0" smtClean="0"/>
              <a:t> 16 </a:t>
            </a:r>
            <a:r>
              <a:rPr lang="en-US" dirty="0" err="1" smtClean="0"/>
              <a:t>ialah</a:t>
            </a:r>
            <a:r>
              <a:rPr lang="en-US" dirty="0" smtClean="0"/>
              <a:t> 4 ]</a:t>
            </a:r>
          </a:p>
        </p:txBody>
      </p:sp>
    </p:spTree>
  </p:cSld>
  <p:clrMapOvr>
    <a:masterClrMapping/>
  </p:clrMapOvr>
  <p:transition spd="slow">
    <p:cover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Autofit/>
          </a:bodyPr>
          <a:lstStyle/>
          <a:p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Kalkulator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Contoh</a:t>
            </a:r>
            <a:r>
              <a:rPr lang="en-US" dirty="0" smtClean="0"/>
              <a:t> :</a:t>
            </a:r>
          </a:p>
          <a:p>
            <a:pPr>
              <a:buNone/>
            </a:pPr>
            <a:r>
              <a:rPr lang="en-US" dirty="0" err="1" smtClean="0"/>
              <a:t>Cari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1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kalkulator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Tekan</a:t>
            </a:r>
            <a:r>
              <a:rPr lang="en-US" dirty="0" smtClean="0"/>
              <a:t> </a:t>
            </a:r>
            <a:r>
              <a:rPr lang="en-US" dirty="0" err="1" smtClean="0"/>
              <a:t>kalkulator</a:t>
            </a:r>
            <a:r>
              <a:rPr lang="en-US" dirty="0" smtClean="0"/>
              <a:t> : </a:t>
            </a:r>
            <a:r>
              <a:rPr lang="en-US" dirty="0" smtClean="0">
                <a:sym typeface="Symbol"/>
              </a:rPr>
              <a:t>1 </a:t>
            </a:r>
          </a:p>
          <a:p>
            <a:pPr>
              <a:buNone/>
            </a:pPr>
            <a:r>
              <a:rPr lang="en-US" dirty="0" err="1" smtClean="0">
                <a:sym typeface="Symbol"/>
              </a:rPr>
              <a:t>Anda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akan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dapat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jawapan</a:t>
            </a:r>
            <a:r>
              <a:rPr lang="en-US" dirty="0" smtClean="0">
                <a:sym typeface="Symbol"/>
              </a:rPr>
              <a:t> 1</a:t>
            </a:r>
            <a:endParaRPr lang="ms-MY" dirty="0"/>
          </a:p>
        </p:txBody>
      </p:sp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85800"/>
            <a:ext cx="8229600" cy="1066800"/>
          </a:xfrm>
        </p:spPr>
        <p:txBody>
          <a:bodyPr>
            <a:noAutofit/>
          </a:bodyPr>
          <a:lstStyle/>
          <a:p>
            <a:r>
              <a:rPr lang="en-US" dirty="0" err="1" smtClean="0"/>
              <a:t>Menyelesaikan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melibatkan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4 </a:t>
            </a:r>
            <a:r>
              <a:rPr lang="en-US" dirty="0" err="1" smtClean="0"/>
              <a:t>langkah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menyelesaikan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melibatkan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endParaRPr lang="en-US" dirty="0" smtClean="0"/>
          </a:p>
          <a:p>
            <a:pPr marL="624078" indent="-514350">
              <a:buAutoNum type="arabicPeriod"/>
            </a:pP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endParaRPr lang="en-US" dirty="0" smtClean="0"/>
          </a:p>
          <a:p>
            <a:pPr marL="624078" indent="-514350">
              <a:buAutoNum type="arabicPeriod"/>
            </a:pPr>
            <a:r>
              <a:rPr lang="en-US" dirty="0" err="1" smtClean="0"/>
              <a:t>Merancang</a:t>
            </a:r>
            <a:r>
              <a:rPr lang="en-US" dirty="0" smtClean="0"/>
              <a:t> </a:t>
            </a:r>
            <a:r>
              <a:rPr lang="en-US" dirty="0" err="1" smtClean="0"/>
              <a:t>Strategi</a:t>
            </a:r>
            <a:endParaRPr lang="en-US" dirty="0" smtClean="0"/>
          </a:p>
          <a:p>
            <a:pPr marL="624078" indent="-514350">
              <a:buAutoNum type="arabicPeriod"/>
            </a:pPr>
            <a:r>
              <a:rPr lang="en-US" dirty="0" err="1" smtClean="0"/>
              <a:t>Melaksanakan</a:t>
            </a:r>
            <a:r>
              <a:rPr lang="en-US" dirty="0" smtClean="0"/>
              <a:t> </a:t>
            </a:r>
            <a:r>
              <a:rPr lang="en-US" dirty="0" err="1" smtClean="0"/>
              <a:t>Strategi</a:t>
            </a:r>
            <a:endParaRPr lang="en-US" dirty="0" smtClean="0"/>
          </a:p>
          <a:p>
            <a:pPr marL="624078" indent="-514350">
              <a:buAutoNum type="arabicPeriod"/>
            </a:pPr>
            <a:r>
              <a:rPr lang="en-US" dirty="0" err="1" smtClean="0"/>
              <a:t>Meyemak</a:t>
            </a:r>
            <a:r>
              <a:rPr lang="en-US" dirty="0" smtClean="0"/>
              <a:t> </a:t>
            </a:r>
            <a:r>
              <a:rPr lang="en-US" dirty="0" err="1" smtClean="0"/>
              <a:t>jawapan</a:t>
            </a:r>
            <a:endParaRPr lang="en-US" dirty="0" smtClean="0"/>
          </a:p>
          <a:p>
            <a:pPr marL="624078" indent="-514350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Ingat</a:t>
            </a:r>
            <a:r>
              <a:rPr lang="en-US" dirty="0" smtClean="0"/>
              <a:t>! </a:t>
            </a:r>
            <a:r>
              <a:rPr lang="en-US" dirty="0" err="1" smtClean="0"/>
              <a:t>Panjang</a:t>
            </a:r>
            <a:r>
              <a:rPr lang="en-US" dirty="0" smtClean="0"/>
              <a:t> </a:t>
            </a:r>
            <a:r>
              <a:rPr lang="en-US" dirty="0" err="1" smtClean="0"/>
              <a:t>sisi</a:t>
            </a:r>
            <a:r>
              <a:rPr lang="en-US" dirty="0" smtClean="0"/>
              <a:t>= </a:t>
            </a:r>
            <a:r>
              <a:rPr lang="en-US" dirty="0" err="1" smtClean="0"/>
              <a:t>cari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</a:p>
          <a:p>
            <a:pPr marL="624078" indent="-514350">
              <a:buNone/>
            </a:pPr>
            <a:r>
              <a:rPr lang="en-US" dirty="0" err="1" smtClean="0"/>
              <a:t>Luas</a:t>
            </a:r>
            <a:r>
              <a:rPr lang="en-US" dirty="0" smtClean="0"/>
              <a:t> = </a:t>
            </a:r>
            <a:r>
              <a:rPr lang="en-US" dirty="0" err="1" smtClean="0"/>
              <a:t>Cari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endParaRPr lang="ms-MY" dirty="0"/>
          </a:p>
        </p:txBody>
      </p:sp>
    </p:spTree>
  </p:cSld>
  <p:clrMapOvr>
    <a:masterClrMapping/>
  </p:clrMapOvr>
  <p:transition spd="slow">
    <p:randomBar dir="vert"/>
    <p:sndAc>
      <p:stSnd>
        <p:snd r:embed="rId2" name="chimes.wav"/>
      </p:stSnd>
    </p:sndAc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/>
          <a:lstStyle/>
          <a:p>
            <a:r>
              <a:rPr lang="en-US" dirty="0" smtClean="0"/>
              <a:t>2.3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endParaRPr lang="ms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057400"/>
                <a:ext cx="8229600" cy="4517136"/>
              </a:xfrm>
            </p:spPr>
            <p:txBody>
              <a:bodyPr/>
              <a:lstStyle/>
              <a:p>
                <a:pPr>
                  <a:buNone/>
                </a:pPr>
                <a:r>
                  <a:rPr lang="en-US" altLang="zh-CN" dirty="0" smtClean="0"/>
                  <a:t>Menyatakan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Kuasa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tiga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Suatu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Nombor</a:t>
                </a:r>
                <a:endParaRPr lang="en-US" altLang="zh-CN" dirty="0" smtClean="0"/>
              </a:p>
              <a:p>
                <a:r>
                  <a:rPr lang="zh-CN" altLang="ms-MY" dirty="0" smtClean="0"/>
                  <a:t> </a:t>
                </a:r>
                <a:r>
                  <a:rPr lang="en-US" altLang="zh-CN" dirty="0" err="1" smtClean="0"/>
                  <a:t>Kuasa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tiga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ialah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suatu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nombor</a:t>
                </a:r>
                <a:r>
                  <a:rPr lang="en-US" altLang="zh-CN" dirty="0" smtClean="0"/>
                  <a:t> yang </a:t>
                </a:r>
                <a:r>
                  <a:rPr lang="en-US" altLang="zh-CN" dirty="0" err="1" smtClean="0"/>
                  <a:t>didarab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sebanyak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dua</a:t>
                </a:r>
                <a:r>
                  <a:rPr lang="en-US" altLang="zh-CN" dirty="0" smtClean="0"/>
                  <a:t> kali </a:t>
                </a:r>
                <a:r>
                  <a:rPr lang="en-US" altLang="zh-CN" dirty="0" err="1" smtClean="0"/>
                  <a:t>dengan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nombor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itu</a:t>
                </a:r>
                <a:r>
                  <a:rPr lang="en-US" altLang="zh-CN" dirty="0" smtClean="0"/>
                  <a:t> </a:t>
                </a:r>
                <a:r>
                  <a:rPr lang="en-US" altLang="zh-CN" dirty="0" err="1" smtClean="0"/>
                  <a:t>sendiri</a:t>
                </a:r>
                <a:r>
                  <a:rPr lang="en-US" altLang="zh-CN" dirty="0" smtClean="0"/>
                  <a:t> </a:t>
                </a:r>
              </a:p>
              <a:p>
                <a:r>
                  <a:rPr lang="en-US" dirty="0" smtClean="0"/>
                  <a:t> </a:t>
                </a:r>
                <a:r>
                  <a:rPr lang="en-US" dirty="0" err="1" smtClean="0"/>
                  <a:t>Contohnya</a:t>
                </a:r>
                <a:r>
                  <a:rPr lang="en-US" dirty="0" smtClean="0"/>
                  <a:t> : 3x3x3 </a:t>
                </a:r>
                <a:r>
                  <a:rPr lang="en-US" dirty="0" err="1" smtClean="0"/>
                  <a:t>dikenali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sebagai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400" dirty="0" smtClean="0"/>
                  <a:t> </a:t>
                </a:r>
                <a:r>
                  <a:rPr lang="en-US" dirty="0" err="1" smtClean="0"/>
                  <a:t>dan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disebut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kuasa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tiga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bagi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tiga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atau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tiga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kuasa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tiga</a:t>
                </a:r>
                <a:endParaRPr lang="en-US" dirty="0" smtClean="0"/>
              </a:p>
              <a:p>
                <a:r>
                  <a:rPr lang="en-US" dirty="0" smtClean="0"/>
                  <a:t> </a:t>
                </a:r>
                <a:r>
                  <a:rPr lang="en-US" dirty="0" err="1" smtClean="0"/>
                  <a:t>Tulis</a:t>
                </a:r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/>
                  <a:t> </a:t>
                </a:r>
                <a:r>
                  <a:rPr lang="en-US" dirty="0" err="1" smtClean="0"/>
                  <a:t>Nyatakan</a:t>
                </a:r>
                <a:r>
                  <a:rPr lang="en-US" dirty="0" smtClean="0"/>
                  <a:t> = 3x3x3</a:t>
                </a:r>
                <a:endParaRPr lang="ms-MY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057400"/>
                <a:ext cx="8229600" cy="4517136"/>
              </a:xfrm>
              <a:blipFill rotWithShape="1">
                <a:blip r:embed="rId3"/>
                <a:stretch>
                  <a:fillRect l="-148" t="-1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strips dir="ld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382000" cy="1066800"/>
          </a:xfrm>
        </p:spPr>
        <p:txBody>
          <a:bodyPr>
            <a:noAutofit/>
          </a:bodyPr>
          <a:lstStyle/>
          <a:p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 </a:t>
            </a:r>
            <a:r>
              <a:rPr lang="en-US" dirty="0" err="1" smtClean="0"/>
              <a:t>positif</a:t>
            </a:r>
            <a:r>
              <a:rPr lang="en-US" dirty="0" smtClean="0"/>
              <a:t> </a:t>
            </a:r>
            <a:r>
              <a:rPr lang="en-US" dirty="0" err="1" smtClean="0"/>
              <a:t>ialah</a:t>
            </a:r>
            <a:r>
              <a:rPr lang="en-US" dirty="0" smtClean="0"/>
              <a:t> </a:t>
            </a:r>
            <a:r>
              <a:rPr lang="en-US" dirty="0" err="1" smtClean="0"/>
              <a:t>positif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 </a:t>
            </a:r>
            <a:r>
              <a:rPr lang="en-US" dirty="0" err="1" smtClean="0"/>
              <a:t>negatif</a:t>
            </a:r>
            <a:r>
              <a:rPr lang="en-US" dirty="0" smtClean="0"/>
              <a:t> </a:t>
            </a:r>
            <a:r>
              <a:rPr lang="en-US" dirty="0" err="1" smtClean="0"/>
              <a:t>ialah</a:t>
            </a:r>
            <a:r>
              <a:rPr lang="en-US" dirty="0" smtClean="0"/>
              <a:t> </a:t>
            </a:r>
            <a:r>
              <a:rPr lang="en-US" dirty="0" err="1" smtClean="0"/>
              <a:t>negatif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Contohnya</a:t>
            </a:r>
            <a:r>
              <a:rPr lang="en-US" dirty="0" smtClean="0"/>
              <a:t> :</a:t>
            </a:r>
            <a:r>
              <a:rPr lang="ms-MY" dirty="0" smtClean="0"/>
              <a:t> 1</a:t>
            </a:r>
            <a:r>
              <a:rPr lang="ms-MY" sz="1400" dirty="0" smtClean="0"/>
              <a:t>3 </a:t>
            </a:r>
            <a:r>
              <a:rPr lang="ms-MY" dirty="0" smtClean="0"/>
              <a:t>= 1  -1</a:t>
            </a:r>
            <a:r>
              <a:rPr lang="ms-MY" sz="1400" dirty="0" smtClean="0"/>
              <a:t>3 </a:t>
            </a:r>
            <a:r>
              <a:rPr lang="ms-MY" dirty="0" smtClean="0"/>
              <a:t>= -1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 </a:t>
            </a:r>
            <a:r>
              <a:rPr lang="en-US" dirty="0" err="1" smtClean="0"/>
              <a:t>ialah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darab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 yang </a:t>
            </a:r>
            <a:r>
              <a:rPr lang="en-US" dirty="0" err="1" smtClean="0"/>
              <a:t>didarab</a:t>
            </a:r>
            <a:r>
              <a:rPr lang="en-US" dirty="0" smtClean="0"/>
              <a:t> </a:t>
            </a:r>
            <a:r>
              <a:rPr lang="en-US" dirty="0" err="1" smtClean="0"/>
              <a:t>sebanyak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kali </a:t>
            </a:r>
          </a:p>
        </p:txBody>
      </p:sp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 build="p"/>
      <p:bldP spid="3" grpId="2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1066800"/>
          </a:xfrm>
        </p:spPr>
        <p:txBody>
          <a:bodyPr>
            <a:noAutofit/>
          </a:bodyPr>
          <a:lstStyle/>
          <a:p>
            <a:r>
              <a:rPr lang="en-US" dirty="0" err="1" smtClean="0"/>
              <a:t>Menganggar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2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menganggar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endParaRPr lang="en-US" dirty="0" smtClean="0"/>
          </a:p>
          <a:p>
            <a:pPr marL="624078" indent="-514350">
              <a:buAutoNum type="arabicPeriod"/>
            </a:pPr>
            <a:r>
              <a:rPr lang="en-US" dirty="0" err="1" smtClean="0"/>
              <a:t>Kaedah</a:t>
            </a:r>
            <a:r>
              <a:rPr lang="en-US" dirty="0" smtClean="0"/>
              <a:t> </a:t>
            </a:r>
            <a:r>
              <a:rPr lang="en-US" dirty="0" err="1" smtClean="0"/>
              <a:t>Penghampiran</a:t>
            </a:r>
            <a:endParaRPr lang="en-US" dirty="0" smtClean="0"/>
          </a:p>
          <a:p>
            <a:pPr marL="624078" indent="-514350">
              <a:buAutoNum type="arabicPeriod"/>
            </a:pPr>
            <a:r>
              <a:rPr lang="en-US" dirty="0" err="1" smtClean="0"/>
              <a:t>Kaedah</a:t>
            </a:r>
            <a:r>
              <a:rPr lang="en-US" dirty="0" smtClean="0"/>
              <a:t> </a:t>
            </a:r>
            <a:r>
              <a:rPr lang="en-US" dirty="0" err="1" smtClean="0"/>
              <a:t>Alternatif</a:t>
            </a:r>
            <a:endParaRPr lang="ms-MY" dirty="0"/>
          </a:p>
        </p:txBody>
      </p:sp>
    </p:spTree>
  </p:cSld>
  <p:clrMapOvr>
    <a:masterClrMapping/>
  </p:clrMapOvr>
  <p:transition spd="slow">
    <p:strips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/>
          <a:lstStyle/>
          <a:p>
            <a:r>
              <a:rPr lang="en-US" dirty="0" err="1" smtClean="0"/>
              <a:t>Kaedah</a:t>
            </a:r>
            <a:r>
              <a:rPr lang="en-US" dirty="0" smtClean="0"/>
              <a:t> </a:t>
            </a:r>
            <a:r>
              <a:rPr lang="en-US" dirty="0" err="1" smtClean="0"/>
              <a:t>Penghampiran</a:t>
            </a:r>
            <a:endParaRPr lang="ms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 </a:t>
                </a:r>
                <a:r>
                  <a:rPr lang="en-US" dirty="0" err="1" smtClean="0"/>
                  <a:t>Contoh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soalan</a:t>
                </a:r>
                <a:r>
                  <a:rPr lang="en-US" dirty="0" smtClean="0"/>
                  <a:t> :</a:t>
                </a:r>
              </a:p>
              <a:p>
                <a:pPr>
                  <a:buNone/>
                </a:pPr>
                <a:r>
                  <a:rPr lang="en-US" dirty="0" err="1" smtClean="0"/>
                  <a:t>Anggarkan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3.3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endParaRPr lang="en-US" dirty="0" smtClean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 err="1" smtClean="0"/>
                  <a:t>Penyelesaian</a:t>
                </a:r>
                <a:r>
                  <a:rPr lang="en-US" dirty="0" smtClean="0"/>
                  <a:t> </a:t>
                </a:r>
                <a:r>
                  <a:rPr lang="en-US" dirty="0" smtClean="0"/>
                  <a:t>:</a:t>
                </a:r>
              </a:p>
              <a:p>
                <a:pP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3.3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400" dirty="0" smtClean="0"/>
                  <a:t> </a:t>
                </a:r>
                <a:r>
                  <a:rPr lang="en-US" dirty="0" err="1" smtClean="0"/>
                  <a:t>dianggar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400" dirty="0" smtClean="0"/>
                  <a:t> </a:t>
                </a:r>
                <a:r>
                  <a:rPr lang="en-US" dirty="0" err="1" smtClean="0"/>
                  <a:t>ialah</a:t>
                </a:r>
                <a:r>
                  <a:rPr lang="en-US" dirty="0" smtClean="0"/>
                  <a:t> 27</a:t>
                </a:r>
              </a:p>
              <a:p>
                <a:pP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3.3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400" dirty="0" smtClean="0"/>
                  <a:t> </a:t>
                </a:r>
                <a:r>
                  <a:rPr lang="en-US" dirty="0" err="1" smtClean="0"/>
                  <a:t>dianggar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sebagai</a:t>
                </a:r>
                <a:r>
                  <a:rPr lang="en-US" dirty="0" smtClean="0"/>
                  <a:t> 27 </a:t>
                </a:r>
                <a:endParaRPr lang="ms-MY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8" t="-1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checker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/>
          <a:lstStyle/>
          <a:p>
            <a:r>
              <a:rPr lang="en-US" dirty="0" err="1" smtClean="0"/>
              <a:t>Kaedah</a:t>
            </a:r>
            <a:r>
              <a:rPr lang="en-US" dirty="0" smtClean="0"/>
              <a:t> </a:t>
            </a:r>
            <a:r>
              <a:rPr lang="en-US" dirty="0" err="1" smtClean="0"/>
              <a:t>Alternatif</a:t>
            </a:r>
            <a:endParaRPr lang="ms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 </a:t>
                </a:r>
                <a:r>
                  <a:rPr lang="en-US" dirty="0" err="1" smtClean="0"/>
                  <a:t>Contoh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soalan</a:t>
                </a:r>
                <a:endParaRPr lang="en-US" dirty="0" smtClean="0"/>
              </a:p>
              <a:p>
                <a:pPr>
                  <a:buNone/>
                </a:pPr>
                <a:r>
                  <a:rPr lang="en-US" dirty="0" err="1" smtClean="0"/>
                  <a:t>Nilai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Kuasa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tiga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bagi</a:t>
                </a:r>
                <a:r>
                  <a:rPr lang="en-US" dirty="0" smtClean="0"/>
                  <a:t> 3.3 </a:t>
                </a:r>
                <a:r>
                  <a:rPr lang="en-US" dirty="0" err="1" smtClean="0"/>
                  <a:t>terletak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diantara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dua</a:t>
                </a:r>
                <a:r>
                  <a:rPr lang="en-US" dirty="0"/>
                  <a:t> </a:t>
                </a:r>
                <a:r>
                  <a:rPr lang="en-US" dirty="0" err="1" smtClean="0"/>
                  <a:t>nombor.Cari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dua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nombor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tersebut</a:t>
                </a:r>
                <a:endParaRPr lang="en-US" dirty="0" smtClean="0"/>
              </a:p>
              <a:p>
                <a:pPr>
                  <a:buNone/>
                </a:pPr>
                <a:r>
                  <a:rPr lang="en-US" dirty="0" err="1" smtClean="0"/>
                  <a:t>Penyelesaian</a:t>
                </a:r>
                <a:r>
                  <a:rPr lang="en-US" dirty="0" smtClean="0"/>
                  <a:t> :</a:t>
                </a:r>
              </a:p>
              <a:p>
                <a:pPr marL="624078" indent="-51435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400" dirty="0" smtClean="0"/>
                  <a:t> </a:t>
                </a:r>
                <a:r>
                  <a:rPr lang="en-US" sz="1400" dirty="0" smtClean="0"/>
                  <a:t>                 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3.3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400" dirty="0" smtClean="0"/>
                  <a:t>               </a:t>
                </a:r>
                <a:r>
                  <a:rPr lang="en-US" sz="14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marL="624078" indent="-514350">
                  <a:buNone/>
                </a:pPr>
                <a:r>
                  <a:rPr lang="en-US" dirty="0" smtClean="0"/>
                  <a:t>27        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3.3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400" dirty="0" smtClean="0"/>
                  <a:t>                 </a:t>
                </a:r>
                <a:r>
                  <a:rPr lang="en-US" dirty="0" smtClean="0"/>
                  <a:t>64 </a:t>
                </a:r>
              </a:p>
              <a:p>
                <a:pPr marL="624078" indent="-514350">
                  <a:buNone/>
                </a:pPr>
                <a:r>
                  <a:rPr lang="en-US" dirty="0" err="1" smtClean="0"/>
                  <a:t>maka</a:t>
                </a:r>
                <a:r>
                  <a:rPr lang="en-US" dirty="0" smtClean="0"/>
                  <a:t> kuasa tiga bagi 3.3 berada diantara 27 dan 64</a:t>
                </a: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8" t="-1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strips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>
            <a:noAutofit/>
          </a:bodyPr>
          <a:lstStyle/>
          <a:p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kalkulator</a:t>
            </a:r>
            <a:endParaRPr lang="ms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 </a:t>
                </a:r>
                <a:r>
                  <a:rPr lang="en-US" dirty="0" err="1" smtClean="0"/>
                  <a:t>Tekan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Kalkulator</a:t>
                </a:r>
                <a:r>
                  <a:rPr lang="en-US" dirty="0" smtClean="0"/>
                  <a:t> : shift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ms-MY" sz="1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2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zoom dir="in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>
            <a:noAutofit/>
          </a:bodyPr>
          <a:lstStyle/>
          <a:p>
            <a:r>
              <a:rPr lang="en-US" dirty="0" err="1" smtClean="0"/>
              <a:t>Menyelesaikan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melibatkan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4 </a:t>
            </a:r>
            <a:r>
              <a:rPr lang="en-US" dirty="0" err="1" smtClean="0"/>
              <a:t>langkah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menyelesaikan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melibatkan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endParaRPr lang="en-US" dirty="0" smtClean="0"/>
          </a:p>
          <a:p>
            <a:r>
              <a:rPr lang="en-US" dirty="0" smtClean="0"/>
              <a:t> 1.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endParaRPr lang="en-US" dirty="0" smtClean="0"/>
          </a:p>
          <a:p>
            <a:r>
              <a:rPr lang="en-US" dirty="0" smtClean="0"/>
              <a:t> 2. </a:t>
            </a:r>
            <a:r>
              <a:rPr lang="en-US" dirty="0" err="1" smtClean="0"/>
              <a:t>Merancang</a:t>
            </a:r>
            <a:r>
              <a:rPr lang="en-US" dirty="0" smtClean="0"/>
              <a:t> </a:t>
            </a:r>
            <a:r>
              <a:rPr lang="en-US" dirty="0" err="1" smtClean="0"/>
              <a:t>Strategi</a:t>
            </a:r>
            <a:endParaRPr lang="en-US" dirty="0" smtClean="0"/>
          </a:p>
          <a:p>
            <a:r>
              <a:rPr lang="en-US" dirty="0" smtClean="0"/>
              <a:t> 3. </a:t>
            </a:r>
            <a:r>
              <a:rPr lang="en-US" dirty="0" err="1" smtClean="0"/>
              <a:t>Melaksanakan</a:t>
            </a:r>
            <a:r>
              <a:rPr lang="en-US" dirty="0" smtClean="0"/>
              <a:t> </a:t>
            </a:r>
            <a:r>
              <a:rPr lang="en-US" dirty="0" err="1" smtClean="0"/>
              <a:t>Strategi</a:t>
            </a:r>
            <a:endParaRPr lang="en-US" dirty="0" smtClean="0"/>
          </a:p>
          <a:p>
            <a:r>
              <a:rPr lang="en-US" dirty="0" smtClean="0"/>
              <a:t> 4. </a:t>
            </a:r>
            <a:r>
              <a:rPr lang="en-US" dirty="0" err="1" smtClean="0"/>
              <a:t>Menyemak</a:t>
            </a:r>
            <a:r>
              <a:rPr lang="en-US" dirty="0" smtClean="0"/>
              <a:t> </a:t>
            </a:r>
            <a:r>
              <a:rPr lang="en-US" dirty="0" err="1" smtClean="0"/>
              <a:t>jawapan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Ingat</a:t>
            </a:r>
            <a:r>
              <a:rPr lang="en-US" dirty="0" smtClean="0"/>
              <a:t> ! </a:t>
            </a:r>
            <a:r>
              <a:rPr lang="en-US" dirty="0" err="1" smtClean="0"/>
              <a:t>Isipadu</a:t>
            </a:r>
            <a:r>
              <a:rPr lang="en-US" dirty="0" smtClean="0"/>
              <a:t> = </a:t>
            </a:r>
            <a:r>
              <a:rPr lang="en-US" dirty="0" err="1" smtClean="0"/>
              <a:t>panjang</a:t>
            </a:r>
            <a:r>
              <a:rPr lang="en-US" dirty="0" smtClean="0"/>
              <a:t> x </a:t>
            </a:r>
            <a:r>
              <a:rPr lang="en-US" dirty="0" err="1" smtClean="0"/>
              <a:t>lebar</a:t>
            </a:r>
            <a:r>
              <a:rPr lang="en-US" dirty="0" smtClean="0"/>
              <a:t> x </a:t>
            </a:r>
            <a:r>
              <a:rPr lang="en-US" dirty="0" err="1" smtClean="0"/>
              <a:t>tinggi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isipadu</a:t>
            </a:r>
            <a:r>
              <a:rPr lang="en-US" dirty="0" smtClean="0"/>
              <a:t> </a:t>
            </a:r>
            <a:r>
              <a:rPr lang="en-US" dirty="0" err="1" smtClean="0"/>
              <a:t>berkait</a:t>
            </a:r>
            <a:r>
              <a:rPr lang="en-US" dirty="0" smtClean="0"/>
              <a:t> </a:t>
            </a:r>
            <a:r>
              <a:rPr lang="en-US" dirty="0" err="1" smtClean="0"/>
              <a:t>rapat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endParaRPr lang="en-US" dirty="0" smtClean="0"/>
          </a:p>
          <a:p>
            <a:pPr>
              <a:buNone/>
            </a:pPr>
            <a:endParaRPr lang="ms-MY" dirty="0"/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r>
              <a:rPr lang="en-US" dirty="0" smtClean="0"/>
              <a:t>2.4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Nyatakan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= 3</a:t>
            </a:r>
            <a:r>
              <a:rPr lang="en-US" dirty="0" smtClean="0">
                <a:sym typeface="Symbol"/>
              </a:rPr>
              <a:t>125 = 5x5x5</a:t>
            </a:r>
          </a:p>
          <a:p>
            <a:pPr>
              <a:buNone/>
            </a:pPr>
            <a:r>
              <a:rPr lang="en-US" dirty="0" err="1" smtClean="0">
                <a:sym typeface="Symbol"/>
              </a:rPr>
              <a:t>Tulis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Punca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Kuasa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tiga</a:t>
            </a:r>
            <a:r>
              <a:rPr lang="en-US" dirty="0" smtClean="0">
                <a:sym typeface="Symbol"/>
              </a:rPr>
              <a:t> = 35x5x5 = 3125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Punca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Kuasa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tiga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suatu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nombor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ialah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suatu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nombor</a:t>
            </a:r>
            <a:r>
              <a:rPr lang="en-US" dirty="0" smtClean="0">
                <a:sym typeface="Symbol"/>
              </a:rPr>
              <a:t> yang </a:t>
            </a:r>
            <a:r>
              <a:rPr lang="en-US" dirty="0" err="1" smtClean="0">
                <a:sym typeface="Symbol"/>
              </a:rPr>
              <a:t>apabila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didarab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dengan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nombor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itu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sendiri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sebanyak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dua</a:t>
            </a:r>
            <a:r>
              <a:rPr lang="en-US" dirty="0" smtClean="0">
                <a:sym typeface="Symbol"/>
              </a:rPr>
              <a:t> kali </a:t>
            </a:r>
            <a:r>
              <a:rPr lang="en-US" dirty="0" err="1" smtClean="0">
                <a:sym typeface="Symbol"/>
              </a:rPr>
              <a:t>menghasilkan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nombor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diberi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itu</a:t>
            </a:r>
            <a:endParaRPr lang="en-US" dirty="0" smtClean="0">
              <a:sym typeface="Symbol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Simbol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bagi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punca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kuasa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tiga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ialah</a:t>
            </a:r>
            <a:r>
              <a:rPr lang="en-US" dirty="0" smtClean="0">
                <a:sym typeface="Symbol"/>
              </a:rPr>
              <a:t> 3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ym typeface="Symbol"/>
              </a:rPr>
              <a:t> 33 </a:t>
            </a:r>
            <a:r>
              <a:rPr lang="en-US" dirty="0" err="1" smtClean="0">
                <a:sym typeface="Symbol"/>
              </a:rPr>
              <a:t>dibaca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sebagai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punca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kuasa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tiga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bagi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tiga</a:t>
            </a:r>
            <a:endParaRPr lang="ms-MY" dirty="0"/>
          </a:p>
        </p:txBody>
      </p:sp>
    </p:spTree>
  </p:cSld>
  <p:clrMapOvr>
    <a:masterClrMapping/>
  </p:clrMapOvr>
  <p:transition spd="slow">
    <p:newsflash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>
            <a:noAutofit/>
          </a:bodyPr>
          <a:lstStyle/>
          <a:p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Integer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integer </a:t>
            </a:r>
            <a:r>
              <a:rPr lang="en-US" dirty="0" err="1" smtClean="0"/>
              <a:t>positif</a:t>
            </a:r>
            <a:r>
              <a:rPr lang="en-US" dirty="0" smtClean="0"/>
              <a:t> </a:t>
            </a:r>
            <a:r>
              <a:rPr lang="en-US" dirty="0" err="1" smtClean="0"/>
              <a:t>ialah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 </a:t>
            </a:r>
            <a:r>
              <a:rPr lang="en-US" dirty="0" err="1" smtClean="0"/>
              <a:t>positif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integer </a:t>
            </a:r>
            <a:r>
              <a:rPr lang="en-US" dirty="0" err="1" smtClean="0"/>
              <a:t>negatif</a:t>
            </a:r>
            <a:r>
              <a:rPr lang="en-US" dirty="0" smtClean="0"/>
              <a:t> </a:t>
            </a:r>
            <a:r>
              <a:rPr lang="en-US" dirty="0" err="1" smtClean="0"/>
              <a:t>ialah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 </a:t>
            </a:r>
            <a:r>
              <a:rPr lang="en-US" dirty="0" err="1" smtClean="0"/>
              <a:t>negatif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Contohnya</a:t>
            </a:r>
            <a:r>
              <a:rPr lang="en-US" dirty="0" smtClean="0"/>
              <a:t> :</a:t>
            </a:r>
          </a:p>
          <a:p>
            <a:pPr>
              <a:buNone/>
            </a:pPr>
            <a:r>
              <a:rPr lang="en-US" dirty="0" smtClean="0"/>
              <a:t>3</a:t>
            </a:r>
            <a:r>
              <a:rPr lang="en-US" dirty="0" smtClean="0">
                <a:sym typeface="Symbol"/>
              </a:rPr>
              <a:t>216 = 36x6x6 = 6</a:t>
            </a:r>
          </a:p>
          <a:p>
            <a:pPr>
              <a:buNone/>
            </a:pPr>
            <a:r>
              <a:rPr lang="en-US" dirty="0" smtClean="0">
                <a:sym typeface="Symbol"/>
              </a:rPr>
              <a:t>3-343 = 3-7x-7x-7 = -7</a:t>
            </a:r>
          </a:p>
          <a:p>
            <a:pPr>
              <a:buNone/>
            </a:pPr>
            <a:endParaRPr lang="ms-MY" dirty="0"/>
          </a:p>
        </p:txBody>
      </p:sp>
    </p:spTree>
  </p:cSld>
  <p:clrMapOvr>
    <a:masterClrMapping/>
  </p:clrMapOvr>
  <p:transition spd="slow">
    <p:split orient="vert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Autofit/>
          </a:bodyPr>
          <a:lstStyle/>
          <a:p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Pecahan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Perpuluhan</a:t>
            </a:r>
            <a:endParaRPr lang="en-US" dirty="0" smtClean="0"/>
          </a:p>
        </p:txBody>
      </p:sp>
    </p:spTree>
  </p:cSld>
  <p:clrMapOvr>
    <a:masterClrMapping/>
  </p:clrMapOvr>
  <p:transition spd="slow">
    <p:split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>
            <a:noAutofit/>
          </a:bodyPr>
          <a:lstStyle/>
          <a:p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Pecahan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Pecahan</a:t>
            </a:r>
            <a:r>
              <a:rPr lang="en-US" dirty="0" smtClean="0"/>
              <a:t> yang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dipermudahkan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pengangka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penyebut</a:t>
            </a:r>
            <a:r>
              <a:rPr lang="en-US" dirty="0" smtClean="0"/>
              <a:t> </a:t>
            </a:r>
            <a:r>
              <a:rPr lang="en-US" dirty="0" err="1" smtClean="0"/>
              <a:t>pecahan</a:t>
            </a:r>
            <a:r>
              <a:rPr lang="en-US" dirty="0" smtClean="0"/>
              <a:t> </a:t>
            </a:r>
            <a:r>
              <a:rPr lang="en-US" dirty="0" err="1" smtClean="0"/>
              <a:t>masing-masing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sempurna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ditentukan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tiganya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kalkulator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Contohnya</a:t>
            </a:r>
            <a:r>
              <a:rPr lang="en-US" dirty="0" smtClean="0"/>
              <a:t> : 3</a:t>
            </a:r>
            <a:r>
              <a:rPr lang="en-US" dirty="0" smtClean="0">
                <a:sym typeface="Symbol"/>
              </a:rPr>
              <a:t>1/8 </a:t>
            </a:r>
            <a:r>
              <a:rPr lang="ms-MY" dirty="0" smtClean="0">
                <a:sym typeface="Symbol"/>
              </a:rPr>
              <a:t>= 31x1x1/2x2x2 = ½</a:t>
            </a:r>
          </a:p>
          <a:p>
            <a:r>
              <a:rPr lang="en-US" dirty="0" smtClean="0">
                <a:sym typeface="Symbol"/>
              </a:rPr>
              <a:t> 1 </a:t>
            </a:r>
            <a:r>
              <a:rPr lang="en-US" dirty="0" err="1" smtClean="0">
                <a:sym typeface="Symbol"/>
              </a:rPr>
              <a:t>dan</a:t>
            </a:r>
            <a:r>
              <a:rPr lang="en-US" dirty="0" smtClean="0">
                <a:sym typeface="Symbol"/>
              </a:rPr>
              <a:t> 8 </a:t>
            </a:r>
            <a:r>
              <a:rPr lang="en-US" dirty="0" err="1" smtClean="0">
                <a:sym typeface="Symbol"/>
              </a:rPr>
              <a:t>merupakan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kuasa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tiga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sempurna</a:t>
            </a:r>
            <a:endParaRPr lang="en-US" dirty="0" smtClean="0">
              <a:sym typeface="Symbol"/>
            </a:endParaRPr>
          </a:p>
        </p:txBody>
      </p:sp>
    </p:spTree>
  </p:cSld>
  <p:clrMapOvr>
    <a:masterClrMapping/>
  </p:clrMapOvr>
  <p:transition spd="slow">
    <p:wheel spokes="8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>
            <a:noAutofit/>
          </a:bodyPr>
          <a:lstStyle/>
          <a:p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Perpuluhan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Perpuluhan</a:t>
            </a:r>
            <a:r>
              <a:rPr lang="en-US" dirty="0" smtClean="0"/>
              <a:t> yang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ditulis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sempurna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ditentukan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tiganya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kalkulator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Contohnya</a:t>
            </a:r>
            <a:r>
              <a:rPr lang="en-US" dirty="0" smtClean="0"/>
              <a:t> : 3</a:t>
            </a:r>
            <a:r>
              <a:rPr lang="en-US" dirty="0" smtClean="0">
                <a:sym typeface="Symbol"/>
              </a:rPr>
              <a:t>0.08 = 0.2 x 0.2 = 0.2</a:t>
            </a:r>
          </a:p>
          <a:p>
            <a:r>
              <a:rPr lang="en-US" dirty="0" smtClean="0">
                <a:sym typeface="Symbol"/>
              </a:rPr>
              <a:t> 8 </a:t>
            </a:r>
            <a:r>
              <a:rPr lang="en-US" dirty="0" err="1" smtClean="0">
                <a:sym typeface="Symbol"/>
              </a:rPr>
              <a:t>merupakan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kuasa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tiga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sempurna</a:t>
            </a:r>
            <a:endParaRPr lang="ms-MY" dirty="0"/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>
            <a:noAutofit/>
          </a:bodyPr>
          <a:lstStyle/>
          <a:p>
            <a:r>
              <a:rPr lang="en-US" dirty="0" err="1" smtClean="0"/>
              <a:t>Menganggar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2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menganggar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endParaRPr lang="en-US" dirty="0" smtClean="0"/>
          </a:p>
          <a:p>
            <a:pPr marL="624078" indent="-514350">
              <a:buAutoNum type="arabicPeriod"/>
            </a:pPr>
            <a:r>
              <a:rPr lang="en-US" dirty="0" err="1" smtClean="0"/>
              <a:t>Kaedah</a:t>
            </a:r>
            <a:r>
              <a:rPr lang="en-US" dirty="0" smtClean="0"/>
              <a:t> </a:t>
            </a:r>
            <a:r>
              <a:rPr lang="en-US" dirty="0" err="1" smtClean="0"/>
              <a:t>Penghampiran</a:t>
            </a:r>
            <a:endParaRPr lang="en-US" dirty="0" smtClean="0"/>
          </a:p>
          <a:p>
            <a:pPr marL="624078" indent="-514350">
              <a:buAutoNum type="arabicPeriod"/>
            </a:pPr>
            <a:r>
              <a:rPr lang="en-US" dirty="0" err="1" smtClean="0"/>
              <a:t>Kaedah</a:t>
            </a:r>
            <a:r>
              <a:rPr lang="en-US" dirty="0" smtClean="0"/>
              <a:t> </a:t>
            </a:r>
            <a:r>
              <a:rPr lang="en-US" dirty="0" err="1" smtClean="0"/>
              <a:t>Alternatif</a:t>
            </a:r>
            <a:endParaRPr lang="ms-MY" dirty="0"/>
          </a:p>
        </p:txBody>
      </p:sp>
    </p:spTree>
  </p:cSld>
  <p:clrMapOvr>
    <a:masterClrMapping/>
  </p:clrMapOvr>
  <p:transition spd="slow">
    <p:pull dir="rd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066800"/>
          </a:xfrm>
        </p:spPr>
        <p:txBody>
          <a:bodyPr/>
          <a:lstStyle/>
          <a:p>
            <a:r>
              <a:rPr lang="en-US" dirty="0" err="1" smtClean="0"/>
              <a:t>Kaedah</a:t>
            </a:r>
            <a:r>
              <a:rPr lang="en-US" dirty="0" smtClean="0"/>
              <a:t> </a:t>
            </a:r>
            <a:r>
              <a:rPr lang="en-US" dirty="0" err="1" smtClean="0"/>
              <a:t>Penghampiran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Soalan</a:t>
            </a:r>
            <a:r>
              <a:rPr lang="en-US" dirty="0" smtClean="0"/>
              <a:t> :</a:t>
            </a:r>
          </a:p>
          <a:p>
            <a:pPr>
              <a:buNone/>
            </a:pPr>
            <a:r>
              <a:rPr lang="en-US" dirty="0" err="1" smtClean="0"/>
              <a:t>Anggarkan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3</a:t>
            </a:r>
            <a:r>
              <a:rPr lang="en-US" dirty="0" smtClean="0">
                <a:sym typeface="Symbol"/>
              </a:rPr>
              <a:t>70</a:t>
            </a:r>
          </a:p>
          <a:p>
            <a:pPr>
              <a:buNone/>
            </a:pPr>
            <a:r>
              <a:rPr lang="en-US" dirty="0" err="1" smtClean="0">
                <a:sym typeface="Symbol"/>
              </a:rPr>
              <a:t>Penyelesaian</a:t>
            </a:r>
            <a:r>
              <a:rPr lang="en-US" dirty="0" smtClean="0">
                <a:sym typeface="Symbol"/>
              </a:rPr>
              <a:t> :</a:t>
            </a:r>
          </a:p>
          <a:p>
            <a:pPr>
              <a:buNone/>
            </a:pPr>
            <a:r>
              <a:rPr lang="en-US" dirty="0" smtClean="0">
                <a:sym typeface="Symbol"/>
              </a:rPr>
              <a:t>370 </a:t>
            </a:r>
            <a:r>
              <a:rPr lang="en-US" dirty="0" err="1" smtClean="0">
                <a:sym typeface="Symbol"/>
              </a:rPr>
              <a:t>dianggar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sebagai</a:t>
            </a:r>
            <a:r>
              <a:rPr lang="en-US" dirty="0" smtClean="0">
                <a:sym typeface="Symbol"/>
              </a:rPr>
              <a:t> 364</a:t>
            </a:r>
          </a:p>
          <a:p>
            <a:pPr>
              <a:buNone/>
            </a:pPr>
            <a:r>
              <a:rPr lang="en-US" dirty="0" smtClean="0">
                <a:sym typeface="Symbol"/>
              </a:rPr>
              <a:t>364 = 4</a:t>
            </a:r>
          </a:p>
          <a:p>
            <a:pPr>
              <a:buNone/>
            </a:pPr>
            <a:r>
              <a:rPr lang="en-US" dirty="0" smtClean="0">
                <a:sym typeface="Symbol"/>
              </a:rPr>
              <a:t>370 </a:t>
            </a:r>
            <a:r>
              <a:rPr lang="en-US" dirty="0" err="1" smtClean="0">
                <a:sym typeface="Symbol"/>
              </a:rPr>
              <a:t>dianggar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sebagai</a:t>
            </a:r>
            <a:r>
              <a:rPr lang="en-US" dirty="0" smtClean="0">
                <a:sym typeface="Symbol"/>
              </a:rPr>
              <a:t> </a:t>
            </a:r>
            <a:r>
              <a:rPr lang="en-US" dirty="0" smtClean="0"/>
              <a:t> 4</a:t>
            </a:r>
            <a:endParaRPr lang="ms-MY" dirty="0"/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/>
          <a:lstStyle/>
          <a:p>
            <a:r>
              <a:rPr lang="en-US" dirty="0" err="1" smtClean="0"/>
              <a:t>Kaedah</a:t>
            </a:r>
            <a:r>
              <a:rPr lang="en-US" dirty="0" smtClean="0"/>
              <a:t> </a:t>
            </a:r>
            <a:r>
              <a:rPr lang="en-US" dirty="0" err="1" smtClean="0"/>
              <a:t>Alternatif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Soalan</a:t>
            </a:r>
            <a:r>
              <a:rPr lang="en-US" dirty="0" smtClean="0"/>
              <a:t> :</a:t>
            </a:r>
          </a:p>
          <a:p>
            <a:pPr>
              <a:buNone/>
            </a:pP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3</a:t>
            </a:r>
            <a:r>
              <a:rPr lang="en-US" dirty="0" smtClean="0">
                <a:sym typeface="Symbol"/>
              </a:rPr>
              <a:t>40 </a:t>
            </a:r>
            <a:r>
              <a:rPr lang="en-US" dirty="0" err="1" smtClean="0">
                <a:sym typeface="Symbol"/>
              </a:rPr>
              <a:t>adalah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diantara</a:t>
            </a:r>
            <a:r>
              <a:rPr lang="en-US" dirty="0" smtClean="0">
                <a:sym typeface="Symbol"/>
              </a:rPr>
              <a:t> 2 </a:t>
            </a:r>
            <a:r>
              <a:rPr lang="en-US" dirty="0" err="1" smtClean="0">
                <a:sym typeface="Symbol"/>
              </a:rPr>
              <a:t>nombor.Cari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dua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nombor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tersebut</a:t>
            </a:r>
            <a:r>
              <a:rPr lang="en-US" dirty="0" smtClean="0">
                <a:sym typeface="Symbol"/>
              </a:rPr>
              <a:t>.</a:t>
            </a:r>
          </a:p>
          <a:p>
            <a:pPr>
              <a:buNone/>
            </a:pPr>
            <a:r>
              <a:rPr lang="en-US" dirty="0" err="1" smtClean="0">
                <a:sym typeface="Symbol"/>
              </a:rPr>
              <a:t>Penyelesaian</a:t>
            </a:r>
            <a:r>
              <a:rPr lang="en-US" dirty="0" smtClean="0">
                <a:sym typeface="Symbol"/>
              </a:rPr>
              <a:t> :</a:t>
            </a:r>
          </a:p>
          <a:p>
            <a:pPr>
              <a:buNone/>
            </a:pPr>
            <a:r>
              <a:rPr lang="en-US" dirty="0" smtClean="0">
                <a:sym typeface="Symbol"/>
              </a:rPr>
              <a:t>340 </a:t>
            </a:r>
            <a:r>
              <a:rPr lang="en-US" dirty="0" err="1" smtClean="0">
                <a:sym typeface="Symbol"/>
              </a:rPr>
              <a:t>dianggar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sebagai</a:t>
            </a:r>
            <a:r>
              <a:rPr lang="en-US" dirty="0" smtClean="0">
                <a:sym typeface="Symbol"/>
              </a:rPr>
              <a:t> 327 </a:t>
            </a:r>
            <a:r>
              <a:rPr lang="en-US" dirty="0" err="1" smtClean="0">
                <a:sym typeface="Symbol"/>
              </a:rPr>
              <a:t>dan</a:t>
            </a:r>
            <a:r>
              <a:rPr lang="en-US" dirty="0" smtClean="0">
                <a:sym typeface="Symbol"/>
              </a:rPr>
              <a:t> 364 </a:t>
            </a:r>
          </a:p>
          <a:p>
            <a:pPr>
              <a:buNone/>
            </a:pPr>
            <a:r>
              <a:rPr lang="en-US" dirty="0" smtClean="0">
                <a:sym typeface="Symbol"/>
              </a:rPr>
              <a:t>327 = 3 </a:t>
            </a:r>
            <a:r>
              <a:rPr lang="en-US" dirty="0" err="1" smtClean="0">
                <a:sym typeface="Symbol"/>
              </a:rPr>
              <a:t>dan</a:t>
            </a:r>
            <a:r>
              <a:rPr lang="en-US" dirty="0" smtClean="0">
                <a:sym typeface="Symbol"/>
              </a:rPr>
              <a:t> 364 = 4</a:t>
            </a:r>
          </a:p>
          <a:p>
            <a:pPr>
              <a:buNone/>
            </a:pPr>
            <a:r>
              <a:rPr lang="en-US" dirty="0" smtClean="0">
                <a:sym typeface="Symbol"/>
              </a:rPr>
              <a:t>340 </a:t>
            </a:r>
            <a:r>
              <a:rPr lang="en-US" dirty="0" err="1" smtClean="0">
                <a:sym typeface="Symbol"/>
              </a:rPr>
              <a:t>berada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di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antara</a:t>
            </a:r>
            <a:r>
              <a:rPr lang="en-US" dirty="0" smtClean="0">
                <a:sym typeface="Symbol"/>
              </a:rPr>
              <a:t> 3 </a:t>
            </a:r>
            <a:r>
              <a:rPr lang="en-US" dirty="0" err="1" smtClean="0">
                <a:sym typeface="Symbol"/>
              </a:rPr>
              <a:t>dan</a:t>
            </a:r>
            <a:r>
              <a:rPr lang="en-US" dirty="0" smtClean="0">
                <a:sym typeface="Symbol"/>
              </a:rPr>
              <a:t> 4</a:t>
            </a:r>
            <a:endParaRPr lang="ms-MY" dirty="0"/>
          </a:p>
        </p:txBody>
      </p:sp>
    </p:spTree>
  </p:cSld>
  <p:clrMapOvr>
    <a:masterClrMapping/>
  </p:clrMapOvr>
  <p:transition spd="slow">
    <p:split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066800"/>
          </a:xfrm>
        </p:spPr>
        <p:txBody>
          <a:bodyPr>
            <a:noAutofit/>
          </a:bodyPr>
          <a:lstStyle/>
          <a:p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kalkulator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Tekan</a:t>
            </a:r>
            <a:r>
              <a:rPr lang="en-US" dirty="0" smtClean="0"/>
              <a:t> </a:t>
            </a:r>
            <a:r>
              <a:rPr lang="en-US" dirty="0" err="1" smtClean="0"/>
              <a:t>kalkulator</a:t>
            </a:r>
            <a:r>
              <a:rPr lang="en-US" dirty="0" smtClean="0"/>
              <a:t> : SHIFT + </a:t>
            </a:r>
            <a:r>
              <a:rPr lang="en-US" dirty="0" smtClean="0">
                <a:sym typeface="Symbol"/>
              </a:rPr>
              <a:t></a:t>
            </a:r>
            <a:endParaRPr lang="ms-MY" dirty="0"/>
          </a:p>
        </p:txBody>
      </p:sp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8229600" cy="1066800"/>
          </a:xfrm>
        </p:spPr>
        <p:txBody>
          <a:bodyPr>
            <a:noAutofit/>
          </a:bodyPr>
          <a:lstStyle/>
          <a:p>
            <a:r>
              <a:rPr lang="en-US" dirty="0" err="1" smtClean="0"/>
              <a:t>Menyelesaikan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melibatkan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45736"/>
          </a:xfrm>
        </p:spPr>
        <p:txBody>
          <a:bodyPr/>
          <a:lstStyle/>
          <a:p>
            <a:r>
              <a:rPr lang="en-US" dirty="0" smtClean="0"/>
              <a:t> 4 </a:t>
            </a:r>
            <a:r>
              <a:rPr lang="en-US" dirty="0" err="1" smtClean="0"/>
              <a:t>langkah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menyelesaikan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melibatkan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endParaRPr lang="en-US" dirty="0" smtClean="0"/>
          </a:p>
          <a:p>
            <a:pPr marL="624078" indent="-514350">
              <a:buAutoNum type="arabicPeriod"/>
            </a:pP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endParaRPr lang="en-US" dirty="0" smtClean="0"/>
          </a:p>
          <a:p>
            <a:pPr marL="624078" indent="-514350">
              <a:buAutoNum type="arabicPeriod"/>
            </a:pPr>
            <a:r>
              <a:rPr lang="en-US" dirty="0" err="1" smtClean="0"/>
              <a:t>Merancang</a:t>
            </a:r>
            <a:r>
              <a:rPr lang="en-US" dirty="0" smtClean="0"/>
              <a:t> </a:t>
            </a:r>
            <a:r>
              <a:rPr lang="en-US" dirty="0" err="1" smtClean="0"/>
              <a:t>Strategi</a:t>
            </a:r>
            <a:endParaRPr lang="en-US" dirty="0" smtClean="0"/>
          </a:p>
          <a:p>
            <a:pPr marL="624078" indent="-514350">
              <a:buAutoNum type="arabicPeriod"/>
            </a:pPr>
            <a:r>
              <a:rPr lang="en-US" dirty="0" err="1" smtClean="0"/>
              <a:t>Melaksanakan</a:t>
            </a:r>
            <a:r>
              <a:rPr lang="en-US" dirty="0" smtClean="0"/>
              <a:t> </a:t>
            </a:r>
            <a:r>
              <a:rPr lang="en-US" dirty="0" err="1" smtClean="0"/>
              <a:t>Strategi</a:t>
            </a:r>
            <a:endParaRPr lang="en-US" dirty="0" smtClean="0"/>
          </a:p>
          <a:p>
            <a:pPr marL="624078" indent="-514350">
              <a:buAutoNum type="arabicPeriod"/>
            </a:pPr>
            <a:r>
              <a:rPr lang="en-US" dirty="0" err="1" smtClean="0"/>
              <a:t>Menyemak</a:t>
            </a:r>
            <a:r>
              <a:rPr lang="en-US" dirty="0" smtClean="0"/>
              <a:t> </a:t>
            </a:r>
            <a:r>
              <a:rPr lang="en-US" dirty="0" err="1" smtClean="0"/>
              <a:t>jawapan</a:t>
            </a:r>
            <a:endParaRPr lang="en-US" dirty="0" smtClean="0"/>
          </a:p>
          <a:p>
            <a:pPr marL="624078" indent="-514350">
              <a:buFont typeface="Arial" pitchFamily="34" charset="0"/>
              <a:buChar char="•"/>
            </a:pPr>
            <a:r>
              <a:rPr lang="en-US" dirty="0" err="1" smtClean="0"/>
              <a:t>Ingat</a:t>
            </a:r>
            <a:r>
              <a:rPr lang="en-US" dirty="0" smtClean="0"/>
              <a:t>! </a:t>
            </a:r>
            <a:r>
              <a:rPr lang="en-US" dirty="0" err="1" smtClean="0"/>
              <a:t>Isipadu</a:t>
            </a:r>
            <a:r>
              <a:rPr lang="en-US" dirty="0" smtClean="0"/>
              <a:t> = </a:t>
            </a:r>
            <a:r>
              <a:rPr lang="en-US" dirty="0" err="1" smtClean="0"/>
              <a:t>Cari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</a:p>
          <a:p>
            <a:pPr marL="624078" indent="-514350">
              <a:buNone/>
            </a:pPr>
            <a:r>
              <a:rPr lang="en-US" dirty="0" smtClean="0"/>
              <a:t>                 </a:t>
            </a:r>
            <a:r>
              <a:rPr lang="en-US" dirty="0" err="1" smtClean="0"/>
              <a:t>Panjang</a:t>
            </a:r>
            <a:r>
              <a:rPr lang="en-US" dirty="0" smtClean="0"/>
              <a:t> </a:t>
            </a:r>
            <a:r>
              <a:rPr lang="en-US" dirty="0" err="1" smtClean="0"/>
              <a:t>Sisi</a:t>
            </a:r>
            <a:r>
              <a:rPr lang="en-US" dirty="0" smtClean="0"/>
              <a:t> = </a:t>
            </a:r>
            <a:r>
              <a:rPr lang="en-US" dirty="0" err="1" smtClean="0"/>
              <a:t>Cari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endParaRPr lang="ms-MY" dirty="0"/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458200" cy="1066800"/>
          </a:xfrm>
        </p:spPr>
        <p:txBody>
          <a:bodyPr>
            <a:noAutofit/>
          </a:bodyPr>
          <a:lstStyle/>
          <a:p>
            <a:r>
              <a:rPr lang="en-US" dirty="0" err="1" smtClean="0"/>
              <a:t>Operasi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,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nombor,Kuasa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Punca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nombor</a:t>
            </a:r>
            <a:endParaRPr lang="ms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2532888"/>
                <a:ext cx="8229600" cy="4325112"/>
              </a:xfrm>
            </p:spPr>
            <p:txBody>
              <a:bodyPr/>
              <a:lstStyle/>
              <a:p>
                <a:r>
                  <a:rPr lang="en-US" dirty="0" smtClean="0"/>
                  <a:t> </a:t>
                </a:r>
                <a:r>
                  <a:rPr lang="en-US" dirty="0" err="1" smtClean="0"/>
                  <a:t>Cari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nilai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tetap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nombor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itu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dahulu</a:t>
                </a:r>
                <a:endParaRPr lang="en-US" dirty="0" smtClean="0"/>
              </a:p>
              <a:p>
                <a:r>
                  <a:rPr lang="en-US" dirty="0" smtClean="0"/>
                  <a:t> </a:t>
                </a:r>
                <a:r>
                  <a:rPr lang="en-US" dirty="0" err="1" smtClean="0"/>
                  <a:t>Kemudian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lakukan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ikut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susunan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operasi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iaitu</a:t>
                </a:r>
                <a:r>
                  <a:rPr lang="en-US" dirty="0" smtClean="0"/>
                  <a:t> BODMAS</a:t>
                </a:r>
              </a:p>
              <a:p>
                <a:r>
                  <a:rPr lang="en-US" dirty="0" smtClean="0"/>
                  <a:t> </a:t>
                </a:r>
                <a:r>
                  <a:rPr lang="en-US" dirty="0" err="1" smtClean="0"/>
                  <a:t>Contoh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Soalan</a:t>
                </a:r>
                <a:r>
                  <a:rPr lang="en-US" dirty="0" smtClean="0"/>
                  <a:t> :</a:t>
                </a:r>
              </a:p>
              <a:p>
                <a:pP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400" dirty="0" smtClean="0"/>
                  <a:t> </a:t>
                </a:r>
                <a:r>
                  <a:rPr lang="en-US" dirty="0" smtClean="0"/>
                  <a:t>+ </a:t>
                </a:r>
                <a:r>
                  <a:rPr lang="en-US" dirty="0" smtClean="0">
                    <a:sym typeface="Symbol"/>
                  </a:rPr>
                  <a:t>4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endParaRPr lang="en-US" dirty="0" smtClean="0"/>
              </a:p>
              <a:p>
                <a:pPr>
                  <a:buNone/>
                </a:pPr>
                <a:r>
                  <a:rPr lang="en-US" dirty="0" smtClean="0">
                    <a:sym typeface="Symbol"/>
                  </a:rPr>
                  <a:t>= </a:t>
                </a:r>
                <a:r>
                  <a:rPr lang="en-US" dirty="0" smtClean="0">
                    <a:sym typeface="Symbol"/>
                  </a:rPr>
                  <a:t>8 + 2 x 16 </a:t>
                </a:r>
              </a:p>
              <a:p>
                <a:pPr>
                  <a:buNone/>
                </a:pPr>
                <a:r>
                  <a:rPr lang="en-US" dirty="0" smtClean="0">
                    <a:sym typeface="Symbol"/>
                  </a:rPr>
                  <a:t>= 8 + 32</a:t>
                </a:r>
              </a:p>
              <a:p>
                <a:pPr>
                  <a:buNone/>
                </a:pPr>
                <a:r>
                  <a:rPr lang="en-US" dirty="0" smtClean="0">
                    <a:sym typeface="Symbol"/>
                  </a:rPr>
                  <a:t>= 40</a:t>
                </a:r>
                <a:endParaRPr lang="ms-MY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2532888"/>
                <a:ext cx="8229600" cy="4325112"/>
              </a:xfrm>
              <a:blipFill rotWithShape="1">
                <a:blip r:embed="rId3"/>
                <a:stretch>
                  <a:fillRect l="-222" t="-1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heel spokes="8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447</TotalTime>
  <Words>1744</Words>
  <Application>Microsoft Office PowerPoint</Application>
  <PresentationFormat>On-screen Show (4:3)</PresentationFormat>
  <Paragraphs>225</Paragraphs>
  <Slides>42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Urban</vt:lpstr>
      <vt:lpstr> Bab 2 : Kuasa Dua,Punca Kuasa dua, Kuasa tiga dan Punca Kuasa tiga</vt:lpstr>
      <vt:lpstr>Bab 2 : Kuasa dua,Punca kuasa dua, Kuasa tiga dan Punca Kuasa tiga</vt:lpstr>
      <vt:lpstr>2.1 Kuasa Dua</vt:lpstr>
      <vt:lpstr>Menentukan Kuasa dua suatu nombor</vt:lpstr>
      <vt:lpstr>Menganggar Kuasa Dua suatu nombor</vt:lpstr>
      <vt:lpstr>Kaedah Penghampiran</vt:lpstr>
      <vt:lpstr>Kaedah Alternatif</vt:lpstr>
      <vt:lpstr>Menentukan Kuasa dua nombor dengan menggunakan Kalkulator </vt:lpstr>
      <vt:lpstr>Menyenaraikan Kuasa dua sempurna</vt:lpstr>
      <vt:lpstr>Kuasa dua sempurna</vt:lpstr>
      <vt:lpstr>Menentukan Kuasa dua sempurna</vt:lpstr>
      <vt:lpstr>Menyelesaikan masalah melibatkan Kuasa dua nombor</vt:lpstr>
      <vt:lpstr>2.2 Punca Kuasa Dua</vt:lpstr>
      <vt:lpstr>Menentukan Punca Kuasa dua Kuasa dua sempurna</vt:lpstr>
      <vt:lpstr>Menentukan Punca Kuasa dua Nombor</vt:lpstr>
      <vt:lpstr>Menentukan Punca Kuasa Dua Pecahan</vt:lpstr>
      <vt:lpstr>Menentukan Punca Kuasa dua Perpuluhan</vt:lpstr>
      <vt:lpstr>Mendarab dua Punca Kuasa dua</vt:lpstr>
      <vt:lpstr>Menganggar Punca Kuasa dua suatu nombor</vt:lpstr>
      <vt:lpstr>2 Cara untuk menggangar Punca Kuasa dua suatu nombor</vt:lpstr>
      <vt:lpstr>Kaedah Penghampiran</vt:lpstr>
      <vt:lpstr>Kaedah Alternatif</vt:lpstr>
      <vt:lpstr>Menentukan Punca Kuasa dua suatu nombor menggunakan Kalkulator</vt:lpstr>
      <vt:lpstr>Menyelesaikan masalah melibatkan Punca Kuasa dua dan Kuasa dua nombor</vt:lpstr>
      <vt:lpstr>2.3 Kuasa Tiga</vt:lpstr>
      <vt:lpstr>Menentukan Kuasa Tiga Suatu Nombor</vt:lpstr>
      <vt:lpstr>Menganggar Kuasa tiga Suatu nombor</vt:lpstr>
      <vt:lpstr>Kaedah Penghampiran</vt:lpstr>
      <vt:lpstr>Kaedah Alternatif</vt:lpstr>
      <vt:lpstr>Menentukan Kuasa Tiga Suatu nombor dengan menggunakan kalkulator</vt:lpstr>
      <vt:lpstr>Menyelesaikan Masalah melibatkan Kuasa tiga nombor</vt:lpstr>
      <vt:lpstr>2.4 Punca Kuasa tiga Nombor</vt:lpstr>
      <vt:lpstr>Menentukan Punca Kuasa dua Suatu Integer</vt:lpstr>
      <vt:lpstr>Menentukan Punca Kuasa tiga Suatu nombor</vt:lpstr>
      <vt:lpstr>Menentukan Punca Kuasa tiga Pecahan</vt:lpstr>
      <vt:lpstr>Menentukan Punca Kuasa tiga Perpuluhan</vt:lpstr>
      <vt:lpstr>Menganggar Punca Kuasa tiga Suatu nombor</vt:lpstr>
      <vt:lpstr>Kaedah Penghampiran</vt:lpstr>
      <vt:lpstr>Kaedah Alternatif</vt:lpstr>
      <vt:lpstr>Menentukan Punca Kuasa tiga nombor dengan menggunakan kalkulator</vt:lpstr>
      <vt:lpstr>Menyelesaikan masalah melibatkan kuasa tiga dan Punca Kuasa tiga</vt:lpstr>
      <vt:lpstr>Operasi Terhadap Kuasa dua nombor, Punca Kuasa dua nombor,Kuasa tiga nombor dan Punca Kuasa tiga nombor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Bab 2 : Kuasa Dua,Punca Kuasa dua, Kuasa tiga dan Punca Kuasa tiga</dc:title>
  <dc:creator>LAI</dc:creator>
  <cp:lastModifiedBy>Pc User</cp:lastModifiedBy>
  <cp:revision>30</cp:revision>
  <dcterms:created xsi:type="dcterms:W3CDTF">2006-08-16T00:00:00Z</dcterms:created>
  <dcterms:modified xsi:type="dcterms:W3CDTF">2020-11-02T15:04:09Z</dcterms:modified>
</cp:coreProperties>
</file>