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6"/>
  </p:notesMasterIdLst>
  <p:sldIdLst>
    <p:sldId id="256" r:id="rId2"/>
    <p:sldId id="304" r:id="rId3"/>
    <p:sldId id="305" r:id="rId4"/>
    <p:sldId id="351" r:id="rId5"/>
    <p:sldId id="359" r:id="rId6"/>
    <p:sldId id="360" r:id="rId7"/>
    <p:sldId id="361" r:id="rId8"/>
    <p:sldId id="362" r:id="rId9"/>
    <p:sldId id="363" r:id="rId10"/>
    <p:sldId id="364" r:id="rId11"/>
    <p:sldId id="275" r:id="rId12"/>
    <p:sldId id="276" r:id="rId13"/>
    <p:sldId id="353" r:id="rId14"/>
    <p:sldId id="352" r:id="rId15"/>
    <p:sldId id="355" r:id="rId16"/>
    <p:sldId id="358" r:id="rId17"/>
    <p:sldId id="421" r:id="rId18"/>
    <p:sldId id="257" r:id="rId19"/>
    <p:sldId id="279" r:id="rId20"/>
    <p:sldId id="259" r:id="rId21"/>
    <p:sldId id="260" r:id="rId22"/>
    <p:sldId id="281" r:id="rId23"/>
    <p:sldId id="283" r:id="rId24"/>
    <p:sldId id="284" r:id="rId25"/>
    <p:sldId id="348" r:id="rId26"/>
    <p:sldId id="349" r:id="rId27"/>
    <p:sldId id="350" r:id="rId28"/>
    <p:sldId id="282" r:id="rId29"/>
    <p:sldId id="422" r:id="rId30"/>
    <p:sldId id="423" r:id="rId31"/>
    <p:sldId id="262" r:id="rId32"/>
    <p:sldId id="288" r:id="rId33"/>
    <p:sldId id="289" r:id="rId34"/>
    <p:sldId id="290" r:id="rId35"/>
    <p:sldId id="291" r:id="rId36"/>
    <p:sldId id="311" r:id="rId37"/>
    <p:sldId id="292" r:id="rId38"/>
    <p:sldId id="309" r:id="rId39"/>
    <p:sldId id="295" r:id="rId40"/>
    <p:sldId id="293" r:id="rId41"/>
    <p:sldId id="294" r:id="rId42"/>
    <p:sldId id="296" r:id="rId43"/>
    <p:sldId id="298" r:id="rId44"/>
    <p:sldId id="300" r:id="rId45"/>
    <p:sldId id="301" r:id="rId46"/>
    <p:sldId id="302" r:id="rId47"/>
    <p:sldId id="303" r:id="rId48"/>
    <p:sldId id="307" r:id="rId49"/>
    <p:sldId id="371" r:id="rId50"/>
    <p:sldId id="308" r:id="rId51"/>
    <p:sldId id="370" r:id="rId52"/>
    <p:sldId id="378" r:id="rId53"/>
    <p:sldId id="365" r:id="rId54"/>
    <p:sldId id="379" r:id="rId55"/>
    <p:sldId id="380" r:id="rId56"/>
    <p:sldId id="313" r:id="rId57"/>
    <p:sldId id="316" r:id="rId58"/>
    <p:sldId id="317" r:id="rId59"/>
    <p:sldId id="318" r:id="rId60"/>
    <p:sldId id="319" r:id="rId61"/>
    <p:sldId id="320" r:id="rId62"/>
    <p:sldId id="372" r:id="rId63"/>
    <p:sldId id="366" r:id="rId64"/>
    <p:sldId id="322" r:id="rId65"/>
    <p:sldId id="324" r:id="rId66"/>
    <p:sldId id="325" r:id="rId67"/>
    <p:sldId id="326" r:id="rId68"/>
    <p:sldId id="373" r:id="rId69"/>
    <p:sldId id="375" r:id="rId70"/>
    <p:sldId id="328" r:id="rId71"/>
    <p:sldId id="381" r:id="rId72"/>
    <p:sldId id="382" r:id="rId73"/>
    <p:sldId id="330" r:id="rId74"/>
    <p:sldId id="376" r:id="rId75"/>
    <p:sldId id="374" r:id="rId76"/>
    <p:sldId id="367" r:id="rId77"/>
    <p:sldId id="369" r:id="rId78"/>
    <p:sldId id="331" r:id="rId79"/>
    <p:sldId id="384" r:id="rId80"/>
    <p:sldId id="385" r:id="rId81"/>
    <p:sldId id="386" r:id="rId82"/>
    <p:sldId id="332" r:id="rId83"/>
    <p:sldId id="333" r:id="rId84"/>
    <p:sldId id="334" r:id="rId85"/>
    <p:sldId id="342" r:id="rId86"/>
    <p:sldId id="344" r:id="rId87"/>
    <p:sldId id="343" r:id="rId88"/>
    <p:sldId id="345" r:id="rId89"/>
    <p:sldId id="346" r:id="rId90"/>
    <p:sldId id="335" r:id="rId91"/>
    <p:sldId id="387" r:id="rId92"/>
    <p:sldId id="389" r:id="rId93"/>
    <p:sldId id="390" r:id="rId94"/>
    <p:sldId id="388" r:id="rId95"/>
    <p:sldId id="391" r:id="rId96"/>
    <p:sldId id="336" r:id="rId97"/>
    <p:sldId id="392" r:id="rId98"/>
    <p:sldId id="394" r:id="rId99"/>
    <p:sldId id="395" r:id="rId100"/>
    <p:sldId id="396" r:id="rId101"/>
    <p:sldId id="397" r:id="rId102"/>
    <p:sldId id="405" r:id="rId103"/>
    <p:sldId id="406" r:id="rId104"/>
    <p:sldId id="407" r:id="rId105"/>
    <p:sldId id="403" r:id="rId106"/>
    <p:sldId id="398" r:id="rId107"/>
    <p:sldId id="399" r:id="rId108"/>
    <p:sldId id="401" r:id="rId109"/>
    <p:sldId id="402" r:id="rId110"/>
    <p:sldId id="338" r:id="rId111"/>
    <p:sldId id="340" r:id="rId112"/>
    <p:sldId id="404" r:id="rId113"/>
    <p:sldId id="409" r:id="rId114"/>
    <p:sldId id="410" r:id="rId115"/>
    <p:sldId id="411" r:id="rId116"/>
    <p:sldId id="412" r:id="rId117"/>
    <p:sldId id="413" r:id="rId118"/>
    <p:sldId id="414" r:id="rId119"/>
    <p:sldId id="416" r:id="rId120"/>
    <p:sldId id="417" r:id="rId121"/>
    <p:sldId id="418" r:id="rId122"/>
    <p:sldId id="419" r:id="rId123"/>
    <p:sldId id="420" r:id="rId124"/>
    <p:sldId id="265" r:id="rId1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555" autoAdjust="0"/>
  </p:normalViewPr>
  <p:slideViewPr>
    <p:cSldViewPr showGuides="1">
      <p:cViewPr varScale="1">
        <p:scale>
          <a:sx n="51" d="100"/>
          <a:sy n="51" d="100"/>
        </p:scale>
        <p:origin x="-170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601687336199818"/>
          <c:y val="0.15234997654227475"/>
          <c:w val="0.76596897466801028"/>
          <c:h val="0.63349865612670575"/>
        </c:manualLayout>
      </c:layout>
      <c:barChart>
        <c:barDir val="col"/>
        <c:grouping val="clustered"/>
        <c:varyColors val="0"/>
        <c:ser>
          <c:idx val="0"/>
          <c:order val="0"/>
          <c:invertIfNegative val="0"/>
          <c:dPt>
            <c:idx val="0"/>
            <c:invertIfNegative val="0"/>
            <c:bubble3D val="0"/>
            <c:spPr>
              <a:solidFill>
                <a:srgbClr val="002060"/>
              </a:solidFill>
            </c:spPr>
          </c:dPt>
          <c:dPt>
            <c:idx val="1"/>
            <c:invertIfNegative val="0"/>
            <c:bubble3D val="0"/>
            <c:spPr>
              <a:solidFill>
                <a:srgbClr val="002060"/>
              </a:solidFill>
            </c:spPr>
          </c:dPt>
          <c:dPt>
            <c:idx val="2"/>
            <c:invertIfNegative val="0"/>
            <c:bubble3D val="0"/>
            <c:spPr>
              <a:solidFill>
                <a:srgbClr val="002060"/>
              </a:solidFill>
            </c:spPr>
          </c:dPt>
          <c:dPt>
            <c:idx val="3"/>
            <c:invertIfNegative val="0"/>
            <c:bubble3D val="0"/>
            <c:spPr>
              <a:solidFill>
                <a:srgbClr val="002060"/>
              </a:solidFill>
            </c:spPr>
          </c:dPt>
          <c:cat>
            <c:strRef>
              <c:f>Sheet1!$A$1:$A$4</c:f>
              <c:strCache>
                <c:ptCount val="4"/>
                <c:pt idx="0">
                  <c:v>A</c:v>
                </c:pt>
                <c:pt idx="1">
                  <c:v>B</c:v>
                </c:pt>
                <c:pt idx="2">
                  <c:v>C</c:v>
                </c:pt>
                <c:pt idx="3">
                  <c:v>D</c:v>
                </c:pt>
              </c:strCache>
            </c:strRef>
          </c:cat>
          <c:val>
            <c:numRef>
              <c:f>Sheet1!$B$1:$B$4</c:f>
              <c:numCache>
                <c:formatCode>General</c:formatCode>
                <c:ptCount val="4"/>
                <c:pt idx="0">
                  <c:v>40</c:v>
                </c:pt>
                <c:pt idx="1">
                  <c:v>23</c:v>
                </c:pt>
                <c:pt idx="2">
                  <c:v>68</c:v>
                </c:pt>
                <c:pt idx="3">
                  <c:v>31</c:v>
                </c:pt>
              </c:numCache>
            </c:numRef>
          </c:val>
        </c:ser>
        <c:dLbls>
          <c:showLegendKey val="0"/>
          <c:showVal val="0"/>
          <c:showCatName val="0"/>
          <c:showSerName val="0"/>
          <c:showPercent val="0"/>
          <c:showBubbleSize val="0"/>
        </c:dLbls>
        <c:gapWidth val="150"/>
        <c:axId val="24756992"/>
        <c:axId val="24758912"/>
      </c:barChart>
      <c:catAx>
        <c:axId val="24756992"/>
        <c:scaling>
          <c:orientation val="minMax"/>
        </c:scaling>
        <c:delete val="0"/>
        <c:axPos val="b"/>
        <c:title>
          <c:tx>
            <c:rich>
              <a:bodyPr/>
              <a:lstStyle/>
              <a:p>
                <a:pPr>
                  <a:defRPr sz="4000"/>
                </a:pPr>
                <a:r>
                  <a:rPr lang="en-US" sz="3200" dirty="0" err="1"/>
                  <a:t>Kelas</a:t>
                </a:r>
                <a:r>
                  <a:rPr lang="en-US" sz="4000" dirty="0"/>
                  <a:t> </a:t>
                </a:r>
              </a:p>
            </c:rich>
          </c:tx>
          <c:layout/>
          <c:overlay val="0"/>
        </c:title>
        <c:majorTickMark val="out"/>
        <c:minorTickMark val="none"/>
        <c:tickLblPos val="nextTo"/>
        <c:crossAx val="24758912"/>
        <c:crosses val="autoZero"/>
        <c:auto val="1"/>
        <c:lblAlgn val="ctr"/>
        <c:lblOffset val="100"/>
        <c:noMultiLvlLbl val="0"/>
      </c:catAx>
      <c:valAx>
        <c:axId val="24758912"/>
        <c:scaling>
          <c:orientation val="minMax"/>
        </c:scaling>
        <c:delete val="0"/>
        <c:axPos val="l"/>
        <c:majorGridlines/>
        <c:title>
          <c:tx>
            <c:rich>
              <a:bodyPr rot="-5400000" vert="horz"/>
              <a:lstStyle/>
              <a:p>
                <a:pPr>
                  <a:defRPr sz="3600"/>
                </a:pPr>
                <a:r>
                  <a:rPr lang="en-US" sz="3600"/>
                  <a:t>Kekerapan</a:t>
                </a:r>
              </a:p>
            </c:rich>
          </c:tx>
          <c:layout/>
          <c:overlay val="0"/>
        </c:title>
        <c:numFmt formatCode="General" sourceLinked="1"/>
        <c:majorTickMark val="out"/>
        <c:minorTickMark val="none"/>
        <c:tickLblPos val="nextTo"/>
        <c:crossAx val="24756992"/>
        <c:crosses val="autoZero"/>
        <c:crossBetween val="between"/>
      </c:valAx>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5.wmf"/><Relationship Id="rId6" Type="http://schemas.openxmlformats.org/officeDocument/2006/relationships/image" Target="../media/image30.wmf"/><Relationship Id="rId5" Type="http://schemas.openxmlformats.org/officeDocument/2006/relationships/image" Target="../media/image29.wmf"/><Relationship Id="rId4" Type="http://schemas.openxmlformats.org/officeDocument/2006/relationships/image" Target="../media/image28.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31.wmf"/><Relationship Id="rId1" Type="http://schemas.openxmlformats.org/officeDocument/2006/relationships/image" Target="../media/image25.wmf"/><Relationship Id="rId6" Type="http://schemas.openxmlformats.org/officeDocument/2006/relationships/image" Target="../media/image30.wmf"/><Relationship Id="rId5" Type="http://schemas.openxmlformats.org/officeDocument/2006/relationships/image" Target="../media/image29.wmf"/><Relationship Id="rId4" Type="http://schemas.openxmlformats.org/officeDocument/2006/relationships/image" Target="../media/image2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495D7F-69E9-478D-97CF-6BCEF027585E}" type="datetimeFigureOut">
              <a:rPr lang="en-US" smtClean="0"/>
              <a:pPr/>
              <a:t>1/18/2020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67BBA0-F93A-4574-B81D-E85B282404D3}" type="slidenum">
              <a:rPr lang="en-US" smtClean="0"/>
              <a:pPr/>
              <a:t>‹#›</a:t>
            </a:fld>
            <a:endParaRPr lang="en-US"/>
          </a:p>
        </p:txBody>
      </p:sp>
    </p:spTree>
    <p:extLst>
      <p:ext uri="{BB962C8B-B14F-4D97-AF65-F5344CB8AC3E}">
        <p14:creationId xmlns:p14="http://schemas.microsoft.com/office/powerpoint/2010/main" val="23398892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A6EC76-DE51-4174-ACC1-6DC0EC12BD3B}" type="slidenum">
              <a:rPr lang="en-US"/>
              <a:pPr/>
              <a:t>31</a:t>
            </a:fld>
            <a:endParaRPr lang="en-US"/>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6229FA7-C985-4EC9-BD57-33EB84EA0661}" type="datetimeFigureOut">
              <a:rPr lang="en-US" smtClean="0"/>
              <a:pPr/>
              <a:t>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A2F0F3-6EC4-4B89-8B97-22A09074D317}"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229FA7-C985-4EC9-BD57-33EB84EA0661}" type="datetimeFigureOut">
              <a:rPr lang="en-US" smtClean="0"/>
              <a:pPr/>
              <a:t>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A2F0F3-6EC4-4B89-8B97-22A09074D31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229FA7-C985-4EC9-BD57-33EB84EA0661}" type="datetimeFigureOut">
              <a:rPr lang="en-US" smtClean="0"/>
              <a:pPr/>
              <a:t>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A2F0F3-6EC4-4B89-8B97-22A09074D317}"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6229FA7-C985-4EC9-BD57-33EB84EA0661}" type="datetimeFigureOut">
              <a:rPr lang="en-US" smtClean="0"/>
              <a:pPr/>
              <a:t>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A2F0F3-6EC4-4B89-8B97-22A09074D31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6229FA7-C985-4EC9-BD57-33EB84EA0661}" type="datetimeFigureOut">
              <a:rPr lang="en-US" smtClean="0"/>
              <a:pPr/>
              <a:t>1/18/2020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A2F0F3-6EC4-4B89-8B97-22A09074D317}"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229FA7-C985-4EC9-BD57-33EB84EA0661}" type="datetimeFigureOut">
              <a:rPr lang="en-US" smtClean="0"/>
              <a:pPr/>
              <a:t>1/18/2020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A2F0F3-6EC4-4B89-8B97-22A09074D31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229FA7-C985-4EC9-BD57-33EB84EA0661}" type="datetimeFigureOut">
              <a:rPr lang="en-US" smtClean="0"/>
              <a:pPr/>
              <a:t>1/18/2020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A2F0F3-6EC4-4B89-8B97-22A09074D31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229FA7-C985-4EC9-BD57-33EB84EA0661}" type="datetimeFigureOut">
              <a:rPr lang="en-US" smtClean="0"/>
              <a:pPr/>
              <a:t>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A2F0F3-6EC4-4B89-8B97-22A09074D317}"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229FA7-C985-4EC9-BD57-33EB84EA0661}" type="datetimeFigureOut">
              <a:rPr lang="en-US" smtClean="0"/>
              <a:pPr/>
              <a:t>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A2F0F3-6EC4-4B89-8B97-22A09074D31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229FA7-C985-4EC9-BD57-33EB84EA0661}" type="datetimeFigureOut">
              <a:rPr lang="en-US" smtClean="0"/>
              <a:pPr/>
              <a:t>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A2F0F3-6EC4-4B89-8B97-22A09074D31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6229FA7-C985-4EC9-BD57-33EB84EA0661}" type="datetimeFigureOut">
              <a:rPr lang="en-US" smtClean="0"/>
              <a:pPr/>
              <a:t>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A2F0F3-6EC4-4B89-8B97-22A09074D31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76229FA7-C985-4EC9-BD57-33EB84EA0661}" type="datetimeFigureOut">
              <a:rPr lang="en-US" smtClean="0"/>
              <a:pPr/>
              <a:t>1/18/2020</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97A2F0F3-6EC4-4B89-8B97-22A09074D31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hyperlink" Target="http://adhadimohd.com/wp-content/uploads/2009/09/16-9-v2.jpg"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0.png"/><Relationship Id="rId5" Type="http://schemas.openxmlformats.org/officeDocument/2006/relationships/image" Target="../media/image5.gif"/><Relationship Id="rId4" Type="http://schemas.openxmlformats.org/officeDocument/2006/relationships/image" Target="../media/image9.wmf"/></Relationships>
</file>

<file path=ppt/slides/_rels/slide20.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wmf"/><Relationship Id="rId7" Type="http://schemas.openxmlformats.org/officeDocument/2006/relationships/image" Target="../media/image13.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12.wmf"/><Relationship Id="rId4" Type="http://schemas.openxmlformats.org/officeDocument/2006/relationships/oleObject" Target="../embeddings/oleObject2.bin"/></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6.gif"/><Relationship Id="rId4" Type="http://schemas.openxmlformats.org/officeDocument/2006/relationships/image" Target="../media/image15.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image" Target="../media/image27.wmf"/><Relationship Id="rId13" Type="http://schemas.openxmlformats.org/officeDocument/2006/relationships/oleObject" Target="../embeddings/oleObject10.bin"/><Relationship Id="rId3" Type="http://schemas.openxmlformats.org/officeDocument/2006/relationships/oleObject" Target="../embeddings/oleObject5.bin"/><Relationship Id="rId7" Type="http://schemas.openxmlformats.org/officeDocument/2006/relationships/oleObject" Target="../embeddings/oleObject7.bin"/><Relationship Id="rId12" Type="http://schemas.openxmlformats.org/officeDocument/2006/relationships/image" Target="../media/image29.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26.wmf"/><Relationship Id="rId11" Type="http://schemas.openxmlformats.org/officeDocument/2006/relationships/oleObject" Target="../embeddings/oleObject9.bin"/><Relationship Id="rId5" Type="http://schemas.openxmlformats.org/officeDocument/2006/relationships/oleObject" Target="../embeddings/oleObject6.bin"/><Relationship Id="rId10" Type="http://schemas.openxmlformats.org/officeDocument/2006/relationships/image" Target="../media/image28.wmf"/><Relationship Id="rId4" Type="http://schemas.openxmlformats.org/officeDocument/2006/relationships/image" Target="../media/image25.wmf"/><Relationship Id="rId9" Type="http://schemas.openxmlformats.org/officeDocument/2006/relationships/oleObject" Target="../embeddings/oleObject8.bin"/><Relationship Id="rId14" Type="http://schemas.openxmlformats.org/officeDocument/2006/relationships/image" Target="../media/image30.wmf"/></Relationships>
</file>

<file path=ppt/slides/_rels/slide46.xml.rels><?xml version="1.0" encoding="UTF-8" standalone="yes"?>
<Relationships xmlns="http://schemas.openxmlformats.org/package/2006/relationships"><Relationship Id="rId8" Type="http://schemas.openxmlformats.org/officeDocument/2006/relationships/image" Target="../media/image27.wmf"/><Relationship Id="rId13" Type="http://schemas.openxmlformats.org/officeDocument/2006/relationships/oleObject" Target="../embeddings/oleObject16.bin"/><Relationship Id="rId3" Type="http://schemas.openxmlformats.org/officeDocument/2006/relationships/oleObject" Target="../embeddings/oleObject11.bin"/><Relationship Id="rId7" Type="http://schemas.openxmlformats.org/officeDocument/2006/relationships/oleObject" Target="../embeddings/oleObject13.bin"/><Relationship Id="rId12" Type="http://schemas.openxmlformats.org/officeDocument/2006/relationships/image" Target="../media/image29.w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31.wmf"/><Relationship Id="rId11" Type="http://schemas.openxmlformats.org/officeDocument/2006/relationships/oleObject" Target="../embeddings/oleObject15.bin"/><Relationship Id="rId5" Type="http://schemas.openxmlformats.org/officeDocument/2006/relationships/oleObject" Target="../embeddings/oleObject12.bin"/><Relationship Id="rId10" Type="http://schemas.openxmlformats.org/officeDocument/2006/relationships/image" Target="../media/image28.wmf"/><Relationship Id="rId4" Type="http://schemas.openxmlformats.org/officeDocument/2006/relationships/image" Target="../media/image25.wmf"/><Relationship Id="rId9" Type="http://schemas.openxmlformats.org/officeDocument/2006/relationships/oleObject" Target="../embeddings/oleObject14.bin"/><Relationship Id="rId14" Type="http://schemas.openxmlformats.org/officeDocument/2006/relationships/image" Target="../media/image30.wmf"/></Relationships>
</file>

<file path=ppt/slides/_rels/slide4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onlinestatbook.com/2/glossary/data.html" TargetMode="External"/><Relationship Id="rId2" Type="http://schemas.openxmlformats.org/officeDocument/2006/relationships/hyperlink" Target="http://onlinestatbook.com/2/glossary/class_interval.html" TargetMode="External"/><Relationship Id="rId1" Type="http://schemas.openxmlformats.org/officeDocument/2006/relationships/slideLayout" Target="../slideLayouts/slideLayout2.xml"/><Relationship Id="rId5" Type="http://schemas.openxmlformats.org/officeDocument/2006/relationships/hyperlink" Target="http://onlinestatbook.com/2/glossary/freq_polygon.html" TargetMode="External"/><Relationship Id="rId4" Type="http://schemas.openxmlformats.org/officeDocument/2006/relationships/hyperlink" Target="http://onlinestatbook.com/2/glossary/histogram.html" TargetMode="External"/></Relationships>
</file>

<file path=ppt/slides/_rels/slide5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hyperlink" Target="#_note-4"/><Relationship Id="rId2" Type="http://schemas.openxmlformats.org/officeDocument/2006/relationships/hyperlink" Target="#_note-3"/><Relationship Id="rId1" Type="http://schemas.openxmlformats.org/officeDocument/2006/relationships/slideLayout" Target="../slideLayouts/slideLayout2.xml"/><Relationship Id="rId4" Type="http://schemas.openxmlformats.org/officeDocument/2006/relationships/hyperlink" Target="#_note-5"/></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hyperlink" Target="http://www.wikihow.com/Create-a-Histogram-in-Excel#_note-6" TargetMode="Externa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12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j0311778"/>
          <p:cNvPicPr>
            <a:picLocks noChangeAspect="1" noChangeArrowheads="1"/>
          </p:cNvPicPr>
          <p:nvPr/>
        </p:nvPicPr>
        <p:blipFill>
          <a:blip r:embed="rId2" cstate="print"/>
          <a:srcRect/>
          <a:stretch>
            <a:fillRect/>
          </a:stretch>
        </p:blipFill>
        <p:spPr bwMode="auto">
          <a:xfrm>
            <a:off x="7956376" y="5661248"/>
            <a:ext cx="622300" cy="762000"/>
          </a:xfrm>
          <a:prstGeom prst="rect">
            <a:avLst/>
          </a:prstGeom>
          <a:noFill/>
          <a:ln w="9525">
            <a:noFill/>
            <a:miter lim="800000"/>
            <a:headEnd/>
            <a:tailEnd/>
          </a:ln>
        </p:spPr>
      </p:pic>
      <p:pic>
        <p:nvPicPr>
          <p:cNvPr id="1029" name="Picture 5" descr="j0233058"/>
          <p:cNvPicPr>
            <a:picLocks noChangeAspect="1" noChangeArrowheads="1"/>
          </p:cNvPicPr>
          <p:nvPr/>
        </p:nvPicPr>
        <p:blipFill>
          <a:blip r:embed="rId3" cstate="print"/>
          <a:srcRect/>
          <a:stretch>
            <a:fillRect/>
          </a:stretch>
        </p:blipFill>
        <p:spPr bwMode="auto">
          <a:xfrm>
            <a:off x="6012160" y="5003800"/>
            <a:ext cx="2032000" cy="1854200"/>
          </a:xfrm>
          <a:prstGeom prst="rect">
            <a:avLst/>
          </a:prstGeom>
          <a:noFill/>
          <a:ln w="9525">
            <a:noFill/>
            <a:miter lim="800000"/>
            <a:headEnd/>
            <a:tailEnd/>
          </a:ln>
        </p:spPr>
      </p:pic>
      <p:pic>
        <p:nvPicPr>
          <p:cNvPr id="10" name="Picture 2" descr="Portrait Format 16:9">
            <a:hlinkClick r:id="rId4"/>
          </p:cNvPr>
          <p:cNvPicPr>
            <a:picLocks noChangeAspect="1" noChangeArrowheads="1"/>
          </p:cNvPicPr>
          <p:nvPr/>
        </p:nvPicPr>
        <p:blipFill>
          <a:blip r:embed="rId5" cstate="print"/>
          <a:srcRect/>
          <a:stretch>
            <a:fillRect/>
          </a:stretch>
        </p:blipFill>
        <p:spPr bwMode="auto">
          <a:xfrm>
            <a:off x="-7143" y="1672"/>
            <a:ext cx="9144000" cy="6858000"/>
          </a:xfrm>
          <a:prstGeom prst="rect">
            <a:avLst/>
          </a:prstGeom>
          <a:solidFill>
            <a:schemeClr val="tx2"/>
          </a:solidFill>
          <a:ln w="9525">
            <a:noFill/>
            <a:miter lim="800000"/>
            <a:headEnd/>
            <a:tailEnd/>
          </a:ln>
        </p:spPr>
      </p:pic>
      <p:sp>
        <p:nvSpPr>
          <p:cNvPr id="6" name="Plaque 5"/>
          <p:cNvSpPr/>
          <p:nvPr/>
        </p:nvSpPr>
        <p:spPr>
          <a:xfrm>
            <a:off x="1907704" y="3068960"/>
            <a:ext cx="5328592" cy="2160240"/>
          </a:xfrm>
          <a:prstGeom prst="plaque">
            <a:avLst/>
          </a:prstGeom>
          <a:solidFill>
            <a:schemeClr val="bg2">
              <a:lumMod val="75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1043607" y="3741916"/>
            <a:ext cx="7223919" cy="1261884"/>
          </a:xfrm>
          <a:prstGeom prst="rect">
            <a:avLst/>
          </a:prstGeom>
          <a:noFill/>
          <a:ln>
            <a:solidFill>
              <a:schemeClr val="tx1">
                <a:lumMod val="95000"/>
                <a:lumOff val="5000"/>
              </a:schemeClr>
            </a:solidFill>
          </a:ln>
        </p:spPr>
        <p:txBody>
          <a:bodyPr wrap="square" rtlCol="0">
            <a:spAutoFit/>
          </a:bodyPr>
          <a:lstStyle/>
          <a:p>
            <a:pPr algn="ctr"/>
            <a:r>
              <a:rPr lang="en-US" sz="4000" b="1" dirty="0" smtClean="0"/>
              <a:t>Bab 2</a:t>
            </a:r>
          </a:p>
          <a:p>
            <a:pPr algn="ctr"/>
            <a:r>
              <a:rPr lang="en-US" sz="3600" b="1" dirty="0" smtClean="0"/>
              <a:t>PENGENDALIAN DATA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683568" y="0"/>
            <a:ext cx="7416824" cy="1143000"/>
          </a:xfrm>
        </p:spPr>
        <p:txBody>
          <a:bodyPr/>
          <a:lstStyle/>
          <a:p>
            <a:pPr algn="ctr"/>
            <a:r>
              <a:rPr lang="en-US" dirty="0" smtClean="0"/>
              <a:t>              </a:t>
            </a:r>
            <a:endParaRPr lang="en-US" dirty="0">
              <a:solidFill>
                <a:srgbClr val="00206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22931451"/>
              </p:ext>
            </p:extLst>
          </p:nvPr>
        </p:nvGraphicFramePr>
        <p:xfrm>
          <a:off x="755576" y="1772816"/>
          <a:ext cx="7560840" cy="4464497"/>
        </p:xfrm>
        <a:graphic>
          <a:graphicData uri="http://schemas.openxmlformats.org/drawingml/2006/table">
            <a:tbl>
              <a:tblPr/>
              <a:tblGrid>
                <a:gridCol w="7560840"/>
              </a:tblGrid>
              <a:tr h="579474">
                <a:tc>
                  <a:txBody>
                    <a:bodyPr/>
                    <a:lstStyle/>
                    <a:p>
                      <a:pPr marL="0" marR="0">
                        <a:lnSpc>
                          <a:spcPct val="115000"/>
                        </a:lnSpc>
                        <a:spcBef>
                          <a:spcPts val="0"/>
                        </a:spcBef>
                        <a:spcAft>
                          <a:spcPts val="0"/>
                        </a:spcAft>
                      </a:pPr>
                      <a:r>
                        <a:rPr lang="en-US" sz="2800" dirty="0" smtClean="0">
                          <a:latin typeface="Verdana"/>
                          <a:ea typeface="宋体"/>
                          <a:cs typeface="Times New Roman"/>
                        </a:rPr>
                        <a:t>2.1  </a:t>
                      </a:r>
                      <a:r>
                        <a:rPr lang="en-US" sz="2800" dirty="0" err="1" smtClean="0">
                          <a:latin typeface="Verdana"/>
                          <a:ea typeface="宋体"/>
                          <a:cs typeface="Times New Roman"/>
                        </a:rPr>
                        <a:t>Pengumpulan</a:t>
                      </a:r>
                      <a:r>
                        <a:rPr lang="en-US" sz="2800" dirty="0" smtClean="0">
                          <a:latin typeface="Verdana"/>
                          <a:ea typeface="宋体"/>
                          <a:cs typeface="Times New Roman"/>
                        </a:rPr>
                        <a:t> </a:t>
                      </a:r>
                      <a:r>
                        <a:rPr lang="en-US" sz="2800" dirty="0">
                          <a:latin typeface="Verdana"/>
                          <a:ea typeface="宋体"/>
                          <a:cs typeface="Times New Roman"/>
                        </a:rPr>
                        <a:t>data</a:t>
                      </a:r>
                      <a:endParaRPr lang="en-US" sz="2800" dirty="0">
                        <a:latin typeface="Calibri"/>
                        <a:ea typeface="宋体"/>
                        <a:cs typeface="Times New Roman"/>
                      </a:endParaRPr>
                    </a:p>
                  </a:txBody>
                  <a:tcPr marL="68580" marR="68580" marT="0" marB="0">
                    <a:lnL>
                      <a:noFill/>
                    </a:lnL>
                    <a:lnR>
                      <a:noFill/>
                    </a:lnR>
                    <a:lnT>
                      <a:noFill/>
                    </a:lnT>
                    <a:lnB>
                      <a:noFill/>
                    </a:lnB>
                  </a:tcPr>
                </a:tc>
              </a:tr>
              <a:tr h="579474">
                <a:tc>
                  <a:txBody>
                    <a:bodyPr/>
                    <a:lstStyle/>
                    <a:p>
                      <a:pPr marL="0" marR="0">
                        <a:lnSpc>
                          <a:spcPct val="115000"/>
                        </a:lnSpc>
                        <a:spcBef>
                          <a:spcPts val="0"/>
                        </a:spcBef>
                        <a:spcAft>
                          <a:spcPts val="0"/>
                        </a:spcAft>
                      </a:pPr>
                      <a:r>
                        <a:rPr lang="zh-CN" altLang="en-US" sz="2800" dirty="0" smtClean="0">
                          <a:latin typeface="Verdana"/>
                          <a:ea typeface="宋体"/>
                          <a:cs typeface="Times New Roman"/>
                        </a:rPr>
                        <a:t>       </a:t>
                      </a:r>
                      <a:r>
                        <a:rPr lang="en-US" sz="2800" dirty="0" smtClean="0">
                          <a:latin typeface="Verdana"/>
                          <a:ea typeface="宋体"/>
                          <a:cs typeface="Times New Roman"/>
                        </a:rPr>
                        <a:t>2.1.1  </a:t>
                      </a:r>
                      <a:r>
                        <a:rPr lang="en-US" sz="2800" dirty="0">
                          <a:latin typeface="Verdana"/>
                          <a:ea typeface="宋体"/>
                          <a:cs typeface="Times New Roman"/>
                        </a:rPr>
                        <a:t>Data </a:t>
                      </a:r>
                      <a:r>
                        <a:rPr lang="en-US" sz="2800" dirty="0" err="1">
                          <a:latin typeface="Verdana"/>
                          <a:ea typeface="宋体"/>
                          <a:cs typeface="Times New Roman"/>
                        </a:rPr>
                        <a:t>tak</a:t>
                      </a:r>
                      <a:r>
                        <a:rPr lang="en-US" sz="2800" dirty="0">
                          <a:latin typeface="Verdana"/>
                          <a:ea typeface="宋体"/>
                          <a:cs typeface="Times New Roman"/>
                        </a:rPr>
                        <a:t> </a:t>
                      </a:r>
                      <a:r>
                        <a:rPr lang="en-US" sz="2800" dirty="0" err="1">
                          <a:latin typeface="Verdana"/>
                          <a:ea typeface="宋体"/>
                          <a:cs typeface="Times New Roman"/>
                        </a:rPr>
                        <a:t>terkumpul</a:t>
                      </a:r>
                      <a:endParaRPr lang="en-US" sz="2800" dirty="0">
                        <a:latin typeface="Calibri"/>
                        <a:ea typeface="宋体"/>
                        <a:cs typeface="Times New Roman"/>
                      </a:endParaRPr>
                    </a:p>
                  </a:txBody>
                  <a:tcPr marL="68580" marR="68580" marT="0" marB="0">
                    <a:lnL>
                      <a:noFill/>
                    </a:lnL>
                    <a:lnR>
                      <a:noFill/>
                    </a:lnR>
                    <a:lnT>
                      <a:noFill/>
                    </a:lnT>
                    <a:lnB>
                      <a:noFill/>
                    </a:lnB>
                  </a:tcPr>
                </a:tc>
              </a:tr>
              <a:tr h="579474">
                <a:tc>
                  <a:txBody>
                    <a:bodyPr/>
                    <a:lstStyle/>
                    <a:p>
                      <a:pPr marL="0" marR="0">
                        <a:lnSpc>
                          <a:spcPct val="115000"/>
                        </a:lnSpc>
                        <a:spcBef>
                          <a:spcPts val="0"/>
                        </a:spcBef>
                        <a:spcAft>
                          <a:spcPts val="0"/>
                        </a:spcAft>
                      </a:pPr>
                      <a:r>
                        <a:rPr lang="zh-CN" altLang="en-US" sz="2800" dirty="0" smtClean="0">
                          <a:latin typeface="Verdana"/>
                          <a:ea typeface="宋体"/>
                          <a:cs typeface="Times New Roman"/>
                        </a:rPr>
                        <a:t>       </a:t>
                      </a:r>
                      <a:r>
                        <a:rPr lang="en-US" sz="2800" dirty="0" smtClean="0">
                          <a:latin typeface="Verdana"/>
                          <a:ea typeface="宋体"/>
                          <a:cs typeface="Times New Roman"/>
                        </a:rPr>
                        <a:t>2.1.2  </a:t>
                      </a:r>
                      <a:r>
                        <a:rPr lang="en-US" sz="2800" dirty="0">
                          <a:latin typeface="Verdana"/>
                          <a:ea typeface="宋体"/>
                          <a:cs typeface="Times New Roman"/>
                        </a:rPr>
                        <a:t>Data </a:t>
                      </a:r>
                      <a:r>
                        <a:rPr lang="en-US" sz="2800" dirty="0" err="1">
                          <a:latin typeface="Verdana"/>
                          <a:ea typeface="宋体"/>
                          <a:cs typeface="Times New Roman"/>
                        </a:rPr>
                        <a:t>terkumpul</a:t>
                      </a:r>
                      <a:endParaRPr lang="en-US" sz="2800" dirty="0">
                        <a:latin typeface="Calibri"/>
                        <a:ea typeface="宋体"/>
                        <a:cs typeface="Times New Roman"/>
                      </a:endParaRPr>
                    </a:p>
                  </a:txBody>
                  <a:tcPr marL="68580" marR="68580" marT="0" marB="0">
                    <a:lnL>
                      <a:noFill/>
                    </a:lnL>
                    <a:lnR>
                      <a:noFill/>
                    </a:lnR>
                    <a:lnT>
                      <a:noFill/>
                    </a:lnT>
                    <a:lnB>
                      <a:noFill/>
                    </a:lnB>
                  </a:tcPr>
                </a:tc>
              </a:tr>
              <a:tr h="987653">
                <a:tc>
                  <a:txBody>
                    <a:bodyPr/>
                    <a:lstStyle/>
                    <a:p>
                      <a:pPr marL="0" marR="0">
                        <a:lnSpc>
                          <a:spcPct val="115000"/>
                        </a:lnSpc>
                        <a:spcBef>
                          <a:spcPts val="0"/>
                        </a:spcBef>
                        <a:spcAft>
                          <a:spcPts val="0"/>
                        </a:spcAft>
                      </a:pPr>
                      <a:r>
                        <a:rPr lang="zh-CN" altLang="en-US" sz="2800" dirty="0" smtClean="0">
                          <a:latin typeface="Verdana"/>
                          <a:ea typeface="宋体"/>
                          <a:cs typeface="Times New Roman"/>
                        </a:rPr>
                        <a:t>       </a:t>
                      </a:r>
                      <a:r>
                        <a:rPr lang="en-US" sz="2800" dirty="0" smtClean="0">
                          <a:latin typeface="Verdana"/>
                          <a:ea typeface="宋体"/>
                          <a:cs typeface="Times New Roman"/>
                        </a:rPr>
                        <a:t>2.1.3  </a:t>
                      </a:r>
                      <a:r>
                        <a:rPr lang="en-US" sz="2800" dirty="0" err="1">
                          <a:latin typeface="Verdana"/>
                          <a:ea typeface="宋体"/>
                          <a:cs typeface="Times New Roman"/>
                        </a:rPr>
                        <a:t>Taburan</a:t>
                      </a:r>
                      <a:r>
                        <a:rPr lang="en-US" sz="2800" dirty="0">
                          <a:latin typeface="Verdana"/>
                          <a:ea typeface="宋体"/>
                          <a:cs typeface="Times New Roman"/>
                        </a:rPr>
                        <a:t> </a:t>
                      </a:r>
                      <a:r>
                        <a:rPr lang="en-US" sz="2800" dirty="0" err="1" smtClean="0">
                          <a:latin typeface="Verdana"/>
                          <a:ea typeface="宋体"/>
                          <a:cs typeface="Times New Roman"/>
                        </a:rPr>
                        <a:t>kekerapan</a:t>
                      </a:r>
                      <a:endParaRPr lang="en-US" sz="2800" dirty="0" smtClean="0">
                        <a:latin typeface="Verdana"/>
                        <a:ea typeface="宋体"/>
                        <a:cs typeface="Times New Roman"/>
                      </a:endParaRPr>
                    </a:p>
                  </a:txBody>
                  <a:tcPr marL="68580" marR="68580" marT="0" marB="0">
                    <a:lnL>
                      <a:noFill/>
                    </a:lnL>
                    <a:lnR>
                      <a:noFill/>
                    </a:lnR>
                    <a:lnT>
                      <a:noFill/>
                    </a:lnT>
                    <a:lnB>
                      <a:noFill/>
                    </a:lnB>
                  </a:tcPr>
                </a:tc>
              </a:tr>
              <a:tr h="579474">
                <a:tc>
                  <a:txBody>
                    <a:bodyPr/>
                    <a:lstStyle/>
                    <a:p>
                      <a:pPr marL="0" marR="0">
                        <a:lnSpc>
                          <a:spcPct val="115000"/>
                        </a:lnSpc>
                        <a:spcBef>
                          <a:spcPts val="0"/>
                        </a:spcBef>
                        <a:spcAft>
                          <a:spcPts val="0"/>
                        </a:spcAft>
                      </a:pPr>
                      <a:r>
                        <a:rPr lang="en-US" sz="2800" dirty="0" smtClean="0">
                          <a:latin typeface="Verdana"/>
                          <a:ea typeface="宋体"/>
                          <a:cs typeface="Times New Roman"/>
                        </a:rPr>
                        <a:t>2.2  </a:t>
                      </a:r>
                      <a:r>
                        <a:rPr lang="en-US" sz="2800" dirty="0" err="1" smtClean="0">
                          <a:latin typeface="Verdana"/>
                          <a:ea typeface="宋体"/>
                          <a:cs typeface="Times New Roman"/>
                        </a:rPr>
                        <a:t>Perwakilan</a:t>
                      </a:r>
                      <a:r>
                        <a:rPr lang="en-US" sz="2800" dirty="0" smtClean="0">
                          <a:latin typeface="Verdana"/>
                          <a:ea typeface="宋体"/>
                          <a:cs typeface="Times New Roman"/>
                        </a:rPr>
                        <a:t> </a:t>
                      </a:r>
                      <a:r>
                        <a:rPr lang="en-US" sz="2800" dirty="0">
                          <a:latin typeface="Verdana"/>
                          <a:ea typeface="宋体"/>
                          <a:cs typeface="Times New Roman"/>
                        </a:rPr>
                        <a:t>data </a:t>
                      </a:r>
                      <a:r>
                        <a:rPr lang="en-US" sz="2800" dirty="0" err="1">
                          <a:latin typeface="Verdana"/>
                          <a:ea typeface="宋体"/>
                          <a:cs typeface="Times New Roman"/>
                        </a:rPr>
                        <a:t>secara</a:t>
                      </a:r>
                      <a:r>
                        <a:rPr lang="en-US" sz="2800" dirty="0">
                          <a:latin typeface="Verdana"/>
                          <a:ea typeface="宋体"/>
                          <a:cs typeface="Times New Roman"/>
                        </a:rPr>
                        <a:t> visual</a:t>
                      </a:r>
                      <a:endParaRPr lang="en-US" sz="2800" dirty="0">
                        <a:latin typeface="Calibri"/>
                        <a:ea typeface="宋体"/>
                        <a:cs typeface="Times New Roman"/>
                      </a:endParaRPr>
                    </a:p>
                  </a:txBody>
                  <a:tcPr marL="68580" marR="68580" marT="0" marB="0">
                    <a:lnL>
                      <a:noFill/>
                    </a:lnL>
                    <a:lnR>
                      <a:noFill/>
                    </a:lnR>
                    <a:lnT>
                      <a:noFill/>
                    </a:lnT>
                    <a:lnB>
                      <a:noFill/>
                    </a:lnB>
                  </a:tcPr>
                </a:tc>
              </a:tr>
              <a:tr h="579474">
                <a:tc>
                  <a:txBody>
                    <a:bodyPr/>
                    <a:lstStyle/>
                    <a:p>
                      <a:pPr marL="0" marR="0">
                        <a:lnSpc>
                          <a:spcPct val="115000"/>
                        </a:lnSpc>
                        <a:spcBef>
                          <a:spcPts val="0"/>
                        </a:spcBef>
                        <a:spcAft>
                          <a:spcPts val="0"/>
                        </a:spcAft>
                      </a:pPr>
                      <a:r>
                        <a:rPr lang="zh-CN" altLang="en-US" sz="2800" dirty="0" smtClean="0">
                          <a:latin typeface="Verdana"/>
                          <a:ea typeface="宋体"/>
                          <a:cs typeface="Times New Roman"/>
                        </a:rPr>
                        <a:t>       </a:t>
                      </a:r>
                      <a:r>
                        <a:rPr lang="en-US" sz="2800" dirty="0" smtClean="0">
                          <a:latin typeface="Verdana"/>
                          <a:ea typeface="宋体"/>
                          <a:cs typeface="Times New Roman"/>
                        </a:rPr>
                        <a:t>2.2.1  </a:t>
                      </a:r>
                      <a:r>
                        <a:rPr lang="en-US" sz="2800" dirty="0" err="1">
                          <a:latin typeface="Verdana"/>
                          <a:ea typeface="宋体"/>
                          <a:cs typeface="Times New Roman"/>
                        </a:rPr>
                        <a:t>Carta</a:t>
                      </a:r>
                      <a:r>
                        <a:rPr lang="en-US" sz="2800" dirty="0">
                          <a:latin typeface="Verdana"/>
                          <a:ea typeface="宋体"/>
                          <a:cs typeface="Times New Roman"/>
                        </a:rPr>
                        <a:t> </a:t>
                      </a:r>
                      <a:r>
                        <a:rPr lang="en-US" sz="2800" dirty="0" err="1">
                          <a:latin typeface="Verdana"/>
                          <a:ea typeface="宋体"/>
                          <a:cs typeface="Times New Roman"/>
                        </a:rPr>
                        <a:t>palang</a:t>
                      </a:r>
                      <a:endParaRPr lang="en-US" sz="2800" dirty="0">
                        <a:latin typeface="Calibri"/>
                        <a:ea typeface="宋体"/>
                        <a:cs typeface="Times New Roman"/>
                      </a:endParaRPr>
                    </a:p>
                  </a:txBody>
                  <a:tcPr marL="68580" marR="68580" marT="0" marB="0">
                    <a:lnL>
                      <a:noFill/>
                    </a:lnL>
                    <a:lnR>
                      <a:noFill/>
                    </a:lnR>
                    <a:lnT>
                      <a:noFill/>
                    </a:lnT>
                    <a:lnB>
                      <a:noFill/>
                    </a:lnB>
                  </a:tcPr>
                </a:tc>
              </a:tr>
              <a:tr h="579474">
                <a:tc>
                  <a:txBody>
                    <a:bodyPr/>
                    <a:lstStyle/>
                    <a:p>
                      <a:pPr marL="0" marR="0">
                        <a:lnSpc>
                          <a:spcPct val="115000"/>
                        </a:lnSpc>
                        <a:spcBef>
                          <a:spcPts val="0"/>
                        </a:spcBef>
                        <a:spcAft>
                          <a:spcPts val="0"/>
                        </a:spcAft>
                      </a:pPr>
                      <a:r>
                        <a:rPr lang="zh-CN" altLang="en-US" sz="2800" dirty="0" smtClean="0">
                          <a:latin typeface="Verdana"/>
                          <a:ea typeface="宋体"/>
                          <a:cs typeface="Times New Roman"/>
                        </a:rPr>
                        <a:t>       </a:t>
                      </a:r>
                      <a:r>
                        <a:rPr lang="en-US" sz="2800" dirty="0" smtClean="0">
                          <a:latin typeface="Verdana"/>
                          <a:ea typeface="宋体"/>
                          <a:cs typeface="Times New Roman"/>
                        </a:rPr>
                        <a:t>2.2.2  </a:t>
                      </a:r>
                      <a:r>
                        <a:rPr lang="en-US" sz="2800" dirty="0" err="1">
                          <a:latin typeface="Verdana"/>
                          <a:ea typeface="宋体"/>
                          <a:cs typeface="Times New Roman"/>
                        </a:rPr>
                        <a:t>Carta</a:t>
                      </a:r>
                      <a:r>
                        <a:rPr lang="en-US" sz="2800" dirty="0">
                          <a:latin typeface="Verdana"/>
                          <a:ea typeface="宋体"/>
                          <a:cs typeface="Times New Roman"/>
                        </a:rPr>
                        <a:t> </a:t>
                      </a:r>
                      <a:r>
                        <a:rPr lang="en-US" sz="2800" dirty="0" err="1">
                          <a:latin typeface="Verdana"/>
                          <a:ea typeface="宋体"/>
                          <a:cs typeface="Times New Roman"/>
                        </a:rPr>
                        <a:t>pai</a:t>
                      </a:r>
                      <a:endParaRPr lang="en-US" sz="2800" dirty="0">
                        <a:latin typeface="Calibri"/>
                        <a:ea typeface="宋体"/>
                        <a:cs typeface="Times New Roman"/>
                      </a:endParaRPr>
                    </a:p>
                  </a:txBody>
                  <a:tcPr marL="68580" marR="68580" marT="0" marB="0">
                    <a:lnL>
                      <a:noFill/>
                    </a:lnL>
                    <a:lnR>
                      <a:noFill/>
                    </a:lnR>
                    <a:lnT>
                      <a:noFill/>
                    </a:lnT>
                    <a:lnB>
                      <a:noFill/>
                    </a:lnB>
                  </a:tcPr>
                </a:tc>
              </a:tr>
            </a:tbl>
          </a:graphicData>
        </a:graphic>
      </p:graphicFrame>
      <p:pic>
        <p:nvPicPr>
          <p:cNvPr id="6" name="Picture 2" descr="j0336887"/>
          <p:cNvPicPr>
            <a:picLocks noChangeAspect="1" noChangeArrowheads="1" noCrop="1"/>
          </p:cNvPicPr>
          <p:nvPr/>
        </p:nvPicPr>
        <p:blipFill>
          <a:blip r:embed="rId2" cstate="print"/>
          <a:srcRect/>
          <a:stretch>
            <a:fillRect/>
          </a:stretch>
        </p:blipFill>
        <p:spPr bwMode="auto">
          <a:xfrm>
            <a:off x="6804248" y="4518248"/>
            <a:ext cx="1944216" cy="1944216"/>
          </a:xfrm>
          <a:prstGeom prst="rect">
            <a:avLst/>
          </a:prstGeom>
          <a:noFill/>
          <a:ln w="9525">
            <a:noFill/>
            <a:miter lim="800000"/>
            <a:headEnd/>
            <a:tailEnd/>
          </a:ln>
        </p:spPr>
      </p:pic>
      <p:sp>
        <p:nvSpPr>
          <p:cNvPr id="2" name="Rounded Rectangle 1"/>
          <p:cNvSpPr/>
          <p:nvPr/>
        </p:nvSpPr>
        <p:spPr>
          <a:xfrm>
            <a:off x="2267744" y="476672"/>
            <a:ext cx="4536504" cy="7920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chemeClr val="tx1"/>
                </a:solidFill>
              </a:rPr>
              <a:t>KANDUNGAN</a:t>
            </a:r>
            <a:endParaRPr lang="en-US" sz="3600" b="1"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164292902"/>
              </p:ext>
            </p:extLst>
          </p:nvPr>
        </p:nvGraphicFramePr>
        <p:xfrm>
          <a:off x="827584" y="2132856"/>
          <a:ext cx="8450088" cy="3731589"/>
        </p:xfrm>
        <a:graphic>
          <a:graphicData uri="http://schemas.openxmlformats.org/drawingml/2006/table">
            <a:tbl>
              <a:tblPr/>
              <a:tblGrid>
                <a:gridCol w="8450088"/>
              </a:tblGrid>
              <a:tr h="504056">
                <a:tc>
                  <a:txBody>
                    <a:bodyPr/>
                    <a:lstStyle/>
                    <a:p>
                      <a:pPr marL="0" marR="0">
                        <a:lnSpc>
                          <a:spcPct val="115000"/>
                        </a:lnSpc>
                        <a:spcBef>
                          <a:spcPts val="0"/>
                        </a:spcBef>
                        <a:spcAft>
                          <a:spcPts val="0"/>
                        </a:spcAft>
                      </a:pPr>
                      <a:r>
                        <a:rPr lang="zh-CN" altLang="en-US" sz="2400" dirty="0" smtClean="0">
                          <a:latin typeface="Verdana"/>
                          <a:ea typeface="宋体"/>
                          <a:cs typeface="Times New Roman"/>
                        </a:rPr>
                        <a:t>       </a:t>
                      </a:r>
                      <a:r>
                        <a:rPr lang="en-US" sz="2400" dirty="0" smtClean="0">
                          <a:latin typeface="Verdana"/>
                          <a:ea typeface="宋体"/>
                          <a:cs typeface="Times New Roman"/>
                        </a:rPr>
                        <a:t>2.2.6   </a:t>
                      </a:r>
                      <a:r>
                        <a:rPr lang="en-US" sz="2400" dirty="0" err="1">
                          <a:latin typeface="Verdana"/>
                          <a:ea typeface="宋体"/>
                          <a:cs typeface="Times New Roman"/>
                        </a:rPr>
                        <a:t>Lengkung</a:t>
                      </a:r>
                      <a:r>
                        <a:rPr lang="en-US" sz="2400" dirty="0">
                          <a:latin typeface="Verdana"/>
                          <a:ea typeface="宋体"/>
                          <a:cs typeface="Times New Roman"/>
                        </a:rPr>
                        <a:t> </a:t>
                      </a:r>
                      <a:r>
                        <a:rPr lang="en-US" sz="2400" dirty="0" err="1">
                          <a:latin typeface="Verdana"/>
                          <a:ea typeface="宋体"/>
                          <a:cs typeface="Times New Roman"/>
                        </a:rPr>
                        <a:t>kekerapan</a:t>
                      </a:r>
                      <a:endParaRPr lang="en-US" sz="2400" dirty="0">
                        <a:latin typeface="Calibri"/>
                        <a:ea typeface="宋体"/>
                        <a:cs typeface="Times New Roman"/>
                      </a:endParaRPr>
                    </a:p>
                  </a:txBody>
                  <a:tcPr marL="68580" marR="68580" marT="0" marB="0">
                    <a:lnL>
                      <a:noFill/>
                    </a:lnL>
                    <a:lnR>
                      <a:noFill/>
                    </a:lnR>
                    <a:lnT>
                      <a:noFill/>
                    </a:lnT>
                    <a:lnB>
                      <a:noFill/>
                    </a:lnB>
                  </a:tcPr>
                </a:tc>
              </a:tr>
              <a:tr h="360040">
                <a:tc>
                  <a:txBody>
                    <a:bodyPr/>
                    <a:lstStyle/>
                    <a:p>
                      <a:pPr marL="0" marR="0">
                        <a:lnSpc>
                          <a:spcPct val="115000"/>
                        </a:lnSpc>
                        <a:spcBef>
                          <a:spcPts val="0"/>
                        </a:spcBef>
                        <a:spcAft>
                          <a:spcPts val="0"/>
                        </a:spcAft>
                      </a:pPr>
                      <a:r>
                        <a:rPr lang="zh-CN" altLang="en-US" sz="2400" dirty="0" smtClean="0">
                          <a:latin typeface="Verdana"/>
                          <a:ea typeface="宋体"/>
                          <a:cs typeface="Times New Roman"/>
                        </a:rPr>
                        <a:t>       </a:t>
                      </a:r>
                      <a:r>
                        <a:rPr lang="en-US" sz="2400" dirty="0" smtClean="0">
                          <a:latin typeface="Verdana"/>
                          <a:ea typeface="宋体"/>
                          <a:cs typeface="Times New Roman"/>
                        </a:rPr>
                        <a:t>2.2.7   </a:t>
                      </a:r>
                      <a:r>
                        <a:rPr lang="en-US" sz="2400" dirty="0" err="1">
                          <a:latin typeface="Verdana"/>
                          <a:ea typeface="宋体"/>
                          <a:cs typeface="Times New Roman"/>
                        </a:rPr>
                        <a:t>Ogif</a:t>
                      </a:r>
                      <a:endParaRPr lang="en-US" sz="2400" dirty="0">
                        <a:latin typeface="Calibri"/>
                        <a:ea typeface="宋体"/>
                        <a:cs typeface="Times New Roman"/>
                      </a:endParaRPr>
                    </a:p>
                  </a:txBody>
                  <a:tcPr marL="68580" marR="68580" marT="0" marB="0">
                    <a:lnL>
                      <a:noFill/>
                    </a:lnL>
                    <a:lnR>
                      <a:noFill/>
                    </a:lnR>
                    <a:lnT>
                      <a:noFill/>
                    </a:lnT>
                    <a:lnB>
                      <a:noFill/>
                    </a:lnB>
                  </a:tcPr>
                </a:tc>
              </a:tr>
              <a:tr h="471793">
                <a:tc>
                  <a:txBody>
                    <a:bodyPr/>
                    <a:lstStyle/>
                    <a:p>
                      <a:pPr marL="0" marR="0">
                        <a:lnSpc>
                          <a:spcPct val="115000"/>
                        </a:lnSpc>
                        <a:spcBef>
                          <a:spcPts val="0"/>
                        </a:spcBef>
                        <a:spcAft>
                          <a:spcPts val="0"/>
                        </a:spcAft>
                      </a:pPr>
                      <a:r>
                        <a:rPr lang="zh-CN" altLang="en-US" sz="2400" dirty="0" smtClean="0">
                          <a:latin typeface="Verdana"/>
                          <a:ea typeface="宋体"/>
                          <a:cs typeface="Times New Roman"/>
                        </a:rPr>
                        <a:t>       </a:t>
                      </a:r>
                      <a:r>
                        <a:rPr lang="en-US" sz="2400" dirty="0" smtClean="0">
                          <a:latin typeface="Verdana"/>
                          <a:ea typeface="宋体"/>
                          <a:cs typeface="Times New Roman"/>
                        </a:rPr>
                        <a:t>2.2.8   </a:t>
                      </a:r>
                      <a:r>
                        <a:rPr lang="en-US" sz="2400" dirty="0">
                          <a:latin typeface="Verdana"/>
                          <a:ea typeface="宋体"/>
                          <a:cs typeface="Times New Roman"/>
                        </a:rPr>
                        <a:t>Plot </a:t>
                      </a:r>
                      <a:r>
                        <a:rPr lang="en-US" sz="2400" dirty="0" err="1">
                          <a:latin typeface="Verdana"/>
                          <a:ea typeface="宋体"/>
                          <a:cs typeface="Times New Roman"/>
                        </a:rPr>
                        <a:t>tangkai</a:t>
                      </a:r>
                      <a:r>
                        <a:rPr lang="en-US" sz="2400" dirty="0">
                          <a:latin typeface="Verdana"/>
                          <a:ea typeface="宋体"/>
                          <a:cs typeface="Times New Roman"/>
                        </a:rPr>
                        <a:t> (</a:t>
                      </a:r>
                      <a:r>
                        <a:rPr lang="en-US" sz="2400" i="1" dirty="0">
                          <a:latin typeface="Verdana"/>
                          <a:ea typeface="宋体"/>
                          <a:cs typeface="Times New Roman"/>
                        </a:rPr>
                        <a:t>Stem and leaf plot</a:t>
                      </a:r>
                      <a:r>
                        <a:rPr lang="en-US" sz="2400" dirty="0">
                          <a:latin typeface="Verdana"/>
                          <a:ea typeface="宋体"/>
                          <a:cs typeface="Times New Roman"/>
                        </a:rPr>
                        <a:t>)</a:t>
                      </a:r>
                      <a:endParaRPr lang="en-US" sz="2400" dirty="0">
                        <a:latin typeface="Calibri"/>
                        <a:ea typeface="宋体"/>
                        <a:cs typeface="Times New Roman"/>
                      </a:endParaRPr>
                    </a:p>
                  </a:txBody>
                  <a:tcPr marL="68580" marR="68580" marT="0" marB="0">
                    <a:lnL>
                      <a:noFill/>
                    </a:lnL>
                    <a:lnR>
                      <a:noFill/>
                    </a:lnR>
                    <a:lnT>
                      <a:noFill/>
                    </a:lnT>
                    <a:lnB>
                      <a:noFill/>
                    </a:lnB>
                  </a:tcPr>
                </a:tc>
              </a:tr>
              <a:tr h="606924">
                <a:tc>
                  <a:txBody>
                    <a:bodyPr/>
                    <a:lstStyle/>
                    <a:p>
                      <a:pPr marL="0" marR="0">
                        <a:lnSpc>
                          <a:spcPct val="115000"/>
                        </a:lnSpc>
                        <a:spcBef>
                          <a:spcPts val="0"/>
                        </a:spcBef>
                        <a:spcAft>
                          <a:spcPts val="0"/>
                        </a:spcAft>
                      </a:pPr>
                      <a:r>
                        <a:rPr lang="zh-CN" altLang="en-US" sz="2400" dirty="0" smtClean="0">
                          <a:latin typeface="Verdana"/>
                          <a:ea typeface="宋体"/>
                          <a:cs typeface="Times New Roman"/>
                        </a:rPr>
                        <a:t>       </a:t>
                      </a:r>
                      <a:r>
                        <a:rPr lang="en-US" sz="2400" dirty="0" smtClean="0">
                          <a:latin typeface="Verdana"/>
                          <a:ea typeface="宋体"/>
                          <a:cs typeface="Times New Roman"/>
                        </a:rPr>
                        <a:t>2.2.9   </a:t>
                      </a:r>
                      <a:r>
                        <a:rPr lang="en-US" sz="2400" dirty="0">
                          <a:latin typeface="Verdana"/>
                          <a:ea typeface="宋体"/>
                          <a:cs typeface="Times New Roman"/>
                        </a:rPr>
                        <a:t>Plot </a:t>
                      </a:r>
                      <a:r>
                        <a:rPr lang="en-US" sz="2400" dirty="0" err="1">
                          <a:latin typeface="Verdana"/>
                          <a:ea typeface="宋体"/>
                          <a:cs typeface="Times New Roman"/>
                        </a:rPr>
                        <a:t>kotak</a:t>
                      </a:r>
                      <a:r>
                        <a:rPr lang="en-US" sz="2400" dirty="0">
                          <a:latin typeface="Verdana"/>
                          <a:ea typeface="宋体"/>
                          <a:cs typeface="Times New Roman"/>
                        </a:rPr>
                        <a:t> (Box plot)</a:t>
                      </a:r>
                      <a:endParaRPr lang="en-US" sz="2400" dirty="0">
                        <a:latin typeface="Calibri"/>
                        <a:ea typeface="宋体"/>
                        <a:cs typeface="Times New Roman"/>
                      </a:endParaRPr>
                    </a:p>
                  </a:txBody>
                  <a:tcPr marL="68580" marR="68580" marT="0" marB="0">
                    <a:lnL>
                      <a:noFill/>
                    </a:lnL>
                    <a:lnR>
                      <a:noFill/>
                    </a:lnR>
                    <a:lnT>
                      <a:noFill/>
                    </a:lnT>
                    <a:lnB>
                      <a:noFill/>
                    </a:lnB>
                  </a:tcPr>
                </a:tc>
              </a:tr>
              <a:tr h="606924">
                <a:tc>
                  <a:txBody>
                    <a:bodyPr/>
                    <a:lstStyle/>
                    <a:p>
                      <a:pPr marL="0" marR="0">
                        <a:lnSpc>
                          <a:spcPct val="115000"/>
                        </a:lnSpc>
                        <a:spcBef>
                          <a:spcPts val="0"/>
                        </a:spcBef>
                        <a:spcAft>
                          <a:spcPts val="0"/>
                        </a:spcAft>
                      </a:pPr>
                      <a:r>
                        <a:rPr lang="en-US" sz="2400" dirty="0" smtClean="0">
                          <a:latin typeface="Verdana"/>
                          <a:ea typeface="宋体"/>
                          <a:cs typeface="Times New Roman"/>
                        </a:rPr>
                        <a:t>2.3  </a:t>
                      </a:r>
                      <a:r>
                        <a:rPr lang="en-US" sz="2400" dirty="0" err="1" smtClean="0">
                          <a:latin typeface="Verdana"/>
                          <a:ea typeface="宋体"/>
                          <a:cs typeface="Times New Roman"/>
                        </a:rPr>
                        <a:t>Aplikasi</a:t>
                      </a:r>
                      <a:r>
                        <a:rPr lang="en-US" sz="2400" dirty="0" smtClean="0">
                          <a:latin typeface="Verdana"/>
                          <a:ea typeface="宋体"/>
                          <a:cs typeface="Times New Roman"/>
                        </a:rPr>
                        <a:t> </a:t>
                      </a:r>
                      <a:r>
                        <a:rPr lang="en-US" sz="2400" dirty="0">
                          <a:latin typeface="Verdana"/>
                          <a:ea typeface="宋体"/>
                          <a:cs typeface="Times New Roman"/>
                        </a:rPr>
                        <a:t>TMK</a:t>
                      </a:r>
                      <a:endParaRPr lang="en-US" sz="2400" dirty="0">
                        <a:latin typeface="Calibri"/>
                        <a:ea typeface="宋体"/>
                        <a:cs typeface="Times New Roman"/>
                      </a:endParaRPr>
                    </a:p>
                  </a:txBody>
                  <a:tcPr marL="68580" marR="68580" marT="0" marB="0">
                    <a:lnL>
                      <a:noFill/>
                    </a:lnL>
                    <a:lnR>
                      <a:noFill/>
                    </a:lnR>
                    <a:lnT>
                      <a:noFill/>
                    </a:lnT>
                    <a:lnB>
                      <a:noFill/>
                    </a:lnB>
                  </a:tcPr>
                </a:tc>
              </a:tr>
              <a:tr h="514344">
                <a:tc>
                  <a:txBody>
                    <a:bodyPr/>
                    <a:lstStyle/>
                    <a:p>
                      <a:pPr marL="0" marR="0">
                        <a:lnSpc>
                          <a:spcPct val="115000"/>
                        </a:lnSpc>
                        <a:spcBef>
                          <a:spcPts val="0"/>
                        </a:spcBef>
                        <a:spcAft>
                          <a:spcPts val="0"/>
                        </a:spcAft>
                      </a:pPr>
                      <a:r>
                        <a:rPr lang="zh-CN" altLang="en-US" sz="2400" dirty="0" smtClean="0">
                          <a:latin typeface="Verdana"/>
                          <a:ea typeface="宋体"/>
                          <a:cs typeface="Times New Roman"/>
                        </a:rPr>
                        <a:t>       </a:t>
                      </a:r>
                      <a:r>
                        <a:rPr lang="en-US" sz="2400" dirty="0" smtClean="0">
                          <a:latin typeface="Verdana"/>
                          <a:ea typeface="宋体"/>
                          <a:cs typeface="Times New Roman"/>
                        </a:rPr>
                        <a:t>2.3.1   </a:t>
                      </a:r>
                      <a:r>
                        <a:rPr lang="en-US" sz="2400" dirty="0" err="1">
                          <a:latin typeface="Verdana"/>
                          <a:ea typeface="宋体"/>
                          <a:cs typeface="Times New Roman"/>
                        </a:rPr>
                        <a:t>Contoh</a:t>
                      </a:r>
                      <a:r>
                        <a:rPr lang="en-US" sz="2400" dirty="0">
                          <a:latin typeface="Verdana"/>
                          <a:ea typeface="宋体"/>
                          <a:cs typeface="Times New Roman"/>
                        </a:rPr>
                        <a:t> </a:t>
                      </a:r>
                      <a:r>
                        <a:rPr lang="en-US" sz="2400" dirty="0" err="1">
                          <a:latin typeface="Verdana"/>
                          <a:ea typeface="宋体"/>
                          <a:cs typeface="Times New Roman"/>
                        </a:rPr>
                        <a:t>seperti</a:t>
                      </a:r>
                      <a:r>
                        <a:rPr lang="en-US" sz="2400" dirty="0">
                          <a:latin typeface="Verdana"/>
                          <a:ea typeface="宋体"/>
                          <a:cs typeface="Times New Roman"/>
                        </a:rPr>
                        <a:t> EXCEL, </a:t>
                      </a:r>
                      <a:r>
                        <a:rPr lang="en-US" sz="2400" dirty="0" smtClean="0">
                          <a:latin typeface="Verdana"/>
                          <a:ea typeface="宋体"/>
                          <a:cs typeface="Times New Roman"/>
                        </a:rPr>
                        <a:t>TOOL</a:t>
                      </a:r>
                      <a:r>
                        <a:rPr lang="en-US" sz="2400" baseline="0" dirty="0" smtClean="0">
                          <a:latin typeface="Verdana"/>
                          <a:ea typeface="宋体"/>
                          <a:cs typeface="Times New Roman"/>
                        </a:rPr>
                        <a:t> PAX</a:t>
                      </a:r>
                      <a:endParaRPr lang="en-US" sz="2400" dirty="0">
                        <a:latin typeface="Calibri"/>
                        <a:ea typeface="宋体"/>
                        <a:cs typeface="Times New Roman"/>
                      </a:endParaRPr>
                    </a:p>
                  </a:txBody>
                  <a:tcPr marL="68580" marR="68580" marT="0" marB="0">
                    <a:lnL>
                      <a:noFill/>
                    </a:lnL>
                    <a:lnR>
                      <a:noFill/>
                    </a:lnR>
                    <a:lnT>
                      <a:noFill/>
                    </a:lnT>
                    <a:lnB>
                      <a:noFill/>
                    </a:lnB>
                  </a:tcPr>
                </a:tc>
              </a:tr>
              <a:tr h="606924">
                <a:tc>
                  <a:txBody>
                    <a:bodyPr/>
                    <a:lstStyle/>
                    <a:p>
                      <a:pPr marL="0" marR="0">
                        <a:lnSpc>
                          <a:spcPct val="115000"/>
                        </a:lnSpc>
                        <a:spcBef>
                          <a:spcPts val="0"/>
                        </a:spcBef>
                        <a:spcAft>
                          <a:spcPts val="0"/>
                        </a:spcAft>
                      </a:pPr>
                      <a:r>
                        <a:rPr lang="en-US" sz="2400" dirty="0" smtClean="0">
                          <a:latin typeface="Verdana"/>
                          <a:ea typeface="宋体"/>
                          <a:cs typeface="Times New Roman"/>
                        </a:rPr>
                        <a:t>2.4   </a:t>
                      </a:r>
                      <a:r>
                        <a:rPr lang="en-US" sz="2400" dirty="0" err="1" smtClean="0">
                          <a:latin typeface="Verdana"/>
                          <a:ea typeface="宋体"/>
                          <a:cs typeface="Times New Roman"/>
                        </a:rPr>
                        <a:t>Analisis</a:t>
                      </a:r>
                      <a:r>
                        <a:rPr lang="en-US" sz="2400" dirty="0" smtClean="0">
                          <a:latin typeface="Verdana"/>
                          <a:ea typeface="宋体"/>
                          <a:cs typeface="Times New Roman"/>
                        </a:rPr>
                        <a:t> </a:t>
                      </a:r>
                      <a:r>
                        <a:rPr lang="en-US" sz="2400" dirty="0" err="1">
                          <a:latin typeface="Verdana"/>
                          <a:ea typeface="宋体"/>
                          <a:cs typeface="Times New Roman"/>
                        </a:rPr>
                        <a:t>dan</a:t>
                      </a:r>
                      <a:r>
                        <a:rPr lang="en-US" sz="2400" dirty="0">
                          <a:latin typeface="Verdana"/>
                          <a:ea typeface="宋体"/>
                          <a:cs typeface="Times New Roman"/>
                        </a:rPr>
                        <a:t> </a:t>
                      </a:r>
                      <a:r>
                        <a:rPr lang="en-US" sz="2400" dirty="0" err="1">
                          <a:latin typeface="Verdana"/>
                          <a:ea typeface="宋体"/>
                          <a:cs typeface="Times New Roman"/>
                        </a:rPr>
                        <a:t>interpretasi</a:t>
                      </a:r>
                      <a:r>
                        <a:rPr lang="en-US" sz="2400" dirty="0">
                          <a:latin typeface="Verdana"/>
                          <a:ea typeface="宋体"/>
                          <a:cs typeface="Times New Roman"/>
                        </a:rPr>
                        <a:t> data </a:t>
                      </a:r>
                      <a:r>
                        <a:rPr lang="en-US" sz="2400" dirty="0" err="1">
                          <a:latin typeface="Verdana"/>
                          <a:ea typeface="宋体"/>
                          <a:cs typeface="Times New Roman"/>
                        </a:rPr>
                        <a:t>kuantitatif</a:t>
                      </a:r>
                      <a:endParaRPr lang="en-US" sz="2400" dirty="0">
                        <a:latin typeface="Calibri"/>
                        <a:ea typeface="宋体"/>
                        <a:cs typeface="Times New Roman"/>
                      </a:endParaRPr>
                    </a:p>
                  </a:txBody>
                  <a:tcPr marL="68580" marR="68580" marT="0" marB="0">
                    <a:lnL>
                      <a:noFill/>
                    </a:lnL>
                    <a:lnR>
                      <a:noFill/>
                    </a:lnR>
                    <a:lnT>
                      <a:noFill/>
                    </a:lnT>
                    <a:lnB>
                      <a:noFill/>
                    </a:lnB>
                  </a:tcPr>
                </a:tc>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499001990"/>
              </p:ext>
            </p:extLst>
          </p:nvPr>
        </p:nvGraphicFramePr>
        <p:xfrm>
          <a:off x="899592" y="548681"/>
          <a:ext cx="7596336" cy="1599049"/>
        </p:xfrm>
        <a:graphic>
          <a:graphicData uri="http://schemas.openxmlformats.org/drawingml/2006/table">
            <a:tbl>
              <a:tblPr/>
              <a:tblGrid>
                <a:gridCol w="7596336"/>
              </a:tblGrid>
              <a:tr h="504055">
                <a:tc>
                  <a:txBody>
                    <a:bodyPr/>
                    <a:lstStyle/>
                    <a:p>
                      <a:pPr marL="0" marR="0">
                        <a:lnSpc>
                          <a:spcPct val="115000"/>
                        </a:lnSpc>
                        <a:spcBef>
                          <a:spcPts val="0"/>
                        </a:spcBef>
                        <a:spcAft>
                          <a:spcPts val="0"/>
                        </a:spcAft>
                      </a:pPr>
                      <a:r>
                        <a:rPr lang="zh-CN" altLang="en-US" sz="2400" dirty="0" smtClean="0">
                          <a:latin typeface="Verdana"/>
                          <a:ea typeface="宋体"/>
                          <a:cs typeface="Times New Roman"/>
                        </a:rPr>
                        <a:t>      </a:t>
                      </a:r>
                      <a:r>
                        <a:rPr lang="en-US" sz="2400" dirty="0" smtClean="0">
                          <a:latin typeface="Verdana"/>
                          <a:ea typeface="宋体"/>
                          <a:cs typeface="Times New Roman"/>
                        </a:rPr>
                        <a:t>2.2.3   </a:t>
                      </a:r>
                      <a:r>
                        <a:rPr lang="en-US" sz="2400" dirty="0">
                          <a:latin typeface="Verdana"/>
                          <a:ea typeface="宋体"/>
                          <a:cs typeface="Times New Roman"/>
                        </a:rPr>
                        <a:t>Plot </a:t>
                      </a:r>
                      <a:r>
                        <a:rPr lang="en-US" sz="2400" dirty="0" err="1">
                          <a:latin typeface="Verdana"/>
                          <a:ea typeface="宋体"/>
                          <a:cs typeface="Times New Roman"/>
                        </a:rPr>
                        <a:t>garisan</a:t>
                      </a:r>
                      <a:endParaRPr lang="en-US" sz="2400" dirty="0">
                        <a:latin typeface="Calibri"/>
                        <a:ea typeface="宋体"/>
                        <a:cs typeface="Times New Roman"/>
                      </a:endParaRPr>
                    </a:p>
                  </a:txBody>
                  <a:tcPr marL="68580" marR="68580" marT="0" marB="0">
                    <a:lnL>
                      <a:noFill/>
                    </a:lnL>
                    <a:lnR>
                      <a:noFill/>
                    </a:lnR>
                    <a:lnT>
                      <a:noFill/>
                    </a:lnT>
                    <a:lnB>
                      <a:noFill/>
                    </a:lnB>
                  </a:tcPr>
                </a:tc>
              </a:tr>
              <a:tr h="576064">
                <a:tc>
                  <a:txBody>
                    <a:bodyPr/>
                    <a:lstStyle/>
                    <a:p>
                      <a:pPr marL="0" marR="0">
                        <a:lnSpc>
                          <a:spcPct val="115000"/>
                        </a:lnSpc>
                        <a:spcBef>
                          <a:spcPts val="0"/>
                        </a:spcBef>
                        <a:spcAft>
                          <a:spcPts val="0"/>
                        </a:spcAft>
                      </a:pPr>
                      <a:r>
                        <a:rPr lang="zh-CN" altLang="en-US" sz="2400" dirty="0" smtClean="0">
                          <a:latin typeface="Verdana"/>
                          <a:ea typeface="宋体"/>
                          <a:cs typeface="Times New Roman"/>
                        </a:rPr>
                        <a:t>      </a:t>
                      </a:r>
                      <a:r>
                        <a:rPr lang="en-US" sz="2400" dirty="0" smtClean="0">
                          <a:latin typeface="Verdana"/>
                          <a:ea typeface="宋体"/>
                          <a:cs typeface="Times New Roman"/>
                        </a:rPr>
                        <a:t>2.2.4   </a:t>
                      </a:r>
                      <a:r>
                        <a:rPr lang="en-US" sz="2400" dirty="0">
                          <a:latin typeface="Verdana"/>
                          <a:ea typeface="宋体"/>
                          <a:cs typeface="Times New Roman"/>
                        </a:rPr>
                        <a:t>Histogram</a:t>
                      </a:r>
                      <a:endParaRPr lang="en-US" sz="2400" dirty="0">
                        <a:latin typeface="Calibri"/>
                        <a:ea typeface="宋体"/>
                        <a:cs typeface="Times New Roman"/>
                      </a:endParaRPr>
                    </a:p>
                  </a:txBody>
                  <a:tcPr marL="68580" marR="68580" marT="0" marB="0">
                    <a:lnL>
                      <a:noFill/>
                    </a:lnL>
                    <a:lnR>
                      <a:noFill/>
                    </a:lnR>
                    <a:lnT>
                      <a:noFill/>
                    </a:lnT>
                    <a:lnB>
                      <a:noFill/>
                    </a:lnB>
                  </a:tcPr>
                </a:tc>
              </a:tr>
              <a:tr h="518930">
                <a:tc>
                  <a:txBody>
                    <a:bodyPr/>
                    <a:lstStyle/>
                    <a:p>
                      <a:pPr marL="0" marR="0">
                        <a:lnSpc>
                          <a:spcPct val="115000"/>
                        </a:lnSpc>
                        <a:spcBef>
                          <a:spcPts val="0"/>
                        </a:spcBef>
                        <a:spcAft>
                          <a:spcPts val="0"/>
                        </a:spcAft>
                      </a:pPr>
                      <a:r>
                        <a:rPr lang="zh-CN" altLang="en-US" sz="2400" dirty="0" smtClean="0">
                          <a:latin typeface="Verdana"/>
                          <a:ea typeface="宋体"/>
                          <a:cs typeface="Times New Roman"/>
                        </a:rPr>
                        <a:t>      </a:t>
                      </a:r>
                      <a:r>
                        <a:rPr lang="en-US" sz="2400" dirty="0" smtClean="0">
                          <a:latin typeface="Verdana"/>
                          <a:ea typeface="宋体"/>
                          <a:cs typeface="Times New Roman"/>
                        </a:rPr>
                        <a:t>2.2.5   </a:t>
                      </a:r>
                      <a:r>
                        <a:rPr lang="en-US" sz="2400" dirty="0" err="1">
                          <a:latin typeface="Verdana"/>
                          <a:ea typeface="宋体"/>
                          <a:cs typeface="Times New Roman"/>
                        </a:rPr>
                        <a:t>Poligon</a:t>
                      </a:r>
                      <a:r>
                        <a:rPr lang="en-US" sz="2400" dirty="0">
                          <a:latin typeface="Verdana"/>
                          <a:ea typeface="宋体"/>
                          <a:cs typeface="Times New Roman"/>
                        </a:rPr>
                        <a:t> </a:t>
                      </a:r>
                      <a:r>
                        <a:rPr lang="en-US" sz="2400" dirty="0" err="1">
                          <a:latin typeface="Verdana"/>
                          <a:ea typeface="宋体"/>
                          <a:cs typeface="Times New Roman"/>
                        </a:rPr>
                        <a:t>kekerapan</a:t>
                      </a:r>
                      <a:endParaRPr lang="en-US" sz="2400" dirty="0">
                        <a:latin typeface="Calibri"/>
                        <a:ea typeface="宋体"/>
                        <a:cs typeface="Times New Roman"/>
                      </a:endParaRPr>
                    </a:p>
                  </a:txBody>
                  <a:tcPr marL="68580" marR="68580" marT="0" marB="0">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023392"/>
          </a:xfrm>
        </p:spPr>
        <p:txBody>
          <a:bodyPr>
            <a:normAutofit/>
          </a:bodyPr>
          <a:lstStyle/>
          <a:p>
            <a:pPr algn="ctr"/>
            <a:r>
              <a:rPr lang="en-US" dirty="0"/>
              <a:t> </a:t>
            </a:r>
          </a:p>
        </p:txBody>
      </p:sp>
      <p:sp>
        <p:nvSpPr>
          <p:cNvPr id="3" name="Content Placeholder 2"/>
          <p:cNvSpPr>
            <a:spLocks noGrp="1"/>
          </p:cNvSpPr>
          <p:nvPr>
            <p:ph idx="1"/>
          </p:nvPr>
        </p:nvSpPr>
        <p:spPr>
          <a:xfrm>
            <a:off x="457200" y="1340768"/>
            <a:ext cx="8229600" cy="5136232"/>
          </a:xfrm>
        </p:spPr>
        <p:txBody>
          <a:bodyPr>
            <a:normAutofit fontScale="92500" lnSpcReduction="20000"/>
          </a:bodyPr>
          <a:lstStyle/>
          <a:p>
            <a:r>
              <a:rPr lang="en-US" dirty="0"/>
              <a:t/>
            </a:r>
            <a:br>
              <a:rPr lang="en-US" dirty="0"/>
            </a:br>
            <a:r>
              <a:rPr lang="en-US" b="1" dirty="0">
                <a:latin typeface="Verdana" pitchFamily="34" charset="0"/>
                <a:ea typeface="Verdana" pitchFamily="34" charset="0"/>
                <a:cs typeface="Verdana" pitchFamily="34" charset="0"/>
              </a:rPr>
              <a:t>DATA</a:t>
            </a:r>
          </a:p>
          <a:p>
            <a:pPr algn="just"/>
            <a:r>
              <a:rPr lang="en-US" dirty="0">
                <a:latin typeface="Verdana" pitchFamily="34" charset="0"/>
                <a:ea typeface="Verdana" pitchFamily="34" charset="0"/>
                <a:cs typeface="Verdana" pitchFamily="34" charset="0"/>
              </a:rPr>
              <a:t> Data </a:t>
            </a:r>
            <a:r>
              <a:rPr lang="en-US" dirty="0" err="1">
                <a:latin typeface="Verdana" pitchFamily="34" charset="0"/>
                <a:ea typeface="Verdana" pitchFamily="34" charset="0"/>
                <a:cs typeface="Verdana" pitchFamily="34" charset="0"/>
              </a:rPr>
              <a:t>dapatlah</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dianggapkan</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sebagai</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maklumat</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berangka</a:t>
            </a:r>
            <a:r>
              <a:rPr lang="en-US" dirty="0">
                <a:latin typeface="Verdana" pitchFamily="34" charset="0"/>
                <a:ea typeface="Verdana" pitchFamily="34" charset="0"/>
                <a:cs typeface="Verdana" pitchFamily="34" charset="0"/>
              </a:rPr>
              <a:t> yang </a:t>
            </a:r>
            <a:r>
              <a:rPr lang="en-US" dirty="0" err="1">
                <a:latin typeface="Verdana" pitchFamily="34" charset="0"/>
                <a:ea typeface="Verdana" pitchFamily="34" charset="0"/>
                <a:cs typeface="Verdana" pitchFamily="34" charset="0"/>
              </a:rPr>
              <a:t>diperlukan</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untuk</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membuat</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sesuatu</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keputusan</a:t>
            </a:r>
            <a:r>
              <a:rPr lang="en-US" dirty="0">
                <a:latin typeface="Verdana" pitchFamily="34" charset="0"/>
                <a:ea typeface="Verdana" pitchFamily="34" charset="0"/>
                <a:cs typeface="Verdana" pitchFamily="34" charset="0"/>
              </a:rPr>
              <a:t> yang </a:t>
            </a:r>
            <a:r>
              <a:rPr lang="en-US" dirty="0" err="1">
                <a:latin typeface="Verdana" pitchFamily="34" charset="0"/>
                <a:ea typeface="Verdana" pitchFamily="34" charset="0"/>
                <a:cs typeface="Verdana" pitchFamily="34" charset="0"/>
              </a:rPr>
              <a:t>baik</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dalam</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situasi</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tertentu</a:t>
            </a:r>
            <a:r>
              <a:rPr lang="en-US" dirty="0">
                <a:latin typeface="Verdana" pitchFamily="34" charset="0"/>
                <a:ea typeface="Verdana" pitchFamily="34" charset="0"/>
                <a:cs typeface="Verdana" pitchFamily="34" charset="0"/>
              </a:rPr>
              <a:t>.</a:t>
            </a:r>
          </a:p>
          <a:p>
            <a:pPr algn="just"/>
            <a:r>
              <a:rPr lang="en-US" dirty="0">
                <a:latin typeface="Verdana" pitchFamily="34" charset="0"/>
                <a:ea typeface="Verdana" pitchFamily="34" charset="0"/>
                <a:cs typeface="Verdana" pitchFamily="34" charset="0"/>
              </a:rPr>
              <a:t> Data </a:t>
            </a:r>
            <a:r>
              <a:rPr lang="en-US" dirty="0" err="1">
                <a:latin typeface="Verdana" pitchFamily="34" charset="0"/>
                <a:ea typeface="Verdana" pitchFamily="34" charset="0"/>
                <a:cs typeface="Verdana" pitchFamily="34" charset="0"/>
              </a:rPr>
              <a:t>terbahagi</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kepada</a:t>
            </a:r>
            <a:r>
              <a:rPr lang="en-US" dirty="0">
                <a:latin typeface="Verdana" pitchFamily="34" charset="0"/>
                <a:ea typeface="Verdana" pitchFamily="34" charset="0"/>
                <a:cs typeface="Verdana" pitchFamily="34" charset="0"/>
              </a:rPr>
              <a:t> 2 </a:t>
            </a:r>
            <a:r>
              <a:rPr lang="en-US" dirty="0" err="1">
                <a:latin typeface="Verdana" pitchFamily="34" charset="0"/>
                <a:ea typeface="Verdana" pitchFamily="34" charset="0"/>
                <a:cs typeface="Verdana" pitchFamily="34" charset="0"/>
              </a:rPr>
              <a:t>iaitu</a:t>
            </a:r>
            <a:r>
              <a:rPr lang="en-US" dirty="0">
                <a:latin typeface="Verdana" pitchFamily="34" charset="0"/>
                <a:ea typeface="Verdana" pitchFamily="34" charset="0"/>
                <a:cs typeface="Verdana" pitchFamily="34" charset="0"/>
              </a:rPr>
              <a:t> :</a:t>
            </a:r>
          </a:p>
          <a:p>
            <a:r>
              <a:rPr lang="en-US" dirty="0">
                <a:latin typeface="Verdana" pitchFamily="34" charset="0"/>
                <a:ea typeface="Verdana" pitchFamily="34" charset="0"/>
                <a:cs typeface="Verdana" pitchFamily="34" charset="0"/>
              </a:rPr>
              <a:t>· </a:t>
            </a:r>
            <a:r>
              <a:rPr lang="en-US" b="1" dirty="0">
                <a:latin typeface="Verdana" pitchFamily="34" charset="0"/>
                <a:ea typeface="Verdana" pitchFamily="34" charset="0"/>
                <a:cs typeface="Verdana" pitchFamily="34" charset="0"/>
              </a:rPr>
              <a:t>Data </a:t>
            </a:r>
            <a:r>
              <a:rPr lang="en-US" b="1" dirty="0" err="1">
                <a:latin typeface="Verdana" pitchFamily="34" charset="0"/>
                <a:ea typeface="Verdana" pitchFamily="34" charset="0"/>
                <a:cs typeface="Verdana" pitchFamily="34" charset="0"/>
              </a:rPr>
              <a:t>Mentah</a:t>
            </a:r>
            <a:r>
              <a:rPr lang="en-US" dirty="0">
                <a:latin typeface="Verdana" pitchFamily="34" charset="0"/>
                <a:ea typeface="Verdana" pitchFamily="34" charset="0"/>
                <a:cs typeface="Verdana" pitchFamily="34" charset="0"/>
              </a:rPr>
              <a:t> :</a:t>
            </a:r>
          </a:p>
          <a:p>
            <a:pPr algn="just"/>
            <a:r>
              <a:rPr lang="en-US" dirty="0">
                <a:latin typeface="Verdana" pitchFamily="34" charset="0"/>
                <a:ea typeface="Verdana" pitchFamily="34" charset="0"/>
                <a:cs typeface="Verdana" pitchFamily="34" charset="0"/>
              </a:rPr>
              <a:t>1. Data yang </a:t>
            </a:r>
            <a:r>
              <a:rPr lang="en-US" dirty="0" err="1">
                <a:latin typeface="Verdana" pitchFamily="34" charset="0"/>
                <a:ea typeface="Verdana" pitchFamily="34" charset="0"/>
                <a:cs typeface="Verdana" pitchFamily="34" charset="0"/>
              </a:rPr>
              <a:t>dikumpul</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daripada</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kajian</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atau</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penyelidikan</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dan</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maklumat</a:t>
            </a:r>
            <a:r>
              <a:rPr lang="en-US" dirty="0">
                <a:latin typeface="Verdana" pitchFamily="34" charset="0"/>
                <a:ea typeface="Verdana" pitchFamily="34" charset="0"/>
                <a:cs typeface="Verdana" pitchFamily="34" charset="0"/>
              </a:rPr>
              <a:t> yang </a:t>
            </a:r>
            <a:r>
              <a:rPr lang="en-US" dirty="0" err="1">
                <a:latin typeface="Verdana" pitchFamily="34" charset="0"/>
                <a:ea typeface="Verdana" pitchFamily="34" charset="0"/>
                <a:cs typeface="Verdana" pitchFamily="34" charset="0"/>
              </a:rPr>
              <a:t>tidak</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mudah</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difahami</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serta</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tidak</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boleh</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didapati</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dengan</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cepat</a:t>
            </a:r>
            <a:r>
              <a:rPr lang="en-US" dirty="0">
                <a:latin typeface="Verdana" pitchFamily="34" charset="0"/>
                <a:ea typeface="Verdana" pitchFamily="34" charset="0"/>
                <a:cs typeface="Verdana" pitchFamily="34" charset="0"/>
              </a:rPr>
              <a:t>.</a:t>
            </a:r>
          </a:p>
          <a:p>
            <a:pPr algn="just"/>
            <a:r>
              <a:rPr lang="en-US" dirty="0">
                <a:latin typeface="Verdana" pitchFamily="34" charset="0"/>
                <a:ea typeface="Verdana" pitchFamily="34" charset="0"/>
                <a:cs typeface="Verdana" pitchFamily="34" charset="0"/>
              </a:rPr>
              <a:t>2. Data yang </a:t>
            </a:r>
            <a:r>
              <a:rPr lang="en-US" dirty="0" err="1">
                <a:latin typeface="Verdana" pitchFamily="34" charset="0"/>
                <a:ea typeface="Verdana" pitchFamily="34" charset="0"/>
                <a:cs typeface="Verdana" pitchFamily="34" charset="0"/>
              </a:rPr>
              <a:t>direkodkan</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mengikut</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susunan</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ianya</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dikutip</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tanpa</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diproses</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atau</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dikelaskan</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dipanggil</a:t>
            </a:r>
            <a:r>
              <a:rPr lang="en-US" dirty="0">
                <a:latin typeface="Verdana" pitchFamily="34" charset="0"/>
                <a:ea typeface="Verdana" pitchFamily="34" charset="0"/>
                <a:cs typeface="Verdana" pitchFamily="34" charset="0"/>
              </a:rPr>
              <a:t> data </a:t>
            </a:r>
            <a:r>
              <a:rPr lang="en-US" dirty="0" err="1">
                <a:latin typeface="Verdana" pitchFamily="34" charset="0"/>
                <a:ea typeface="Verdana" pitchFamily="34" charset="0"/>
                <a:cs typeface="Verdana" pitchFamily="34" charset="0"/>
              </a:rPr>
              <a:t>mentah</a:t>
            </a:r>
            <a:r>
              <a:rPr lang="en-US" dirty="0">
                <a:latin typeface="Verdana" pitchFamily="34" charset="0"/>
                <a:ea typeface="Verdana" pitchFamily="34" charset="0"/>
                <a:cs typeface="Verdana" pitchFamily="34" charset="0"/>
              </a:rPr>
              <a:t>.</a:t>
            </a:r>
          </a:p>
          <a:p>
            <a:r>
              <a:rPr lang="en-US" dirty="0">
                <a:latin typeface="Verdana" pitchFamily="34" charset="0"/>
                <a:ea typeface="Verdana" pitchFamily="34" charset="0"/>
                <a:cs typeface="Verdana" pitchFamily="34" charset="0"/>
              </a:rPr>
              <a:t>· </a:t>
            </a:r>
            <a:r>
              <a:rPr lang="en-US" b="1" dirty="0">
                <a:latin typeface="Verdana" pitchFamily="34" charset="0"/>
                <a:ea typeface="Verdana" pitchFamily="34" charset="0"/>
                <a:cs typeface="Verdana" pitchFamily="34" charset="0"/>
              </a:rPr>
              <a:t>Data </a:t>
            </a:r>
            <a:r>
              <a:rPr lang="en-US" b="1" dirty="0" err="1">
                <a:latin typeface="Verdana" pitchFamily="34" charset="0"/>
                <a:ea typeface="Verdana" pitchFamily="34" charset="0"/>
                <a:cs typeface="Verdana" pitchFamily="34" charset="0"/>
              </a:rPr>
              <a:t>Terkumpul</a:t>
            </a:r>
            <a:endParaRPr lang="en-US" dirty="0">
              <a:latin typeface="Verdana" pitchFamily="34" charset="0"/>
              <a:ea typeface="Verdana" pitchFamily="34" charset="0"/>
              <a:cs typeface="Verdana" pitchFamily="34" charset="0"/>
            </a:endParaRPr>
          </a:p>
          <a:p>
            <a:pPr algn="just"/>
            <a:r>
              <a:rPr lang="en-US" dirty="0">
                <a:latin typeface="Verdana" pitchFamily="34" charset="0"/>
                <a:ea typeface="Verdana" pitchFamily="34" charset="0"/>
                <a:cs typeface="Verdana" pitchFamily="34" charset="0"/>
              </a:rPr>
              <a:t>1. Data yang </a:t>
            </a:r>
            <a:r>
              <a:rPr lang="en-US" dirty="0" err="1">
                <a:latin typeface="Verdana" pitchFamily="34" charset="0"/>
                <a:ea typeface="Verdana" pitchFamily="34" charset="0"/>
                <a:cs typeface="Verdana" pitchFamily="34" charset="0"/>
              </a:rPr>
              <a:t>dikumpulkan</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dalam</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satu</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jadual</a:t>
            </a:r>
            <a:r>
              <a:rPr lang="en-US" dirty="0">
                <a:latin typeface="Verdana" pitchFamily="34" charset="0"/>
                <a:ea typeface="Verdana" pitchFamily="34" charset="0"/>
                <a:cs typeface="Verdana" pitchFamily="34" charset="0"/>
              </a:rPr>
              <a:t> yang </a:t>
            </a:r>
            <a:r>
              <a:rPr lang="en-US" dirty="0" err="1">
                <a:latin typeface="Verdana" pitchFamily="34" charset="0"/>
                <a:ea typeface="Verdana" pitchFamily="34" charset="0"/>
                <a:cs typeface="Verdana" pitchFamily="34" charset="0"/>
              </a:rPr>
              <a:t>dikenali</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sebagai</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Jadual</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Kekerapan</a:t>
            </a:r>
            <a:endParaRPr lang="en-US" dirty="0">
              <a:latin typeface="Verdana" pitchFamily="34" charset="0"/>
              <a:ea typeface="Verdana" pitchFamily="34" charset="0"/>
              <a:cs typeface="Verdana" pitchFamily="34" charset="0"/>
            </a:endParaRPr>
          </a:p>
          <a:p>
            <a:endParaRPr lang="en-US" dirty="0"/>
          </a:p>
        </p:txBody>
      </p:sp>
      <p:sp>
        <p:nvSpPr>
          <p:cNvPr id="6" name="Rounded Rectangle 5"/>
          <p:cNvSpPr/>
          <p:nvPr/>
        </p:nvSpPr>
        <p:spPr>
          <a:xfrm>
            <a:off x="827584" y="620688"/>
            <a:ext cx="7416824" cy="7920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pc="-100" dirty="0">
                <a:solidFill>
                  <a:schemeClr val="tx1"/>
                </a:solidFill>
                <a:ea typeface="+mj-ea"/>
                <a:cs typeface="+mj-cs"/>
              </a:rPr>
              <a:t>2.1  </a:t>
            </a:r>
            <a:r>
              <a:rPr lang="en-US" sz="4000" b="1" spc="-100" dirty="0" err="1">
                <a:solidFill>
                  <a:schemeClr val="tx1"/>
                </a:solidFill>
                <a:ea typeface="+mj-ea"/>
                <a:cs typeface="+mj-cs"/>
              </a:rPr>
              <a:t>Pengumpulan</a:t>
            </a:r>
            <a:r>
              <a:rPr lang="en-US" sz="4000" b="1" spc="-100" dirty="0">
                <a:solidFill>
                  <a:schemeClr val="tx1"/>
                </a:solidFill>
                <a:ea typeface="+mj-ea"/>
                <a:cs typeface="+mj-cs"/>
              </a:rPr>
              <a:t> data </a:t>
            </a:r>
            <a:endParaRPr lang="en-US" b="1" dirty="0">
              <a:solidFill>
                <a:schemeClr val="tx1"/>
              </a:solidFill>
            </a:endParaRPr>
          </a:p>
        </p:txBody>
      </p:sp>
    </p:spTree>
    <p:extLst>
      <p:ext uri="{BB962C8B-B14F-4D97-AF65-F5344CB8AC3E}">
        <p14:creationId xmlns:p14="http://schemas.microsoft.com/office/powerpoint/2010/main" val="21271680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052736"/>
            <a:ext cx="8229600" cy="5688632"/>
          </a:xfrm>
        </p:spPr>
        <p:txBody>
          <a:bodyPr>
            <a:normAutofit fontScale="85000" lnSpcReduction="20000"/>
          </a:bodyPr>
          <a:lstStyle/>
          <a:p>
            <a:pPr marL="0" indent="0">
              <a:buNone/>
            </a:pPr>
            <a:endParaRPr lang="en-US" sz="3000" dirty="0"/>
          </a:p>
          <a:p>
            <a:pPr marL="0" indent="0">
              <a:buNone/>
            </a:pPr>
            <a:r>
              <a:rPr lang="en-US" sz="3000" dirty="0" err="1" smtClean="0"/>
              <a:t>Apabila</a:t>
            </a:r>
            <a:r>
              <a:rPr lang="en-US" sz="3000" dirty="0" smtClean="0"/>
              <a:t> </a:t>
            </a:r>
            <a:r>
              <a:rPr lang="en-US" sz="3000" dirty="0" err="1"/>
              <a:t>skor</a:t>
            </a:r>
            <a:r>
              <a:rPr lang="en-US" sz="3000" dirty="0"/>
              <a:t> </a:t>
            </a:r>
            <a:r>
              <a:rPr lang="en-US" sz="3000" dirty="0" err="1"/>
              <a:t>ujian</a:t>
            </a:r>
            <a:r>
              <a:rPr lang="en-US" sz="3000" dirty="0"/>
              <a:t> </a:t>
            </a:r>
            <a:r>
              <a:rPr lang="en-US" sz="3000" dirty="0" err="1"/>
              <a:t>diperoleh</a:t>
            </a:r>
            <a:r>
              <a:rPr lang="en-US" sz="3000" dirty="0"/>
              <a:t> </a:t>
            </a:r>
            <a:r>
              <a:rPr lang="en-US" sz="3000" dirty="0" err="1"/>
              <a:t>daripada</a:t>
            </a:r>
            <a:r>
              <a:rPr lang="en-US" sz="3000" dirty="0"/>
              <a:t> </a:t>
            </a:r>
            <a:r>
              <a:rPr lang="en-US" sz="3000" dirty="0" err="1"/>
              <a:t>sekumpulan</a:t>
            </a:r>
            <a:r>
              <a:rPr lang="en-US" sz="3000" dirty="0"/>
              <a:t> </a:t>
            </a:r>
            <a:r>
              <a:rPr lang="en-US" sz="3000" dirty="0" err="1"/>
              <a:t>pelajar</a:t>
            </a:r>
            <a:r>
              <a:rPr lang="en-US" sz="3000" dirty="0"/>
              <a:t>, </a:t>
            </a:r>
            <a:r>
              <a:rPr lang="en-US" sz="3000" dirty="0" err="1"/>
              <a:t>ia</a:t>
            </a:r>
            <a:r>
              <a:rPr lang="en-US" sz="3000" dirty="0"/>
              <a:t> </a:t>
            </a:r>
            <a:r>
              <a:rPr lang="en-US" sz="3000" dirty="0" err="1"/>
              <a:t>biasanya</a:t>
            </a:r>
            <a:r>
              <a:rPr lang="en-US" sz="3000" dirty="0"/>
              <a:t> </a:t>
            </a:r>
            <a:r>
              <a:rPr lang="en-US" sz="3000" dirty="0" err="1"/>
              <a:t>akan</a:t>
            </a:r>
            <a:r>
              <a:rPr lang="en-US" sz="3000" dirty="0"/>
              <a:t> </a:t>
            </a:r>
            <a:r>
              <a:rPr lang="en-US" sz="3000" dirty="0" err="1"/>
              <a:t>berada</a:t>
            </a:r>
            <a:r>
              <a:rPr lang="en-US" sz="3000" dirty="0"/>
              <a:t> </a:t>
            </a:r>
            <a:r>
              <a:rPr lang="en-US" sz="3000" dirty="0" err="1"/>
              <a:t>dalam</a:t>
            </a:r>
            <a:r>
              <a:rPr lang="en-US" sz="3000" dirty="0"/>
              <a:t> </a:t>
            </a:r>
            <a:r>
              <a:rPr lang="en-US" sz="3000" dirty="0" err="1"/>
              <a:t>susunan</a:t>
            </a:r>
            <a:r>
              <a:rPr lang="en-US" sz="3000" dirty="0"/>
              <a:t> </a:t>
            </a:r>
            <a:r>
              <a:rPr lang="en-US" sz="3000" dirty="0" err="1"/>
              <a:t>rawak</a:t>
            </a:r>
            <a:r>
              <a:rPr lang="en-US" sz="3000" dirty="0"/>
              <a:t> </a:t>
            </a:r>
            <a:r>
              <a:rPr lang="en-US" sz="3000" dirty="0" err="1"/>
              <a:t>seperti</a:t>
            </a:r>
            <a:r>
              <a:rPr lang="en-US" sz="3000" dirty="0"/>
              <a:t> yang </a:t>
            </a:r>
            <a:r>
              <a:rPr lang="en-US" sz="3000" dirty="0" err="1"/>
              <a:t>ditunjukkan</a:t>
            </a:r>
            <a:r>
              <a:rPr lang="en-US" sz="3000" dirty="0"/>
              <a:t>:</a:t>
            </a:r>
          </a:p>
          <a:p>
            <a:endParaRPr lang="en-US" sz="3000" dirty="0"/>
          </a:p>
          <a:p>
            <a:r>
              <a:rPr lang="en-US" sz="3000" dirty="0"/>
              <a:t>90, 56, 70, 70, 90, 70, 40, 56, 90, 86, 46, 57, 78, 90 </a:t>
            </a:r>
            <a:endParaRPr lang="en-US" sz="3000" dirty="0" smtClean="0"/>
          </a:p>
          <a:p>
            <a:endParaRPr lang="en-US" sz="3000" dirty="0" smtClean="0"/>
          </a:p>
          <a:p>
            <a:pPr marL="0" indent="0">
              <a:buNone/>
            </a:pPr>
            <a:r>
              <a:rPr lang="sv-SE" sz="3000" dirty="0" smtClean="0"/>
              <a:t>Kesemua </a:t>
            </a:r>
            <a:r>
              <a:rPr lang="sv-SE" sz="3000" dirty="0"/>
              <a:t>ini adalah skor-skor mentah. </a:t>
            </a:r>
          </a:p>
          <a:p>
            <a:pPr marL="0" indent="0">
              <a:buNone/>
            </a:pPr>
            <a:r>
              <a:rPr lang="en-US" sz="3000" dirty="0" err="1" smtClean="0"/>
              <a:t>Oleh</a:t>
            </a:r>
            <a:r>
              <a:rPr lang="en-US" sz="3000" dirty="0" smtClean="0"/>
              <a:t> </a:t>
            </a:r>
            <a:r>
              <a:rPr lang="en-US" sz="3000" dirty="0" err="1"/>
              <a:t>itu</a:t>
            </a:r>
            <a:r>
              <a:rPr lang="en-US" sz="3000" dirty="0"/>
              <a:t>, </a:t>
            </a:r>
            <a:r>
              <a:rPr lang="en-US" sz="3000" dirty="0" err="1"/>
              <a:t>seorang</a:t>
            </a:r>
            <a:r>
              <a:rPr lang="en-US" sz="3000" dirty="0"/>
              <a:t> guru </a:t>
            </a:r>
            <a:r>
              <a:rPr lang="en-US" sz="3000" dirty="0" err="1"/>
              <a:t>perlu</a:t>
            </a:r>
            <a:r>
              <a:rPr lang="en-US" sz="3000" dirty="0"/>
              <a:t> </a:t>
            </a:r>
            <a:r>
              <a:rPr lang="en-US" sz="3000" dirty="0" err="1"/>
              <a:t>mengorganisasi</a:t>
            </a:r>
            <a:r>
              <a:rPr lang="en-US" sz="3000" dirty="0"/>
              <a:t> </a:t>
            </a:r>
            <a:r>
              <a:rPr lang="en-US" sz="3000" dirty="0" err="1"/>
              <a:t>dan</a:t>
            </a:r>
            <a:r>
              <a:rPr lang="en-US" sz="3000" dirty="0"/>
              <a:t> </a:t>
            </a:r>
            <a:r>
              <a:rPr lang="en-US" sz="3000" dirty="0" err="1"/>
              <a:t>mempamerkan</a:t>
            </a:r>
            <a:r>
              <a:rPr lang="en-US" sz="3000" dirty="0"/>
              <a:t> </a:t>
            </a:r>
            <a:r>
              <a:rPr lang="en-US" sz="3000" dirty="0" err="1"/>
              <a:t>skor</a:t>
            </a:r>
            <a:r>
              <a:rPr lang="en-US" sz="3000" dirty="0"/>
              <a:t> </a:t>
            </a:r>
            <a:r>
              <a:rPr lang="en-US" sz="3000" dirty="0" err="1"/>
              <a:t>dalam</a:t>
            </a:r>
            <a:r>
              <a:rPr lang="en-US" sz="3000" dirty="0"/>
              <a:t> </a:t>
            </a:r>
            <a:r>
              <a:rPr lang="en-US" sz="3000" dirty="0" err="1"/>
              <a:t>bentuk</a:t>
            </a:r>
            <a:r>
              <a:rPr lang="en-US" sz="3000" dirty="0"/>
              <a:t> yang </a:t>
            </a:r>
            <a:r>
              <a:rPr lang="en-US" sz="3000" dirty="0" err="1"/>
              <a:t>teratur</a:t>
            </a:r>
            <a:r>
              <a:rPr lang="en-US" sz="3000" dirty="0"/>
              <a:t> </a:t>
            </a:r>
            <a:r>
              <a:rPr lang="en-US" sz="3000" dirty="0" err="1"/>
              <a:t>supaya</a:t>
            </a:r>
            <a:r>
              <a:rPr lang="en-US" sz="3000" dirty="0"/>
              <a:t> </a:t>
            </a:r>
            <a:r>
              <a:rPr lang="en-US" sz="3000" dirty="0" err="1"/>
              <a:t>ia</a:t>
            </a:r>
            <a:r>
              <a:rPr lang="en-US" sz="3000" dirty="0"/>
              <a:t> </a:t>
            </a:r>
            <a:r>
              <a:rPr lang="en-US" sz="3000" dirty="0" err="1"/>
              <a:t>lebih</a:t>
            </a:r>
            <a:r>
              <a:rPr lang="en-US" sz="3000" dirty="0"/>
              <a:t> </a:t>
            </a:r>
            <a:r>
              <a:rPr lang="en-US" sz="3000" dirty="0" err="1"/>
              <a:t>bermakna</a:t>
            </a:r>
            <a:r>
              <a:rPr lang="en-US" sz="3000" dirty="0"/>
              <a:t>. </a:t>
            </a:r>
          </a:p>
          <a:p>
            <a:pPr marL="0" indent="0">
              <a:buNone/>
            </a:pPr>
            <a:r>
              <a:rPr lang="en-US" sz="3000" dirty="0" smtClean="0"/>
              <a:t>Guru </a:t>
            </a:r>
            <a:r>
              <a:rPr lang="en-US" sz="3000" dirty="0" err="1"/>
              <a:t>perlu</a:t>
            </a:r>
            <a:r>
              <a:rPr lang="en-US" sz="3000" dirty="0"/>
              <a:t> </a:t>
            </a:r>
            <a:r>
              <a:rPr lang="en-US" sz="3000" dirty="0" err="1"/>
              <a:t>membuat</a:t>
            </a:r>
            <a:r>
              <a:rPr lang="en-US" sz="3000" dirty="0"/>
              <a:t> </a:t>
            </a:r>
            <a:r>
              <a:rPr lang="en-US" sz="3000" dirty="0" err="1"/>
              <a:t>pengiraan</a:t>
            </a:r>
            <a:r>
              <a:rPr lang="en-US" sz="3000" dirty="0"/>
              <a:t> </a:t>
            </a:r>
            <a:r>
              <a:rPr lang="en-US" sz="3000" dirty="0" err="1"/>
              <a:t>mudah</a:t>
            </a:r>
            <a:r>
              <a:rPr lang="en-US" sz="3000" dirty="0"/>
              <a:t> </a:t>
            </a:r>
            <a:r>
              <a:rPr lang="en-US" sz="3000" dirty="0" err="1"/>
              <a:t>untuk</a:t>
            </a:r>
            <a:r>
              <a:rPr lang="en-US" sz="3000" dirty="0"/>
              <a:t> </a:t>
            </a:r>
            <a:r>
              <a:rPr lang="en-US" sz="3000" dirty="0" err="1"/>
              <a:t>mentafsirkan</a:t>
            </a:r>
            <a:r>
              <a:rPr lang="en-US" sz="3000" dirty="0"/>
              <a:t> data </a:t>
            </a:r>
            <a:r>
              <a:rPr lang="en-US" sz="3000" dirty="0" err="1"/>
              <a:t>secara</a:t>
            </a:r>
            <a:r>
              <a:rPr lang="en-US" sz="3000" dirty="0"/>
              <a:t> </a:t>
            </a:r>
            <a:r>
              <a:rPr lang="en-US" sz="3000" dirty="0" err="1"/>
              <a:t>tepat</a:t>
            </a:r>
            <a:r>
              <a:rPr lang="en-US" sz="3000" dirty="0"/>
              <a:t>. </a:t>
            </a:r>
          </a:p>
          <a:p>
            <a:pPr marL="0" indent="0">
              <a:buNone/>
            </a:pPr>
            <a:r>
              <a:rPr lang="en-US" sz="3000" dirty="0" err="1" smtClean="0"/>
              <a:t>Terdapat</a:t>
            </a:r>
            <a:r>
              <a:rPr lang="en-US" sz="3000" dirty="0" smtClean="0"/>
              <a:t> </a:t>
            </a:r>
            <a:r>
              <a:rPr lang="en-US" sz="3000" dirty="0" err="1"/>
              <a:t>dua</a:t>
            </a:r>
            <a:r>
              <a:rPr lang="en-US" sz="3000" dirty="0"/>
              <a:t> </a:t>
            </a:r>
            <a:r>
              <a:rPr lang="en-US" sz="3000" dirty="0" err="1"/>
              <a:t>cara</a:t>
            </a:r>
            <a:r>
              <a:rPr lang="en-US" sz="3000" dirty="0"/>
              <a:t>, </a:t>
            </a:r>
            <a:r>
              <a:rPr lang="en-US" sz="3000" dirty="0" err="1"/>
              <a:t>iaitu</a:t>
            </a:r>
            <a:r>
              <a:rPr lang="en-US" sz="3000" dirty="0"/>
              <a:t> </a:t>
            </a:r>
            <a:r>
              <a:rPr lang="en-US" sz="3000" dirty="0" err="1"/>
              <a:t>taburan</a:t>
            </a:r>
            <a:r>
              <a:rPr lang="en-US" sz="3000" dirty="0"/>
              <a:t> </a:t>
            </a:r>
            <a:r>
              <a:rPr lang="en-US" sz="3000" dirty="0" err="1"/>
              <a:t>secara</a:t>
            </a:r>
            <a:r>
              <a:rPr lang="en-US" sz="3000" dirty="0"/>
              <a:t> </a:t>
            </a:r>
            <a:r>
              <a:rPr lang="en-US" sz="3000" dirty="0" err="1"/>
              <a:t>menaik</a:t>
            </a:r>
            <a:r>
              <a:rPr lang="en-US" sz="3000" dirty="0"/>
              <a:t> </a:t>
            </a:r>
            <a:r>
              <a:rPr lang="en-US" sz="3000" dirty="0" err="1"/>
              <a:t>dan</a:t>
            </a:r>
            <a:r>
              <a:rPr lang="en-US" sz="3000" dirty="0"/>
              <a:t> </a:t>
            </a:r>
            <a:r>
              <a:rPr lang="en-US" sz="3000" dirty="0" err="1"/>
              <a:t>menurun</a:t>
            </a:r>
            <a:r>
              <a:rPr lang="en-US" sz="3000" dirty="0"/>
              <a:t>.</a:t>
            </a:r>
          </a:p>
          <a:p>
            <a:endParaRPr lang="en-US" dirty="0"/>
          </a:p>
        </p:txBody>
      </p:sp>
    </p:spTree>
    <p:extLst>
      <p:ext uri="{BB962C8B-B14F-4D97-AF65-F5344CB8AC3E}">
        <p14:creationId xmlns:p14="http://schemas.microsoft.com/office/powerpoint/2010/main" val="3456477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268760"/>
            <a:ext cx="8229600" cy="5208240"/>
          </a:xfrm>
        </p:spPr>
        <p:txBody>
          <a:bodyPr>
            <a:normAutofit fontScale="92500" lnSpcReduction="10000"/>
          </a:bodyPr>
          <a:lstStyle/>
          <a:p>
            <a:r>
              <a:rPr lang="en-US" b="1" dirty="0" err="1"/>
              <a:t>Ta</a:t>
            </a:r>
            <a:r>
              <a:rPr lang="en-US" sz="2800" b="1" dirty="0" err="1"/>
              <a:t>buran</a:t>
            </a:r>
            <a:r>
              <a:rPr lang="en-US" sz="2800" b="1" dirty="0"/>
              <a:t> </a:t>
            </a:r>
            <a:r>
              <a:rPr lang="en-US" sz="2800" b="1" dirty="0" err="1"/>
              <a:t>Secara</a:t>
            </a:r>
            <a:r>
              <a:rPr lang="en-US" sz="2800" b="1" dirty="0"/>
              <a:t> </a:t>
            </a:r>
            <a:r>
              <a:rPr lang="en-US" sz="2800" b="1" dirty="0" err="1"/>
              <a:t>Menaik</a:t>
            </a:r>
            <a:r>
              <a:rPr lang="en-US" sz="2800" b="1" dirty="0"/>
              <a:t> </a:t>
            </a:r>
            <a:r>
              <a:rPr lang="en-US" sz="2800" b="1" dirty="0" err="1"/>
              <a:t>dan</a:t>
            </a:r>
            <a:r>
              <a:rPr lang="en-US" sz="2800" b="1" dirty="0"/>
              <a:t> </a:t>
            </a:r>
            <a:r>
              <a:rPr lang="en-US" sz="2800" b="1" dirty="0" err="1"/>
              <a:t>Menurun</a:t>
            </a:r>
            <a:endParaRPr lang="en-US" sz="2800" dirty="0"/>
          </a:p>
          <a:p>
            <a:pPr marL="0" indent="0">
              <a:buNone/>
            </a:pPr>
            <a:r>
              <a:rPr lang="en-US" sz="2800" b="1" dirty="0" smtClean="0"/>
              <a:t>   </a:t>
            </a:r>
          </a:p>
          <a:p>
            <a:pPr marL="0" indent="0">
              <a:buNone/>
            </a:pPr>
            <a:r>
              <a:rPr lang="en-US" sz="2800" b="1" dirty="0"/>
              <a:t> </a:t>
            </a:r>
            <a:r>
              <a:rPr lang="en-US" sz="2800" b="1" dirty="0" smtClean="0"/>
              <a:t>  </a:t>
            </a:r>
            <a:r>
              <a:rPr lang="en-US" sz="2800" b="1" dirty="0" err="1" smtClean="0"/>
              <a:t>Susunan</a:t>
            </a:r>
            <a:r>
              <a:rPr lang="en-US" sz="2800" b="1" dirty="0" smtClean="0"/>
              <a:t> </a:t>
            </a:r>
            <a:r>
              <a:rPr lang="en-US" sz="2800" b="1" dirty="0" err="1"/>
              <a:t>Menaik</a:t>
            </a:r>
            <a:r>
              <a:rPr lang="en-US" sz="2800" b="1" dirty="0"/>
              <a:t>:</a:t>
            </a:r>
            <a:endParaRPr lang="en-US" sz="2800" dirty="0"/>
          </a:p>
          <a:p>
            <a:r>
              <a:rPr lang="it-IT" sz="2800" dirty="0"/>
              <a:t>•Data-data disusun daripada yang terendah kepada tertinggi seperti</a:t>
            </a:r>
            <a:r>
              <a:rPr lang="it-IT" sz="2800" dirty="0" smtClean="0"/>
              <a:t>:</a:t>
            </a:r>
          </a:p>
          <a:p>
            <a:endParaRPr lang="en-US" sz="2800" dirty="0"/>
          </a:p>
          <a:p>
            <a:r>
              <a:rPr lang="en-US" sz="2800" dirty="0"/>
              <a:t>40, 46, 56, 56, 57, 70,70,70, 78, 86, 90, 90, 90, 90</a:t>
            </a:r>
          </a:p>
          <a:p>
            <a:r>
              <a:rPr lang="en-US" sz="2800" b="1" dirty="0" err="1"/>
              <a:t>Susunan</a:t>
            </a:r>
            <a:r>
              <a:rPr lang="en-US" sz="2800" b="1" dirty="0"/>
              <a:t> </a:t>
            </a:r>
            <a:r>
              <a:rPr lang="en-US" sz="2800" b="1" dirty="0" err="1"/>
              <a:t>Menurun</a:t>
            </a:r>
            <a:r>
              <a:rPr lang="en-US" sz="2800" b="1" dirty="0"/>
              <a:t>:</a:t>
            </a:r>
            <a:endParaRPr lang="en-US" sz="2800" dirty="0"/>
          </a:p>
          <a:p>
            <a:r>
              <a:rPr lang="en-US" sz="2800" dirty="0"/>
              <a:t>•Data-data </a:t>
            </a:r>
            <a:r>
              <a:rPr lang="en-US" sz="2800" dirty="0" err="1"/>
              <a:t>disusun</a:t>
            </a:r>
            <a:r>
              <a:rPr lang="en-US" sz="2800" dirty="0"/>
              <a:t> </a:t>
            </a:r>
            <a:r>
              <a:rPr lang="en-US" sz="2800" dirty="0" err="1"/>
              <a:t>daripada</a:t>
            </a:r>
            <a:r>
              <a:rPr lang="en-US" sz="2800" dirty="0"/>
              <a:t> yang </a:t>
            </a:r>
            <a:r>
              <a:rPr lang="en-US" sz="2800" dirty="0" err="1"/>
              <a:t>terendah</a:t>
            </a:r>
            <a:r>
              <a:rPr lang="en-US" sz="2800" dirty="0"/>
              <a:t> </a:t>
            </a:r>
            <a:r>
              <a:rPr lang="en-US" sz="2800" dirty="0" err="1"/>
              <a:t>kepada</a:t>
            </a:r>
            <a:r>
              <a:rPr lang="en-US" sz="2800" dirty="0"/>
              <a:t> yang </a:t>
            </a:r>
            <a:r>
              <a:rPr lang="en-US" sz="2800" dirty="0" err="1"/>
              <a:t>tertinggi</a:t>
            </a:r>
            <a:r>
              <a:rPr lang="en-US" sz="2800" dirty="0"/>
              <a:t>. </a:t>
            </a:r>
            <a:r>
              <a:rPr lang="en-US" sz="2800" dirty="0" err="1"/>
              <a:t>Contohnya</a:t>
            </a:r>
            <a:r>
              <a:rPr lang="en-US" sz="2800" dirty="0"/>
              <a:t>:</a:t>
            </a:r>
          </a:p>
          <a:p>
            <a:endParaRPr lang="en-US" sz="2800" dirty="0"/>
          </a:p>
          <a:p>
            <a:r>
              <a:rPr lang="en-US" sz="2800" dirty="0"/>
              <a:t>90, 90, 90, 90,86, 78, 70, 70, 70, 57, 56, 56, 46, 40</a:t>
            </a:r>
          </a:p>
        </p:txBody>
      </p:sp>
    </p:spTree>
    <p:extLst>
      <p:ext uri="{BB962C8B-B14F-4D97-AF65-F5344CB8AC3E}">
        <p14:creationId xmlns:p14="http://schemas.microsoft.com/office/powerpoint/2010/main" val="37083578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375320"/>
          </a:xfrm>
        </p:spPr>
        <p:txBody>
          <a:bodyPr>
            <a:normAutofit fontScale="90000"/>
          </a:bodyPr>
          <a:lstStyle/>
          <a:p>
            <a:endParaRPr lang="en-US" dirty="0"/>
          </a:p>
        </p:txBody>
      </p:sp>
      <p:sp>
        <p:nvSpPr>
          <p:cNvPr id="3" name="Content Placeholder 2"/>
          <p:cNvSpPr>
            <a:spLocks noGrp="1"/>
          </p:cNvSpPr>
          <p:nvPr>
            <p:ph idx="1"/>
          </p:nvPr>
        </p:nvSpPr>
        <p:spPr>
          <a:xfrm>
            <a:off x="457200" y="980728"/>
            <a:ext cx="8229600" cy="5496272"/>
          </a:xfrm>
        </p:spPr>
        <p:txBody>
          <a:bodyPr/>
          <a:lstStyle/>
          <a:p>
            <a:pPr marL="0" indent="0">
              <a:buNone/>
            </a:pPr>
            <a:endParaRPr lang="en-US" sz="2800" b="1" dirty="0"/>
          </a:p>
          <a:p>
            <a:r>
              <a:rPr lang="en-US" sz="2800" b="1" dirty="0" err="1" smtClean="0"/>
              <a:t>Taburan</a:t>
            </a:r>
            <a:r>
              <a:rPr lang="en-US" sz="2800" b="1" dirty="0" smtClean="0"/>
              <a:t> </a:t>
            </a:r>
            <a:r>
              <a:rPr lang="en-US" sz="2800" b="1" dirty="0" err="1" smtClean="0"/>
              <a:t>Kekerapan</a:t>
            </a:r>
            <a:endParaRPr lang="en-US" sz="2800" b="1" dirty="0" smtClean="0"/>
          </a:p>
          <a:p>
            <a:endParaRPr lang="en-US" sz="2800" dirty="0"/>
          </a:p>
          <a:p>
            <a:r>
              <a:rPr lang="en-US" sz="2800" dirty="0"/>
              <a:t>•Skor56</a:t>
            </a:r>
            <a:r>
              <a:rPr lang="en-US" sz="2800" dirty="0" smtClean="0"/>
              <a:t>%:      2pelajar</a:t>
            </a:r>
            <a:endParaRPr lang="en-US" sz="2800" dirty="0"/>
          </a:p>
          <a:p>
            <a:r>
              <a:rPr lang="en-US" sz="2800" dirty="0"/>
              <a:t>•Skor70</a:t>
            </a:r>
            <a:r>
              <a:rPr lang="en-US" sz="2800" dirty="0" smtClean="0"/>
              <a:t>%:      3pelajar</a:t>
            </a:r>
            <a:endParaRPr lang="en-US" sz="2800" dirty="0"/>
          </a:p>
          <a:p>
            <a:r>
              <a:rPr lang="en-US" sz="2800" dirty="0"/>
              <a:t>•Skor90</a:t>
            </a:r>
            <a:r>
              <a:rPr lang="en-US" sz="2800" dirty="0" smtClean="0"/>
              <a:t>%:      4pelajar</a:t>
            </a:r>
            <a:endParaRPr lang="en-US" sz="2800" dirty="0"/>
          </a:p>
          <a:p>
            <a:r>
              <a:rPr lang="en-US" sz="2800" dirty="0"/>
              <a:t>•</a:t>
            </a:r>
            <a:r>
              <a:rPr lang="en-US" sz="2800" dirty="0" err="1" smtClean="0"/>
              <a:t>Kekerapan</a:t>
            </a:r>
            <a:r>
              <a:rPr lang="en-US" sz="2800" dirty="0" smtClean="0"/>
              <a:t> </a:t>
            </a:r>
            <a:r>
              <a:rPr lang="en-US" sz="2800" dirty="0" err="1" smtClean="0"/>
              <a:t>merujuk</a:t>
            </a:r>
            <a:r>
              <a:rPr lang="en-US" sz="2800" dirty="0" smtClean="0"/>
              <a:t> </a:t>
            </a:r>
            <a:r>
              <a:rPr lang="en-US" sz="2800" dirty="0" err="1" smtClean="0"/>
              <a:t>kepada</a:t>
            </a:r>
            <a:r>
              <a:rPr lang="en-US" sz="2800" dirty="0" smtClean="0"/>
              <a:t> </a:t>
            </a:r>
            <a:r>
              <a:rPr lang="en-US" sz="2800" dirty="0" err="1" smtClean="0"/>
              <a:t>berapakali</a:t>
            </a:r>
            <a:r>
              <a:rPr lang="en-US" sz="2800" dirty="0" smtClean="0"/>
              <a:t> </a:t>
            </a:r>
            <a:r>
              <a:rPr lang="en-US" sz="2800" dirty="0" err="1" smtClean="0"/>
              <a:t>sesuatu</a:t>
            </a:r>
            <a:r>
              <a:rPr lang="en-US" sz="2800" dirty="0" smtClean="0"/>
              <a:t> </a:t>
            </a:r>
            <a:r>
              <a:rPr lang="en-US" sz="2800" dirty="0" err="1" smtClean="0"/>
              <a:t>skor</a:t>
            </a:r>
            <a:r>
              <a:rPr lang="en-US" sz="2800" dirty="0" smtClean="0"/>
              <a:t> </a:t>
            </a:r>
            <a:r>
              <a:rPr lang="en-US" sz="2800" dirty="0" err="1" smtClean="0"/>
              <a:t>wujud</a:t>
            </a:r>
            <a:r>
              <a:rPr lang="en-US" sz="2800" dirty="0" smtClean="0"/>
              <a:t> </a:t>
            </a:r>
            <a:r>
              <a:rPr lang="en-US" sz="2800" dirty="0" err="1" smtClean="0"/>
              <a:t>dalam</a:t>
            </a:r>
            <a:r>
              <a:rPr lang="en-US" sz="2800" dirty="0" smtClean="0"/>
              <a:t> </a:t>
            </a:r>
            <a:r>
              <a:rPr lang="en-US" sz="2800" dirty="0" err="1" smtClean="0"/>
              <a:t>sesuatu</a:t>
            </a:r>
            <a:r>
              <a:rPr lang="en-US" sz="2800" dirty="0" smtClean="0"/>
              <a:t> </a:t>
            </a:r>
            <a:r>
              <a:rPr lang="en-US" sz="2800" dirty="0" err="1" smtClean="0"/>
              <a:t>taburan</a:t>
            </a:r>
            <a:r>
              <a:rPr lang="en-US" sz="2800" dirty="0"/>
              <a:t>.</a:t>
            </a:r>
          </a:p>
          <a:p>
            <a:r>
              <a:rPr lang="en-US" sz="2800" dirty="0"/>
              <a:t>•</a:t>
            </a:r>
            <a:r>
              <a:rPr lang="en-US" sz="2800" dirty="0" err="1" smtClean="0"/>
              <a:t>Maka</a:t>
            </a:r>
            <a:r>
              <a:rPr lang="en-US" sz="2800" dirty="0" smtClean="0"/>
              <a:t> </a:t>
            </a:r>
            <a:r>
              <a:rPr lang="en-US" sz="2800" dirty="0" err="1" smtClean="0"/>
              <a:t>kekerapan</a:t>
            </a:r>
            <a:r>
              <a:rPr lang="en-US" sz="2800" dirty="0" smtClean="0"/>
              <a:t> </a:t>
            </a:r>
            <a:r>
              <a:rPr lang="en-US" sz="2800" dirty="0" err="1" smtClean="0"/>
              <a:t>untuk</a:t>
            </a:r>
            <a:r>
              <a:rPr lang="en-US" sz="2800" dirty="0" smtClean="0"/>
              <a:t> </a:t>
            </a:r>
            <a:r>
              <a:rPr lang="en-US" sz="2800" dirty="0" err="1" smtClean="0"/>
              <a:t>skor</a:t>
            </a:r>
            <a:r>
              <a:rPr lang="en-US" sz="2800" dirty="0" smtClean="0"/>
              <a:t> 90% </a:t>
            </a:r>
            <a:r>
              <a:rPr lang="en-US" sz="2800" dirty="0" err="1" smtClean="0"/>
              <a:t>ialah</a:t>
            </a:r>
            <a:r>
              <a:rPr lang="en-US" sz="2800" dirty="0" smtClean="0"/>
              <a:t> 4 (</a:t>
            </a:r>
            <a:r>
              <a:rPr lang="en-US" sz="2800" dirty="0" err="1" smtClean="0"/>
              <a:t>kekerapan</a:t>
            </a:r>
            <a:r>
              <a:rPr lang="en-US" sz="2800" dirty="0" smtClean="0"/>
              <a:t> </a:t>
            </a:r>
            <a:r>
              <a:rPr lang="en-US" sz="2800" dirty="0" err="1" smtClean="0"/>
              <a:t>tertinggi</a:t>
            </a:r>
            <a:r>
              <a:rPr lang="en-US" sz="2800" dirty="0" smtClean="0"/>
              <a:t>) </a:t>
            </a:r>
            <a:r>
              <a:rPr lang="en-US" sz="2800" dirty="0" err="1" smtClean="0"/>
              <a:t>manakala</a:t>
            </a:r>
            <a:r>
              <a:rPr lang="en-US" sz="2800" dirty="0" smtClean="0"/>
              <a:t> </a:t>
            </a:r>
            <a:r>
              <a:rPr lang="en-US" sz="2800" dirty="0" err="1" smtClean="0"/>
              <a:t>kekerapan</a:t>
            </a:r>
            <a:r>
              <a:rPr lang="en-US" sz="2800" dirty="0" smtClean="0"/>
              <a:t> </a:t>
            </a:r>
            <a:r>
              <a:rPr lang="en-US" sz="2800" dirty="0" err="1" smtClean="0"/>
              <a:t>untuk</a:t>
            </a:r>
            <a:r>
              <a:rPr lang="en-US" sz="2800" dirty="0" smtClean="0"/>
              <a:t> 56% </a:t>
            </a:r>
            <a:r>
              <a:rPr lang="en-US" sz="2800" dirty="0" err="1" smtClean="0"/>
              <a:t>ialah</a:t>
            </a:r>
            <a:r>
              <a:rPr lang="en-US" sz="2800" dirty="0" smtClean="0"/>
              <a:t> 2(</a:t>
            </a:r>
            <a:r>
              <a:rPr lang="en-US" sz="2800" dirty="0" err="1" smtClean="0"/>
              <a:t>kekerapan</a:t>
            </a:r>
            <a:r>
              <a:rPr lang="en-US" sz="2800" dirty="0" smtClean="0"/>
              <a:t> </a:t>
            </a:r>
            <a:r>
              <a:rPr lang="en-US" sz="2800" dirty="0" err="1" smtClean="0"/>
              <a:t>terendah</a:t>
            </a:r>
            <a:r>
              <a:rPr lang="en-US" sz="2800" dirty="0"/>
              <a:t>).</a:t>
            </a:r>
          </a:p>
          <a:p>
            <a:endParaRPr lang="en-US" dirty="0"/>
          </a:p>
        </p:txBody>
      </p:sp>
    </p:spTree>
    <p:extLst>
      <p:ext uri="{BB962C8B-B14F-4D97-AF65-F5344CB8AC3E}">
        <p14:creationId xmlns:p14="http://schemas.microsoft.com/office/powerpoint/2010/main" val="8096497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lgn="just"/>
            <a:r>
              <a:rPr lang="en-US" dirty="0"/>
              <a:t>•</a:t>
            </a:r>
            <a:r>
              <a:rPr lang="en-US" sz="2800" dirty="0" err="1" smtClean="0"/>
              <a:t>Jika</a:t>
            </a:r>
            <a:r>
              <a:rPr lang="en-US" sz="2800" dirty="0" smtClean="0"/>
              <a:t> </a:t>
            </a:r>
            <a:r>
              <a:rPr lang="en-US" sz="2800" dirty="0" err="1" smtClean="0"/>
              <a:t>mempunyai</a:t>
            </a:r>
            <a:r>
              <a:rPr lang="en-US" sz="2800" dirty="0" smtClean="0"/>
              <a:t> </a:t>
            </a:r>
            <a:r>
              <a:rPr lang="en-US" sz="2800" dirty="0" err="1" smtClean="0"/>
              <a:t>bilangan</a:t>
            </a:r>
            <a:r>
              <a:rPr lang="en-US" sz="2800" dirty="0" smtClean="0"/>
              <a:t> </a:t>
            </a:r>
            <a:r>
              <a:rPr lang="en-US" sz="2800" dirty="0" err="1" smtClean="0"/>
              <a:t>skor</a:t>
            </a:r>
            <a:r>
              <a:rPr lang="en-US" sz="2800" dirty="0" smtClean="0"/>
              <a:t> yang </a:t>
            </a:r>
            <a:r>
              <a:rPr lang="en-US" sz="2800" dirty="0" err="1" smtClean="0"/>
              <a:t>banyak</a:t>
            </a:r>
            <a:r>
              <a:rPr lang="en-US" sz="2800" dirty="0" smtClean="0"/>
              <a:t> ,</a:t>
            </a:r>
            <a:r>
              <a:rPr lang="en-US" sz="2800" dirty="0" err="1" smtClean="0"/>
              <a:t>adalah</a:t>
            </a:r>
            <a:r>
              <a:rPr lang="en-US" sz="2800" dirty="0" smtClean="0"/>
              <a:t> </a:t>
            </a:r>
            <a:r>
              <a:rPr lang="en-US" sz="2800" dirty="0" err="1" smtClean="0"/>
              <a:t>berguna</a:t>
            </a:r>
            <a:r>
              <a:rPr lang="en-US" sz="2800" dirty="0" smtClean="0"/>
              <a:t> </a:t>
            </a:r>
            <a:r>
              <a:rPr lang="en-US" sz="2800" dirty="0" err="1" smtClean="0"/>
              <a:t>untuk</a:t>
            </a:r>
            <a:r>
              <a:rPr lang="en-US" sz="2800" dirty="0" smtClean="0"/>
              <a:t> </a:t>
            </a:r>
            <a:r>
              <a:rPr lang="en-US" sz="2800" dirty="0" err="1" smtClean="0"/>
              <a:t>dibina</a:t>
            </a:r>
            <a:r>
              <a:rPr lang="en-US" sz="2800" dirty="0" smtClean="0"/>
              <a:t> </a:t>
            </a:r>
            <a:r>
              <a:rPr lang="en-US" sz="2800" dirty="0" err="1" smtClean="0"/>
              <a:t>taburan</a:t>
            </a:r>
            <a:r>
              <a:rPr lang="en-US" sz="2800" dirty="0" smtClean="0"/>
              <a:t> </a:t>
            </a:r>
            <a:r>
              <a:rPr lang="en-US" sz="2800" dirty="0" err="1" smtClean="0"/>
              <a:t>kekerapan</a:t>
            </a:r>
            <a:r>
              <a:rPr lang="en-US" sz="2800" dirty="0" smtClean="0"/>
              <a:t> </a:t>
            </a:r>
            <a:r>
              <a:rPr lang="en-US" sz="2800" dirty="0" err="1" smtClean="0"/>
              <a:t>secara</a:t>
            </a:r>
            <a:r>
              <a:rPr lang="en-US" sz="2800" dirty="0" smtClean="0"/>
              <a:t> </a:t>
            </a:r>
            <a:r>
              <a:rPr lang="en-US" sz="2800" dirty="0" err="1" smtClean="0"/>
              <a:t>berkumpulan</a:t>
            </a:r>
            <a:r>
              <a:rPr lang="en-US" sz="2800" dirty="0" smtClean="0"/>
              <a:t> </a:t>
            </a:r>
            <a:r>
              <a:rPr lang="en-US" sz="2800" dirty="0" err="1" smtClean="0"/>
              <a:t>serta</a:t>
            </a:r>
            <a:r>
              <a:rPr lang="en-US" sz="2800" dirty="0" smtClean="0"/>
              <a:t> </a:t>
            </a:r>
            <a:r>
              <a:rPr lang="en-US" sz="2800" dirty="0" err="1" smtClean="0"/>
              <a:t>graf</a:t>
            </a:r>
            <a:r>
              <a:rPr lang="en-US" sz="2800" dirty="0" smtClean="0"/>
              <a:t> </a:t>
            </a:r>
            <a:r>
              <a:rPr lang="en-US" sz="2800" dirty="0" err="1" smtClean="0"/>
              <a:t>taburan</a:t>
            </a:r>
            <a:r>
              <a:rPr lang="en-US" dirty="0"/>
              <a:t>.</a:t>
            </a:r>
          </a:p>
          <a:p>
            <a:pPr algn="just"/>
            <a:r>
              <a:rPr lang="en-US" sz="2800" dirty="0" err="1" smtClean="0"/>
              <a:t>Skor</a:t>
            </a:r>
            <a:r>
              <a:rPr lang="en-US" sz="2800" dirty="0" smtClean="0"/>
              <a:t> </a:t>
            </a:r>
            <a:r>
              <a:rPr lang="en-US" sz="2800" dirty="0" err="1" smtClean="0"/>
              <a:t>skor</a:t>
            </a:r>
            <a:r>
              <a:rPr lang="en-US" sz="2800" dirty="0" smtClean="0"/>
              <a:t> </a:t>
            </a:r>
            <a:r>
              <a:rPr lang="en-US" sz="2800" dirty="0" err="1" smtClean="0"/>
              <a:t>dikumpulkan</a:t>
            </a:r>
            <a:r>
              <a:rPr lang="en-US" sz="2800" dirty="0" smtClean="0"/>
              <a:t> </a:t>
            </a:r>
            <a:r>
              <a:rPr lang="en-US" sz="2800" dirty="0" err="1" smtClean="0"/>
              <a:t>dalam</a:t>
            </a:r>
            <a:r>
              <a:rPr lang="en-US" sz="2800" dirty="0" smtClean="0"/>
              <a:t> </a:t>
            </a:r>
            <a:r>
              <a:rPr lang="en-US" sz="2800" dirty="0" err="1" smtClean="0"/>
              <a:t>sela</a:t>
            </a:r>
            <a:r>
              <a:rPr lang="en-US" sz="2800" dirty="0" smtClean="0"/>
              <a:t> </a:t>
            </a:r>
            <a:r>
              <a:rPr lang="en-US" sz="2800" dirty="0" err="1" smtClean="0"/>
              <a:t>kelas,dan</a:t>
            </a:r>
            <a:r>
              <a:rPr lang="en-US" sz="2800" dirty="0" smtClean="0"/>
              <a:t> </a:t>
            </a:r>
            <a:r>
              <a:rPr lang="en-US" sz="2800" dirty="0" err="1" smtClean="0"/>
              <a:t>bilangan</a:t>
            </a:r>
            <a:r>
              <a:rPr lang="en-US" sz="2800" dirty="0" smtClean="0"/>
              <a:t> </a:t>
            </a:r>
            <a:r>
              <a:rPr lang="en-US" sz="2800" dirty="0" err="1" smtClean="0"/>
              <a:t>skor</a:t>
            </a:r>
            <a:r>
              <a:rPr lang="en-US" sz="2800" dirty="0" smtClean="0"/>
              <a:t> yang </a:t>
            </a:r>
            <a:r>
              <a:rPr lang="en-US" sz="2800" dirty="0" err="1" smtClean="0"/>
              <a:t>ada</a:t>
            </a:r>
            <a:r>
              <a:rPr lang="en-US" sz="2800" dirty="0" smtClean="0"/>
              <a:t> </a:t>
            </a:r>
            <a:r>
              <a:rPr lang="en-US" sz="2800" dirty="0" err="1" smtClean="0"/>
              <a:t>dalam</a:t>
            </a:r>
            <a:r>
              <a:rPr lang="en-US" sz="2800" dirty="0" smtClean="0"/>
              <a:t> </a:t>
            </a:r>
            <a:r>
              <a:rPr lang="en-US" sz="2800" dirty="0" err="1" smtClean="0"/>
              <a:t>setiap</a:t>
            </a:r>
            <a:r>
              <a:rPr lang="en-US" sz="2800" dirty="0" smtClean="0"/>
              <a:t> </a:t>
            </a:r>
            <a:r>
              <a:rPr lang="en-US" sz="2800" dirty="0" err="1" smtClean="0"/>
              <a:t>sela</a:t>
            </a:r>
            <a:r>
              <a:rPr lang="en-US" sz="2800" dirty="0" smtClean="0"/>
              <a:t> </a:t>
            </a:r>
            <a:r>
              <a:rPr lang="en-US" sz="2800" dirty="0" err="1" smtClean="0"/>
              <a:t>digundalkan</a:t>
            </a:r>
            <a:r>
              <a:rPr lang="en-US" sz="2800" dirty="0"/>
              <a:t>.</a:t>
            </a:r>
          </a:p>
          <a:p>
            <a:pPr algn="just"/>
            <a:r>
              <a:rPr lang="en-US" sz="2800" dirty="0" err="1" smtClean="0"/>
              <a:t>Tanda-tanda</a:t>
            </a:r>
            <a:r>
              <a:rPr lang="en-US" sz="2800" dirty="0" smtClean="0"/>
              <a:t> </a:t>
            </a:r>
            <a:r>
              <a:rPr lang="en-US" sz="2800" dirty="0" err="1" smtClean="0"/>
              <a:t>gundal</a:t>
            </a:r>
            <a:r>
              <a:rPr lang="en-US" sz="2800" dirty="0" smtClean="0"/>
              <a:t> </a:t>
            </a:r>
            <a:r>
              <a:rPr lang="en-US" sz="2800" dirty="0" err="1" smtClean="0"/>
              <a:t>ini</a:t>
            </a:r>
            <a:r>
              <a:rPr lang="en-US" sz="2800" dirty="0" smtClean="0"/>
              <a:t> </a:t>
            </a:r>
            <a:r>
              <a:rPr lang="en-US" sz="2800" dirty="0" err="1" smtClean="0"/>
              <a:t>dikira</a:t>
            </a:r>
            <a:r>
              <a:rPr lang="en-US" sz="2800" dirty="0" smtClean="0"/>
              <a:t> </a:t>
            </a:r>
            <a:r>
              <a:rPr lang="en-US" sz="2800" dirty="0" err="1" smtClean="0"/>
              <a:t>untuk</a:t>
            </a:r>
            <a:r>
              <a:rPr lang="en-US" sz="2800" dirty="0" smtClean="0"/>
              <a:t> </a:t>
            </a:r>
            <a:r>
              <a:rPr lang="en-US" sz="2800" dirty="0" err="1" smtClean="0"/>
              <a:t>memperoleh</a:t>
            </a:r>
            <a:r>
              <a:rPr lang="en-US" sz="2800" dirty="0" smtClean="0"/>
              <a:t> </a:t>
            </a:r>
            <a:r>
              <a:rPr lang="en-US" sz="2800" dirty="0" err="1" smtClean="0"/>
              <a:t>kekerapan,iaitu</a:t>
            </a:r>
            <a:r>
              <a:rPr lang="en-US" sz="2800" dirty="0" smtClean="0"/>
              <a:t> </a:t>
            </a:r>
            <a:r>
              <a:rPr lang="en-US" sz="2800" dirty="0" err="1" smtClean="0"/>
              <a:t>bilangan</a:t>
            </a:r>
            <a:r>
              <a:rPr lang="en-US" sz="2800" dirty="0" smtClean="0"/>
              <a:t> </a:t>
            </a:r>
            <a:r>
              <a:rPr lang="en-US" sz="2800" dirty="0" err="1" smtClean="0"/>
              <a:t>skor</a:t>
            </a:r>
            <a:r>
              <a:rPr lang="en-US" sz="2800" dirty="0" smtClean="0"/>
              <a:t> </a:t>
            </a:r>
            <a:r>
              <a:rPr lang="en-US" sz="2800" dirty="0" err="1" smtClean="0"/>
              <a:t>dalam</a:t>
            </a:r>
            <a:r>
              <a:rPr lang="en-US" sz="2800" dirty="0" smtClean="0"/>
              <a:t> </a:t>
            </a:r>
            <a:r>
              <a:rPr lang="en-US" sz="2800" dirty="0" err="1" smtClean="0"/>
              <a:t>setiap</a:t>
            </a:r>
            <a:r>
              <a:rPr lang="en-US" sz="2800" dirty="0" smtClean="0"/>
              <a:t> </a:t>
            </a:r>
            <a:r>
              <a:rPr lang="en-US" sz="2800" dirty="0" err="1" smtClean="0"/>
              <a:t>sela</a:t>
            </a:r>
            <a:r>
              <a:rPr lang="en-US" sz="2800" dirty="0" smtClean="0"/>
              <a:t> </a:t>
            </a:r>
            <a:r>
              <a:rPr lang="en-US" sz="2800" dirty="0" err="1" smtClean="0"/>
              <a:t>kelas</a:t>
            </a:r>
            <a:r>
              <a:rPr lang="en-US" sz="2800" dirty="0" smtClean="0"/>
              <a:t>.</a:t>
            </a:r>
          </a:p>
          <a:p>
            <a:pPr algn="just"/>
            <a:r>
              <a:rPr lang="en-US" sz="2800" dirty="0" err="1" smtClean="0"/>
              <a:t>Sebagai</a:t>
            </a:r>
            <a:r>
              <a:rPr lang="en-US" sz="2800" dirty="0" smtClean="0"/>
              <a:t> </a:t>
            </a:r>
            <a:r>
              <a:rPr lang="en-US" sz="2800" dirty="0" err="1" smtClean="0"/>
              <a:t>contoh</a:t>
            </a:r>
            <a:r>
              <a:rPr lang="en-US" sz="2800" dirty="0" smtClean="0"/>
              <a:t>, </a:t>
            </a:r>
            <a:r>
              <a:rPr lang="en-US" sz="2800" dirty="0" err="1" smtClean="0"/>
              <a:t>perhatikan</a:t>
            </a:r>
            <a:r>
              <a:rPr lang="en-US" sz="2800" dirty="0" smtClean="0"/>
              <a:t> </a:t>
            </a:r>
            <a:r>
              <a:rPr lang="en-US" sz="2800" dirty="0" err="1" smtClean="0"/>
              <a:t>bagaimana</a:t>
            </a:r>
            <a:r>
              <a:rPr lang="en-US" sz="2800" dirty="0" smtClean="0"/>
              <a:t> </a:t>
            </a:r>
            <a:r>
              <a:rPr lang="en-US" sz="2800" dirty="0" err="1" smtClean="0"/>
              <a:t>skor-skor</a:t>
            </a:r>
            <a:r>
              <a:rPr lang="en-US" sz="2800" dirty="0" smtClean="0"/>
              <a:t> </a:t>
            </a:r>
            <a:r>
              <a:rPr lang="en-US" sz="2800" dirty="0" err="1" smtClean="0"/>
              <a:t>berikut</a:t>
            </a:r>
            <a:r>
              <a:rPr lang="en-US" sz="2800" dirty="0" smtClean="0"/>
              <a:t> </a:t>
            </a:r>
            <a:r>
              <a:rPr lang="en-US" sz="2800" dirty="0" err="1" smtClean="0"/>
              <a:t>disusun</a:t>
            </a:r>
            <a:r>
              <a:rPr lang="en-US" sz="2800" dirty="0" smtClean="0"/>
              <a:t> </a:t>
            </a:r>
            <a:r>
              <a:rPr lang="en-US" sz="2800" dirty="0" err="1" smtClean="0"/>
              <a:t>dalam</a:t>
            </a:r>
            <a:r>
              <a:rPr lang="en-US" sz="2800" dirty="0" smtClean="0"/>
              <a:t> </a:t>
            </a:r>
            <a:r>
              <a:rPr lang="en-US" sz="2800" dirty="0" err="1" smtClean="0"/>
              <a:t>taburan</a:t>
            </a:r>
            <a:r>
              <a:rPr lang="en-US" sz="2800" dirty="0" smtClean="0"/>
              <a:t> </a:t>
            </a:r>
            <a:r>
              <a:rPr lang="en-US" sz="2800" dirty="0" err="1" smtClean="0"/>
              <a:t>kekerapan</a:t>
            </a:r>
            <a:r>
              <a:rPr lang="en-US" sz="2800" dirty="0" smtClean="0"/>
              <a:t> </a:t>
            </a:r>
            <a:r>
              <a:rPr lang="en-US" sz="2800" dirty="0" err="1" smtClean="0"/>
              <a:t>dengan</a:t>
            </a:r>
            <a:r>
              <a:rPr lang="en-US" sz="2800" dirty="0" smtClean="0"/>
              <a:t> </a:t>
            </a:r>
            <a:r>
              <a:rPr lang="en-US" sz="2800" dirty="0" err="1" smtClean="0"/>
              <a:t>julat</a:t>
            </a:r>
            <a:r>
              <a:rPr lang="en-US" sz="2800" dirty="0" smtClean="0"/>
              <a:t> </a:t>
            </a:r>
            <a:r>
              <a:rPr lang="en-US" sz="2800" dirty="0" err="1" smtClean="0"/>
              <a:t>kelas</a:t>
            </a:r>
            <a:r>
              <a:rPr lang="en-US" sz="2800" dirty="0" smtClean="0"/>
              <a:t> </a:t>
            </a:r>
            <a:r>
              <a:rPr lang="en-US" sz="2800" dirty="0" err="1" smtClean="0"/>
              <a:t>sebanyak</a:t>
            </a:r>
            <a:r>
              <a:rPr lang="en-US" sz="2800" dirty="0" smtClean="0"/>
              <a:t> 5</a:t>
            </a:r>
            <a:r>
              <a:rPr lang="en-US" sz="2800" dirty="0"/>
              <a:t>.</a:t>
            </a:r>
          </a:p>
          <a:p>
            <a:pPr algn="just"/>
            <a:endParaRPr lang="en-US" sz="2800" dirty="0"/>
          </a:p>
          <a:p>
            <a:pPr algn="just"/>
            <a:endParaRPr lang="en-US" sz="2800" dirty="0"/>
          </a:p>
        </p:txBody>
      </p:sp>
    </p:spTree>
    <p:extLst>
      <p:ext uri="{BB962C8B-B14F-4D97-AF65-F5344CB8AC3E}">
        <p14:creationId xmlns:p14="http://schemas.microsoft.com/office/powerpoint/2010/main" val="36300837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600" dirty="0" smtClean="0"/>
              <a:t>33   12   64   52   72   5   11   37</a:t>
            </a:r>
            <a:endParaRPr lang="en-US" sz="3600" dirty="0"/>
          </a:p>
          <a:p>
            <a:r>
              <a:rPr lang="en-US" sz="3600" dirty="0" smtClean="0"/>
              <a:t>22   16   48   26   37   21   3   26</a:t>
            </a:r>
            <a:endParaRPr lang="en-US" sz="3600" dirty="0"/>
          </a:p>
          <a:p>
            <a:r>
              <a:rPr lang="en-US" sz="3600" dirty="0" smtClean="0"/>
              <a:t>14   34   22   19   40   24   22 15</a:t>
            </a:r>
            <a:endParaRPr lang="en-US" sz="3600" dirty="0"/>
          </a:p>
          <a:p>
            <a:r>
              <a:rPr lang="en-US" sz="3600" dirty="0" smtClean="0"/>
              <a:t>32   24   27   30   23   31   19  24</a:t>
            </a:r>
            <a:endParaRPr lang="en-US" sz="3600" dirty="0"/>
          </a:p>
          <a:p>
            <a:r>
              <a:rPr lang="en-US" sz="3600" dirty="0" smtClean="0"/>
              <a:t>27   20   33   14   27  20   29   23</a:t>
            </a:r>
            <a:endParaRPr lang="en-US" sz="3600" dirty="0"/>
          </a:p>
          <a:p>
            <a:r>
              <a:rPr lang="en-US" sz="3600" dirty="0" smtClean="0"/>
              <a:t>31   22   16   36   27   92   82   5</a:t>
            </a:r>
            <a:endParaRPr lang="en-US" sz="3600" dirty="0"/>
          </a:p>
          <a:p>
            <a:r>
              <a:rPr lang="en-US" sz="3600" dirty="0" smtClean="0"/>
              <a:t>17   29   13   18   44   12   28</a:t>
            </a:r>
            <a:endParaRPr lang="en-US" sz="3600" dirty="0"/>
          </a:p>
        </p:txBody>
      </p:sp>
    </p:spTree>
    <p:extLst>
      <p:ext uri="{BB962C8B-B14F-4D97-AF65-F5344CB8AC3E}">
        <p14:creationId xmlns:p14="http://schemas.microsoft.com/office/powerpoint/2010/main" val="38660969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7288"/>
          </a:xfrm>
        </p:spPr>
        <p:txBody>
          <a:bodyPr>
            <a:normAutofit fontScale="90000"/>
          </a:bodyPr>
          <a:lstStyle/>
          <a:p>
            <a:endParaRPr lang="en-US" dirty="0"/>
          </a:p>
        </p:txBody>
      </p:sp>
      <p:pic>
        <p:nvPicPr>
          <p:cNvPr id="11776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3568" y="1052736"/>
            <a:ext cx="8064896" cy="561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52189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404664"/>
            <a:ext cx="7474024" cy="1008112"/>
          </a:xfrm>
        </p:spPr>
        <p:txBody>
          <a:bodyPr>
            <a:normAutofit fontScale="90000"/>
          </a:bodyPr>
          <a:lstStyle/>
          <a:p>
            <a:pPr algn="ctr"/>
            <a:r>
              <a:rPr lang="en-US" b="1" dirty="0" smtClean="0"/>
              <a:t/>
            </a:r>
            <a:br>
              <a:rPr lang="en-US" b="1" dirty="0" smtClean="0"/>
            </a:br>
            <a:r>
              <a:rPr lang="en-US" b="1" dirty="0"/>
              <a:t/>
            </a:r>
            <a:br>
              <a:rPr lang="en-US" b="1" dirty="0"/>
            </a:br>
            <a:r>
              <a:rPr lang="en-US" b="1" dirty="0" smtClean="0">
                <a:solidFill>
                  <a:schemeClr val="tx1"/>
                </a:solidFill>
              </a:rPr>
              <a:t>Data </a:t>
            </a:r>
            <a:r>
              <a:rPr lang="en-US" b="1" dirty="0" err="1">
                <a:solidFill>
                  <a:schemeClr val="tx1"/>
                </a:solidFill>
              </a:rPr>
              <a:t>tak</a:t>
            </a:r>
            <a:r>
              <a:rPr lang="en-US" b="1" dirty="0">
                <a:solidFill>
                  <a:schemeClr val="tx1"/>
                </a:solidFill>
              </a:rPr>
              <a:t> </a:t>
            </a:r>
            <a:r>
              <a:rPr lang="en-US" b="1" dirty="0" err="1">
                <a:solidFill>
                  <a:schemeClr val="tx1"/>
                </a:solidFill>
              </a:rPr>
              <a:t>terkumpul</a:t>
            </a:r>
            <a:r>
              <a:rPr lang="en-US" dirty="0"/>
              <a:t/>
            </a:r>
            <a:br>
              <a:rPr lang="en-US" dirty="0"/>
            </a:br>
            <a:r>
              <a:rPr lang="en-US" dirty="0" smtClean="0"/>
              <a:t>    </a:t>
            </a:r>
            <a:endParaRPr lang="en-US" dirty="0"/>
          </a:p>
        </p:txBody>
      </p:sp>
      <p:sp>
        <p:nvSpPr>
          <p:cNvPr id="3" name="Content Placeholder 2"/>
          <p:cNvSpPr>
            <a:spLocks noGrp="1"/>
          </p:cNvSpPr>
          <p:nvPr>
            <p:ph idx="1"/>
          </p:nvPr>
        </p:nvSpPr>
        <p:spPr>
          <a:xfrm>
            <a:off x="251520" y="1556792"/>
            <a:ext cx="8435280" cy="4569371"/>
          </a:xfrm>
        </p:spPr>
        <p:txBody>
          <a:bodyPr>
            <a:normAutofit/>
          </a:bodyPr>
          <a:lstStyle/>
          <a:p>
            <a:pPr marL="0" indent="0">
              <a:buNone/>
            </a:pPr>
            <a:r>
              <a:rPr lang="en-US" dirty="0" err="1" smtClean="0"/>
              <a:t>Contoh</a:t>
            </a:r>
            <a:r>
              <a:rPr lang="en-US" dirty="0" smtClean="0"/>
              <a:t> : </a:t>
            </a:r>
          </a:p>
          <a:p>
            <a:pPr marL="0" indent="0">
              <a:buNone/>
            </a:pPr>
            <a:r>
              <a:rPr lang="en-US" dirty="0" smtClean="0"/>
              <a:t>54   67   85   34   92   38   67   55   45   83</a:t>
            </a:r>
          </a:p>
          <a:p>
            <a:endParaRPr lang="en-US" sz="1000" dirty="0" smtClean="0"/>
          </a:p>
          <a:p>
            <a:pPr>
              <a:buNone/>
            </a:pPr>
            <a:endParaRPr lang="en-US" dirty="0" smtClean="0"/>
          </a:p>
        </p:txBody>
      </p:sp>
      <p:sp>
        <p:nvSpPr>
          <p:cNvPr id="8" name="AutoShape 3"/>
          <p:cNvSpPr>
            <a:spLocks noChangeArrowheads="1"/>
          </p:cNvSpPr>
          <p:nvPr/>
        </p:nvSpPr>
        <p:spPr bwMode="auto">
          <a:xfrm>
            <a:off x="2123728" y="2564904"/>
            <a:ext cx="5801072" cy="2664296"/>
          </a:xfrm>
          <a:prstGeom prst="cloudCallout">
            <a:avLst>
              <a:gd name="adj1" fmla="val -67419"/>
              <a:gd name="adj2" fmla="val 20828"/>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Tx/>
              <a:buNone/>
              <a:tabLst/>
            </a:pPr>
            <a:r>
              <a:rPr lang="en-US" sz="2000" dirty="0" smtClean="0">
                <a:latin typeface="Arial" pitchFamily="34" charset="0"/>
                <a:cs typeface="Arial" pitchFamily="34" charset="0"/>
              </a:rPr>
              <a:t>Data </a:t>
            </a:r>
            <a:r>
              <a:rPr lang="en-US" sz="2000" dirty="0" err="1" smtClean="0">
                <a:latin typeface="Arial" pitchFamily="34" charset="0"/>
                <a:cs typeface="Arial" pitchFamily="34" charset="0"/>
              </a:rPr>
              <a:t>tak</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terkumpul</a:t>
            </a:r>
            <a:r>
              <a:rPr lang="en-US" sz="2000" dirty="0" smtClean="0">
                <a:latin typeface="Arial" pitchFamily="34" charset="0"/>
                <a:cs typeface="Arial" pitchFamily="34" charset="0"/>
              </a:rPr>
              <a:t> yang </a:t>
            </a:r>
            <a:r>
              <a:rPr lang="en-US" sz="2000" dirty="0" err="1" smtClean="0">
                <a:latin typeface="Arial" pitchFamily="34" charset="0"/>
                <a:cs typeface="Arial" pitchFamily="34" charset="0"/>
              </a:rPr>
              <a:t>banyak</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boleh</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dikumpulkan</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dalam</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bentuk</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jadual</a:t>
            </a:r>
            <a:r>
              <a:rPr lang="en-US" sz="2000" dirty="0" smtClean="0">
                <a:latin typeface="Arial" pitchFamily="34" charset="0"/>
                <a:cs typeface="Arial" pitchFamily="34" charset="0"/>
              </a:rPr>
              <a:t> yang </a:t>
            </a:r>
            <a:r>
              <a:rPr lang="en-US" sz="2000" dirty="0" err="1" smtClean="0">
                <a:latin typeface="Arial" pitchFamily="34" charset="0"/>
                <a:cs typeface="Arial" pitchFamily="34" charset="0"/>
              </a:rPr>
              <a:t>mengandungi</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selang</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Hasilnya</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ialah</a:t>
            </a:r>
            <a:r>
              <a:rPr lang="en-US" sz="2000" dirty="0" smtClean="0">
                <a:latin typeface="Arial" pitchFamily="34" charset="0"/>
                <a:cs typeface="Arial" pitchFamily="34" charset="0"/>
              </a:rPr>
              <a:t> data    </a:t>
            </a:r>
            <a:r>
              <a:rPr lang="en-US" sz="2000" dirty="0" err="1" smtClean="0">
                <a:latin typeface="Arial" pitchFamily="34" charset="0"/>
                <a:cs typeface="Arial" pitchFamily="34" charset="0"/>
              </a:rPr>
              <a:t>terkumpul</a:t>
            </a:r>
            <a:r>
              <a:rPr lang="en-US" sz="2000" dirty="0" smtClean="0">
                <a:latin typeface="Arial" pitchFamily="34" charset="0"/>
                <a:cs typeface="Arial" pitchFamily="34" charset="0"/>
              </a:rPr>
              <a:t>.</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en-US" sz="1100" b="0"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pic>
        <p:nvPicPr>
          <p:cNvPr id="9" name="Picture 2" descr="j0283567"/>
          <p:cNvPicPr>
            <a:picLocks noChangeAspect="1" noChangeArrowheads="1" noCrop="1"/>
          </p:cNvPicPr>
          <p:nvPr/>
        </p:nvPicPr>
        <p:blipFill>
          <a:blip r:embed="rId2" cstate="print"/>
          <a:srcRect/>
          <a:stretch>
            <a:fillRect/>
          </a:stretch>
        </p:blipFill>
        <p:spPr bwMode="auto">
          <a:xfrm>
            <a:off x="251520" y="4523074"/>
            <a:ext cx="1872207" cy="214628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836712"/>
            <a:ext cx="8424936" cy="5289451"/>
          </a:xfrm>
        </p:spPr>
        <p:txBody>
          <a:bodyPr/>
          <a:lstStyle/>
          <a:p>
            <a:pPr marL="0" indent="0" algn="ctr">
              <a:buNone/>
            </a:pPr>
            <a:r>
              <a:rPr lang="en-US" sz="4000" b="1" dirty="0" smtClean="0"/>
              <a:t>    Data </a:t>
            </a:r>
            <a:r>
              <a:rPr lang="en-US" sz="4000" b="1" dirty="0" err="1" smtClean="0"/>
              <a:t>terkumpul</a:t>
            </a:r>
            <a:endParaRPr lang="en-US" sz="4000" b="1" dirty="0" smtClean="0"/>
          </a:p>
          <a:p>
            <a:r>
              <a:rPr lang="en-US" b="1" dirty="0" err="1" smtClean="0"/>
              <a:t>Contoh</a:t>
            </a:r>
            <a:r>
              <a:rPr lang="en-US" b="1" dirty="0" smtClean="0"/>
              <a:t>: </a:t>
            </a:r>
            <a:endParaRPr lang="en-US" b="1" dirty="0"/>
          </a:p>
        </p:txBody>
      </p:sp>
      <p:graphicFrame>
        <p:nvGraphicFramePr>
          <p:cNvPr id="4" name="Table 3"/>
          <p:cNvGraphicFramePr>
            <a:graphicFrameLocks noGrp="1"/>
          </p:cNvGraphicFramePr>
          <p:nvPr>
            <p:extLst>
              <p:ext uri="{D42A27DB-BD31-4B8C-83A1-F6EECF244321}">
                <p14:modId xmlns:p14="http://schemas.microsoft.com/office/powerpoint/2010/main" val="1992855426"/>
              </p:ext>
            </p:extLst>
          </p:nvPr>
        </p:nvGraphicFramePr>
        <p:xfrm>
          <a:off x="0" y="1988840"/>
          <a:ext cx="9144000" cy="5130920"/>
        </p:xfrm>
        <a:graphic>
          <a:graphicData uri="http://schemas.openxmlformats.org/drawingml/2006/table">
            <a:tbl>
              <a:tblPr/>
              <a:tblGrid>
                <a:gridCol w="4499992"/>
                <a:gridCol w="4644008"/>
              </a:tblGrid>
              <a:tr h="504056">
                <a:tc>
                  <a:txBody>
                    <a:bodyPr/>
                    <a:lstStyle/>
                    <a:p>
                      <a:pPr marL="0" marR="0" algn="ctr">
                        <a:lnSpc>
                          <a:spcPct val="115000"/>
                        </a:lnSpc>
                        <a:spcBef>
                          <a:spcPts val="0"/>
                        </a:spcBef>
                        <a:spcAft>
                          <a:spcPts val="0"/>
                        </a:spcAft>
                      </a:pPr>
                      <a:r>
                        <a:rPr lang="en-US" sz="2800" dirty="0" err="1">
                          <a:latin typeface="+mj-lt"/>
                          <a:ea typeface="宋体"/>
                          <a:cs typeface="Times New Roman"/>
                        </a:rPr>
                        <a:t>Tinggi</a:t>
                      </a:r>
                      <a:r>
                        <a:rPr lang="en-US" sz="2800" dirty="0">
                          <a:latin typeface="+mj-lt"/>
                          <a:ea typeface="宋体"/>
                          <a:cs typeface="Times New Roman"/>
                        </a:rPr>
                        <a:t>, x (cm)</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marL="0" marR="0" algn="ctr">
                        <a:lnSpc>
                          <a:spcPct val="115000"/>
                        </a:lnSpc>
                        <a:spcBef>
                          <a:spcPts val="0"/>
                        </a:spcBef>
                        <a:spcAft>
                          <a:spcPts val="0"/>
                        </a:spcAft>
                      </a:pPr>
                      <a:r>
                        <a:rPr lang="en-US" sz="2800" dirty="0" err="1">
                          <a:latin typeface="+mj-lt"/>
                          <a:ea typeface="宋体"/>
                          <a:cs typeface="Times New Roman"/>
                        </a:rPr>
                        <a:t>Kekerapan</a:t>
                      </a:r>
                      <a:endParaRPr lang="en-US" sz="2800" dirty="0">
                        <a:latin typeface="+mj-lt"/>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r>
              <a:tr h="4487396">
                <a:tc>
                  <a:txBody>
                    <a:bodyPr/>
                    <a:lstStyle/>
                    <a:p>
                      <a:pPr marL="0" marR="0" algn="ctr">
                        <a:lnSpc>
                          <a:spcPct val="115000"/>
                        </a:lnSpc>
                        <a:spcBef>
                          <a:spcPts val="0"/>
                        </a:spcBef>
                        <a:spcAft>
                          <a:spcPts val="0"/>
                        </a:spcAft>
                      </a:pPr>
                      <a:endParaRPr lang="en-US" sz="2800" dirty="0" smtClean="0">
                        <a:latin typeface="+mj-lt"/>
                        <a:ea typeface="宋体"/>
                        <a:cs typeface="Times New Roman"/>
                      </a:endParaRPr>
                    </a:p>
                    <a:p>
                      <a:pPr marL="0" marR="0" algn="ctr">
                        <a:lnSpc>
                          <a:spcPct val="115000"/>
                        </a:lnSpc>
                        <a:spcBef>
                          <a:spcPts val="0"/>
                        </a:spcBef>
                        <a:spcAft>
                          <a:spcPts val="0"/>
                        </a:spcAft>
                      </a:pPr>
                      <a:r>
                        <a:rPr lang="en-US" sz="2800" dirty="0" smtClean="0">
                          <a:latin typeface="+mj-lt"/>
                          <a:ea typeface="宋体"/>
                          <a:cs typeface="Times New Roman"/>
                        </a:rPr>
                        <a:t>140 </a:t>
                      </a:r>
                      <a:r>
                        <a:rPr lang="en-US" sz="2800" dirty="0">
                          <a:latin typeface="+mj-lt"/>
                          <a:ea typeface="宋体"/>
                          <a:cs typeface="Times New Roman"/>
                          <a:sym typeface="Symbol"/>
                        </a:rPr>
                        <a:t></a:t>
                      </a:r>
                      <a:r>
                        <a:rPr lang="en-US" sz="2800" dirty="0">
                          <a:latin typeface="+mj-lt"/>
                          <a:ea typeface="宋体"/>
                          <a:cs typeface="Times New Roman"/>
                        </a:rPr>
                        <a:t> x &lt; 145</a:t>
                      </a:r>
                    </a:p>
                    <a:p>
                      <a:pPr marL="0" marR="0" algn="ctr">
                        <a:lnSpc>
                          <a:spcPct val="115000"/>
                        </a:lnSpc>
                        <a:spcBef>
                          <a:spcPts val="0"/>
                        </a:spcBef>
                        <a:spcAft>
                          <a:spcPts val="0"/>
                        </a:spcAft>
                      </a:pPr>
                      <a:r>
                        <a:rPr lang="en-US" sz="2800" dirty="0">
                          <a:latin typeface="+mj-lt"/>
                          <a:ea typeface="宋体"/>
                          <a:cs typeface="Times New Roman"/>
                        </a:rPr>
                        <a:t>145 </a:t>
                      </a:r>
                      <a:r>
                        <a:rPr lang="en-US" sz="2800" dirty="0">
                          <a:latin typeface="+mj-lt"/>
                          <a:ea typeface="宋体"/>
                          <a:cs typeface="Times New Roman"/>
                          <a:sym typeface="Symbol"/>
                        </a:rPr>
                        <a:t></a:t>
                      </a:r>
                      <a:r>
                        <a:rPr lang="en-US" sz="2800" dirty="0">
                          <a:latin typeface="+mj-lt"/>
                          <a:ea typeface="宋体"/>
                          <a:cs typeface="Times New Roman"/>
                        </a:rPr>
                        <a:t> x &lt;  150</a:t>
                      </a:r>
                    </a:p>
                    <a:p>
                      <a:pPr marL="0" marR="0" algn="ctr">
                        <a:lnSpc>
                          <a:spcPct val="115000"/>
                        </a:lnSpc>
                        <a:spcBef>
                          <a:spcPts val="0"/>
                        </a:spcBef>
                        <a:spcAft>
                          <a:spcPts val="0"/>
                        </a:spcAft>
                      </a:pPr>
                      <a:r>
                        <a:rPr lang="en-US" sz="2800" dirty="0">
                          <a:latin typeface="+mj-lt"/>
                          <a:ea typeface="宋体"/>
                          <a:cs typeface="Times New Roman"/>
                        </a:rPr>
                        <a:t>150 </a:t>
                      </a:r>
                      <a:r>
                        <a:rPr lang="en-US" sz="2800" dirty="0">
                          <a:latin typeface="+mj-lt"/>
                          <a:ea typeface="宋体"/>
                          <a:cs typeface="Times New Roman"/>
                          <a:sym typeface="Symbol"/>
                        </a:rPr>
                        <a:t></a:t>
                      </a:r>
                      <a:r>
                        <a:rPr lang="en-US" sz="2800" dirty="0">
                          <a:latin typeface="+mj-lt"/>
                          <a:ea typeface="宋体"/>
                          <a:cs typeface="Times New Roman"/>
                        </a:rPr>
                        <a:t> x &lt; 155</a:t>
                      </a:r>
                    </a:p>
                    <a:p>
                      <a:pPr marL="0" marR="0" algn="ctr">
                        <a:lnSpc>
                          <a:spcPct val="115000"/>
                        </a:lnSpc>
                        <a:spcBef>
                          <a:spcPts val="0"/>
                        </a:spcBef>
                        <a:spcAft>
                          <a:spcPts val="0"/>
                        </a:spcAft>
                      </a:pPr>
                      <a:r>
                        <a:rPr lang="en-US" sz="2800" dirty="0">
                          <a:latin typeface="+mj-lt"/>
                          <a:ea typeface="宋体"/>
                          <a:cs typeface="Times New Roman"/>
                        </a:rPr>
                        <a:t>155 </a:t>
                      </a:r>
                      <a:r>
                        <a:rPr lang="en-US" sz="2800" dirty="0">
                          <a:latin typeface="+mj-lt"/>
                          <a:ea typeface="宋体"/>
                          <a:cs typeface="Times New Roman"/>
                          <a:sym typeface="Symbol"/>
                        </a:rPr>
                        <a:t></a:t>
                      </a:r>
                      <a:r>
                        <a:rPr lang="en-US" sz="2800" dirty="0">
                          <a:latin typeface="+mj-lt"/>
                          <a:ea typeface="宋体"/>
                          <a:cs typeface="Times New Roman"/>
                        </a:rPr>
                        <a:t> x &lt; 160</a:t>
                      </a:r>
                    </a:p>
                    <a:p>
                      <a:pPr marL="0" marR="0" algn="ctr">
                        <a:lnSpc>
                          <a:spcPct val="115000"/>
                        </a:lnSpc>
                        <a:spcBef>
                          <a:spcPts val="0"/>
                        </a:spcBef>
                        <a:spcAft>
                          <a:spcPts val="0"/>
                        </a:spcAft>
                      </a:pPr>
                      <a:r>
                        <a:rPr lang="en-US" sz="2800" dirty="0">
                          <a:latin typeface="+mj-lt"/>
                          <a:ea typeface="宋体"/>
                          <a:cs typeface="Times New Roman"/>
                        </a:rPr>
                        <a:t>160 </a:t>
                      </a:r>
                      <a:r>
                        <a:rPr lang="en-US" sz="2800" dirty="0">
                          <a:latin typeface="+mj-lt"/>
                          <a:ea typeface="宋体"/>
                          <a:cs typeface="Times New Roman"/>
                          <a:sym typeface="Symbol"/>
                        </a:rPr>
                        <a:t></a:t>
                      </a:r>
                      <a:r>
                        <a:rPr lang="en-US" sz="2800" dirty="0">
                          <a:latin typeface="+mj-lt"/>
                          <a:ea typeface="宋体"/>
                          <a:cs typeface="Times New Roman"/>
                        </a:rPr>
                        <a:t> x &lt; 165</a:t>
                      </a:r>
                    </a:p>
                    <a:p>
                      <a:pPr marL="0" marR="0" algn="ctr">
                        <a:lnSpc>
                          <a:spcPct val="115000"/>
                        </a:lnSpc>
                        <a:spcBef>
                          <a:spcPts val="0"/>
                        </a:spcBef>
                        <a:spcAft>
                          <a:spcPts val="0"/>
                        </a:spcAft>
                      </a:pPr>
                      <a:r>
                        <a:rPr lang="en-US" sz="2800" dirty="0">
                          <a:latin typeface="+mj-lt"/>
                          <a:ea typeface="宋体"/>
                          <a:cs typeface="Times New Roman"/>
                        </a:rPr>
                        <a:t>165 </a:t>
                      </a:r>
                      <a:r>
                        <a:rPr lang="en-US" sz="2800" dirty="0" smtClean="0">
                          <a:latin typeface="+mj-lt"/>
                          <a:ea typeface="宋体"/>
                          <a:cs typeface="Times New Roman"/>
                          <a:sym typeface="Symbol"/>
                        </a:rPr>
                        <a:t></a:t>
                      </a:r>
                      <a:r>
                        <a:rPr lang="en-US" sz="2800" dirty="0" smtClean="0">
                          <a:latin typeface="+mj-lt"/>
                          <a:ea typeface="宋体"/>
                          <a:cs typeface="Times New Roman"/>
                        </a:rPr>
                        <a:t> x </a:t>
                      </a:r>
                      <a:r>
                        <a:rPr lang="en-US" sz="2800" dirty="0">
                          <a:latin typeface="+mj-lt"/>
                          <a:ea typeface="宋体"/>
                          <a:cs typeface="Times New Roman"/>
                        </a:rPr>
                        <a:t>&lt; </a:t>
                      </a:r>
                      <a:r>
                        <a:rPr lang="en-US" sz="2800" dirty="0" smtClean="0">
                          <a:latin typeface="+mj-lt"/>
                          <a:ea typeface="宋体"/>
                          <a:cs typeface="Times New Roman"/>
                        </a:rPr>
                        <a:t>170</a:t>
                      </a:r>
                      <a:endParaRPr lang="en-US" sz="2800" dirty="0">
                        <a:latin typeface="+mj-lt"/>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800" dirty="0" smtClean="0">
                        <a:latin typeface="+mj-lt"/>
                        <a:ea typeface="宋体"/>
                        <a:cs typeface="Times New Roman"/>
                      </a:endParaRPr>
                    </a:p>
                    <a:p>
                      <a:pPr marL="0" marR="0" algn="ctr">
                        <a:lnSpc>
                          <a:spcPct val="115000"/>
                        </a:lnSpc>
                        <a:spcBef>
                          <a:spcPts val="0"/>
                        </a:spcBef>
                        <a:spcAft>
                          <a:spcPts val="0"/>
                        </a:spcAft>
                      </a:pPr>
                      <a:r>
                        <a:rPr lang="en-US" sz="2800" dirty="0" smtClean="0">
                          <a:latin typeface="+mj-lt"/>
                          <a:ea typeface="宋体"/>
                          <a:cs typeface="Times New Roman"/>
                        </a:rPr>
                        <a:t>4</a:t>
                      </a:r>
                      <a:endParaRPr lang="en-US" sz="2800" dirty="0">
                        <a:latin typeface="+mj-lt"/>
                        <a:ea typeface="宋体"/>
                        <a:cs typeface="Times New Roman"/>
                      </a:endParaRPr>
                    </a:p>
                    <a:p>
                      <a:pPr marL="0" marR="0" algn="ctr">
                        <a:lnSpc>
                          <a:spcPct val="115000"/>
                        </a:lnSpc>
                        <a:spcBef>
                          <a:spcPts val="0"/>
                        </a:spcBef>
                        <a:spcAft>
                          <a:spcPts val="0"/>
                        </a:spcAft>
                      </a:pPr>
                      <a:r>
                        <a:rPr lang="en-US" sz="2800" dirty="0">
                          <a:latin typeface="+mj-lt"/>
                          <a:ea typeface="宋体"/>
                          <a:cs typeface="Times New Roman"/>
                        </a:rPr>
                        <a:t>5</a:t>
                      </a:r>
                    </a:p>
                    <a:p>
                      <a:pPr marL="0" marR="0" algn="ctr">
                        <a:lnSpc>
                          <a:spcPct val="115000"/>
                        </a:lnSpc>
                        <a:spcBef>
                          <a:spcPts val="0"/>
                        </a:spcBef>
                        <a:spcAft>
                          <a:spcPts val="0"/>
                        </a:spcAft>
                      </a:pPr>
                      <a:r>
                        <a:rPr lang="en-US" sz="2800" dirty="0">
                          <a:latin typeface="+mj-lt"/>
                          <a:ea typeface="宋体"/>
                          <a:cs typeface="Times New Roman"/>
                        </a:rPr>
                        <a:t>8</a:t>
                      </a:r>
                    </a:p>
                    <a:p>
                      <a:pPr marL="0" marR="0" algn="ctr">
                        <a:lnSpc>
                          <a:spcPct val="115000"/>
                        </a:lnSpc>
                        <a:spcBef>
                          <a:spcPts val="0"/>
                        </a:spcBef>
                        <a:spcAft>
                          <a:spcPts val="0"/>
                        </a:spcAft>
                      </a:pPr>
                      <a:r>
                        <a:rPr lang="en-US" sz="2800" dirty="0">
                          <a:latin typeface="+mj-lt"/>
                          <a:ea typeface="宋体"/>
                          <a:cs typeface="Times New Roman"/>
                        </a:rPr>
                        <a:t>12</a:t>
                      </a:r>
                    </a:p>
                    <a:p>
                      <a:pPr marL="0" marR="0" algn="ctr">
                        <a:lnSpc>
                          <a:spcPct val="115000"/>
                        </a:lnSpc>
                        <a:spcBef>
                          <a:spcPts val="0"/>
                        </a:spcBef>
                        <a:spcAft>
                          <a:spcPts val="0"/>
                        </a:spcAft>
                      </a:pPr>
                      <a:r>
                        <a:rPr lang="en-US" sz="2800" dirty="0">
                          <a:latin typeface="+mj-lt"/>
                          <a:ea typeface="宋体"/>
                          <a:cs typeface="Times New Roman"/>
                        </a:rPr>
                        <a:t>25</a:t>
                      </a:r>
                    </a:p>
                    <a:p>
                      <a:pPr marL="0" marR="0" algn="ctr">
                        <a:lnSpc>
                          <a:spcPct val="115000"/>
                        </a:lnSpc>
                        <a:spcBef>
                          <a:spcPts val="0"/>
                        </a:spcBef>
                        <a:spcAft>
                          <a:spcPts val="0"/>
                        </a:spcAft>
                      </a:pPr>
                      <a:r>
                        <a:rPr lang="en-US" sz="2800" b="0" dirty="0" smtClean="0">
                          <a:latin typeface="+mj-lt"/>
                          <a:ea typeface="宋体"/>
                          <a:cs typeface="Times New Roman"/>
                        </a:rPr>
                        <a:t>10</a:t>
                      </a:r>
                    </a:p>
                    <a:p>
                      <a:pPr marL="0" marR="0" indent="0" algn="ctr" defTabSz="914400" rtl="0" eaLnBrk="1" fontAlgn="auto" latinLnBrk="0" hangingPunct="1">
                        <a:lnSpc>
                          <a:spcPct val="115000"/>
                        </a:lnSpc>
                        <a:spcBef>
                          <a:spcPts val="0"/>
                        </a:spcBef>
                        <a:spcAft>
                          <a:spcPts val="0"/>
                        </a:spcAft>
                        <a:buClrTx/>
                        <a:buSzTx/>
                        <a:buFontTx/>
                        <a:buNone/>
                        <a:tabLst/>
                        <a:defRPr/>
                      </a:pPr>
                      <a:endParaRPr lang="en-US" sz="4000" kern="1200" dirty="0" smtClean="0">
                        <a:solidFill>
                          <a:schemeClr val="tx1"/>
                        </a:solidFill>
                        <a:latin typeface="+mj-lt"/>
                        <a:ea typeface="+mn-ea"/>
                        <a:cs typeface="+mn-cs"/>
                      </a:endParaRPr>
                    </a:p>
                    <a:p>
                      <a:pPr marL="0" marR="0" algn="ctr">
                        <a:lnSpc>
                          <a:spcPct val="115000"/>
                        </a:lnSpc>
                        <a:spcBef>
                          <a:spcPts val="0"/>
                        </a:spcBef>
                        <a:spcAft>
                          <a:spcPts val="0"/>
                        </a:spcAft>
                      </a:pPr>
                      <a:endParaRPr lang="en-US" sz="2800" dirty="0" smtClean="0">
                        <a:latin typeface="+mj-lt"/>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375320"/>
          </a:xfrm>
        </p:spPr>
        <p:txBody>
          <a:bodyPr>
            <a:normAutofit fontScale="90000"/>
          </a:bodyPr>
          <a:lstStyle/>
          <a:p>
            <a:endParaRPr lang="en-US" dirty="0"/>
          </a:p>
        </p:txBody>
      </p:sp>
      <p:sp>
        <p:nvSpPr>
          <p:cNvPr id="3" name="Content Placeholder 2"/>
          <p:cNvSpPr>
            <a:spLocks noGrp="1"/>
          </p:cNvSpPr>
          <p:nvPr>
            <p:ph idx="1"/>
          </p:nvPr>
        </p:nvSpPr>
        <p:spPr>
          <a:xfrm>
            <a:off x="457200" y="908720"/>
            <a:ext cx="8229600" cy="5568280"/>
          </a:xfrm>
        </p:spPr>
        <p:txBody>
          <a:bodyPr>
            <a:normAutofit lnSpcReduction="10000"/>
          </a:bodyPr>
          <a:lstStyle/>
          <a:p>
            <a:pPr marL="0" indent="0" algn="just">
              <a:buNone/>
            </a:pPr>
            <a:r>
              <a:rPr lang="en-US" dirty="0">
                <a:latin typeface="Verdana" pitchFamily="34" charset="0"/>
                <a:ea typeface="Verdana" pitchFamily="34" charset="0"/>
                <a:cs typeface="Verdana" pitchFamily="34" charset="0"/>
              </a:rPr>
              <a:t>Data yang </a:t>
            </a:r>
            <a:r>
              <a:rPr lang="en-US" dirty="0" err="1">
                <a:latin typeface="Verdana" pitchFamily="34" charset="0"/>
                <a:ea typeface="Verdana" pitchFamily="34" charset="0"/>
                <a:cs typeface="Verdana" pitchFamily="34" charset="0"/>
              </a:rPr>
              <a:t>dipersembahkan</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dalam</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bentuk</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ini</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dipanggil</a:t>
            </a:r>
            <a:r>
              <a:rPr lang="en-US" dirty="0">
                <a:latin typeface="Verdana" pitchFamily="34" charset="0"/>
                <a:ea typeface="Verdana" pitchFamily="34" charset="0"/>
                <a:cs typeface="Verdana" pitchFamily="34" charset="0"/>
              </a:rPr>
              <a:t> </a:t>
            </a:r>
            <a:r>
              <a:rPr lang="en-US" b="1" i="1" dirty="0">
                <a:latin typeface="Verdana" pitchFamily="34" charset="0"/>
                <a:ea typeface="Verdana" pitchFamily="34" charset="0"/>
                <a:cs typeface="Verdana" pitchFamily="34" charset="0"/>
              </a:rPr>
              <a:t>data </a:t>
            </a:r>
            <a:r>
              <a:rPr lang="en-US" b="1" i="1" dirty="0" err="1">
                <a:latin typeface="Verdana" pitchFamily="34" charset="0"/>
                <a:ea typeface="Verdana" pitchFamily="34" charset="0"/>
                <a:cs typeface="Verdana" pitchFamily="34" charset="0"/>
              </a:rPr>
              <a:t>terkumpul</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berbanding</a:t>
            </a:r>
            <a:r>
              <a:rPr lang="en-US" dirty="0">
                <a:latin typeface="Verdana" pitchFamily="34" charset="0"/>
                <a:ea typeface="Verdana" pitchFamily="34" charset="0"/>
                <a:cs typeface="Verdana" pitchFamily="34" charset="0"/>
              </a:rPr>
              <a:t> data </a:t>
            </a:r>
            <a:r>
              <a:rPr lang="en-US" dirty="0" err="1">
                <a:latin typeface="Verdana" pitchFamily="34" charset="0"/>
                <a:ea typeface="Verdana" pitchFamily="34" charset="0"/>
                <a:cs typeface="Verdana" pitchFamily="34" charset="0"/>
              </a:rPr>
              <a:t>mentah</a:t>
            </a:r>
            <a:r>
              <a:rPr lang="en-US" dirty="0">
                <a:latin typeface="Verdana" pitchFamily="34" charset="0"/>
                <a:ea typeface="Verdana" pitchFamily="34" charset="0"/>
                <a:cs typeface="Verdana" pitchFamily="34" charset="0"/>
              </a:rPr>
              <a:t> yang </a:t>
            </a:r>
            <a:r>
              <a:rPr lang="en-US" dirty="0" err="1">
                <a:latin typeface="Verdana" pitchFamily="34" charset="0"/>
                <a:ea typeface="Verdana" pitchFamily="34" charset="0"/>
                <a:cs typeface="Verdana" pitchFamily="34" charset="0"/>
              </a:rPr>
              <a:t>disebut</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juga</a:t>
            </a:r>
            <a:r>
              <a:rPr lang="en-US" dirty="0">
                <a:latin typeface="Verdana" pitchFamily="34" charset="0"/>
                <a:ea typeface="Verdana" pitchFamily="34" charset="0"/>
                <a:cs typeface="Verdana" pitchFamily="34" charset="0"/>
              </a:rPr>
              <a:t> </a:t>
            </a:r>
            <a:r>
              <a:rPr lang="en-US" b="1" i="1" dirty="0">
                <a:latin typeface="Verdana" pitchFamily="34" charset="0"/>
                <a:ea typeface="Verdana" pitchFamily="34" charset="0"/>
                <a:cs typeface="Verdana" pitchFamily="34" charset="0"/>
              </a:rPr>
              <a:t>data </a:t>
            </a:r>
            <a:r>
              <a:rPr lang="en-US" b="1" i="1" dirty="0" err="1">
                <a:latin typeface="Verdana" pitchFamily="34" charset="0"/>
                <a:ea typeface="Verdana" pitchFamily="34" charset="0"/>
                <a:cs typeface="Verdana" pitchFamily="34" charset="0"/>
              </a:rPr>
              <a:t>tak</a:t>
            </a:r>
            <a:r>
              <a:rPr lang="en-US" b="1" i="1" dirty="0">
                <a:latin typeface="Verdana" pitchFamily="34" charset="0"/>
                <a:ea typeface="Verdana" pitchFamily="34" charset="0"/>
                <a:cs typeface="Verdana" pitchFamily="34" charset="0"/>
              </a:rPr>
              <a:t> </a:t>
            </a:r>
            <a:r>
              <a:rPr lang="en-US" b="1" i="1" dirty="0" err="1">
                <a:latin typeface="Verdana" pitchFamily="34" charset="0"/>
                <a:ea typeface="Verdana" pitchFamily="34" charset="0"/>
                <a:cs typeface="Verdana" pitchFamily="34" charset="0"/>
              </a:rPr>
              <a:t>terkumpul</a:t>
            </a:r>
            <a:r>
              <a:rPr lang="en-US" dirty="0" smtClean="0">
                <a:latin typeface="Verdana" pitchFamily="34" charset="0"/>
                <a:ea typeface="Verdana" pitchFamily="34" charset="0"/>
                <a:cs typeface="Verdana" pitchFamily="34" charset="0"/>
              </a:rPr>
              <a:t>.</a:t>
            </a:r>
          </a:p>
          <a:p>
            <a:pPr marL="0" indent="0" algn="just">
              <a:buNone/>
            </a:pPr>
            <a:endParaRPr lang="en-US" dirty="0">
              <a:latin typeface="Verdana" pitchFamily="34" charset="0"/>
              <a:ea typeface="Verdana" pitchFamily="34" charset="0"/>
              <a:cs typeface="Verdana" pitchFamily="34" charset="0"/>
            </a:endParaRPr>
          </a:p>
          <a:p>
            <a:pPr marL="0" indent="0" algn="just">
              <a:buNone/>
            </a:pPr>
            <a:r>
              <a:rPr lang="en-US" b="1" dirty="0" err="1" smtClean="0">
                <a:latin typeface="Verdana" pitchFamily="34" charset="0"/>
                <a:ea typeface="Verdana" pitchFamily="34" charset="0"/>
                <a:cs typeface="Verdana" pitchFamily="34" charset="0"/>
              </a:rPr>
              <a:t>Pengumpulan</a:t>
            </a:r>
            <a:r>
              <a:rPr lang="en-US" b="1" dirty="0" smtClean="0">
                <a:latin typeface="Verdana" pitchFamily="34" charset="0"/>
                <a:ea typeface="Verdana" pitchFamily="34" charset="0"/>
                <a:cs typeface="Verdana" pitchFamily="34" charset="0"/>
              </a:rPr>
              <a:t> data:</a:t>
            </a:r>
          </a:p>
          <a:p>
            <a:pPr marL="0" indent="0" algn="just">
              <a:buNone/>
            </a:pPr>
            <a:r>
              <a:rPr lang="en-US" dirty="0" err="1" smtClean="0">
                <a:latin typeface="Verdana" pitchFamily="34" charset="0"/>
                <a:ea typeface="Verdana" pitchFamily="34" charset="0"/>
                <a:cs typeface="Verdana" pitchFamily="34" charset="0"/>
              </a:rPr>
              <a:t>dalam</a:t>
            </a:r>
            <a:r>
              <a:rPr lang="en-US" dirty="0" smtClean="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kategori</a:t>
            </a:r>
            <a:r>
              <a:rPr lang="en-US" dirty="0">
                <a:latin typeface="Verdana" pitchFamily="34" charset="0"/>
                <a:ea typeface="Verdana" pitchFamily="34" charset="0"/>
                <a:cs typeface="Verdana" pitchFamily="34" charset="0"/>
              </a:rPr>
              <a:t> yang </a:t>
            </a:r>
            <a:r>
              <a:rPr lang="en-US" dirty="0" err="1">
                <a:latin typeface="Verdana" pitchFamily="34" charset="0"/>
                <a:ea typeface="Verdana" pitchFamily="34" charset="0"/>
                <a:cs typeface="Verdana" pitchFamily="34" charset="0"/>
              </a:rPr>
              <a:t>menunjukkan</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bilangan</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pemerhatian</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dalam</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setiap</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kategori</a:t>
            </a:r>
            <a:r>
              <a:rPr lang="en-US" dirty="0">
                <a:latin typeface="Verdana" pitchFamily="34" charset="0"/>
                <a:ea typeface="Verdana" pitchFamily="34" charset="0"/>
                <a:cs typeface="Verdana" pitchFamily="34" charset="0"/>
              </a:rPr>
              <a:t> yang </a:t>
            </a:r>
            <a:r>
              <a:rPr lang="en-US" dirty="0" err="1">
                <a:latin typeface="Verdana" pitchFamily="34" charset="0"/>
                <a:ea typeface="Verdana" pitchFamily="34" charset="0"/>
                <a:cs typeface="Verdana" pitchFamily="34" charset="0"/>
              </a:rPr>
              <a:t>saling</a:t>
            </a:r>
            <a:r>
              <a:rPr lang="en-US" dirty="0">
                <a:latin typeface="Verdana" pitchFamily="34" charset="0"/>
                <a:ea typeface="Verdana" pitchFamily="34" charset="0"/>
                <a:cs typeface="Verdana" pitchFamily="34" charset="0"/>
              </a:rPr>
              <a:t> </a:t>
            </a:r>
            <a:r>
              <a:rPr lang="en-US" dirty="0" err="1" smtClean="0">
                <a:latin typeface="Verdana" pitchFamily="34" charset="0"/>
                <a:ea typeface="Verdana" pitchFamily="34" charset="0"/>
                <a:cs typeface="Verdana" pitchFamily="34" charset="0"/>
              </a:rPr>
              <a:t>eksklusif.Suatu</a:t>
            </a:r>
            <a:r>
              <a:rPr lang="en-US" dirty="0" smtClean="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kumpulan</a:t>
            </a:r>
            <a:r>
              <a:rPr lang="en-US" dirty="0">
                <a:latin typeface="Verdana" pitchFamily="34" charset="0"/>
                <a:ea typeface="Verdana" pitchFamily="34" charset="0"/>
                <a:cs typeface="Verdana" pitchFamily="34" charset="0"/>
              </a:rPr>
              <a:t> data yang </a:t>
            </a:r>
            <a:r>
              <a:rPr lang="en-US" dirty="0" err="1">
                <a:latin typeface="Verdana" pitchFamily="34" charset="0"/>
                <a:ea typeface="Verdana" pitchFamily="34" charset="0"/>
                <a:cs typeface="Verdana" pitchFamily="34" charset="0"/>
              </a:rPr>
              <a:t>diringkaskan</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bagi</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memaparkan</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kekerapan</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sesuatu</a:t>
            </a:r>
            <a:r>
              <a:rPr lang="en-US" dirty="0">
                <a:latin typeface="Verdana" pitchFamily="34" charset="0"/>
                <a:ea typeface="Verdana" pitchFamily="34" charset="0"/>
                <a:cs typeface="Verdana" pitchFamily="34" charset="0"/>
              </a:rPr>
              <a:t> item </a:t>
            </a:r>
            <a:r>
              <a:rPr lang="en-US" dirty="0" err="1">
                <a:latin typeface="Verdana" pitchFamily="34" charset="0"/>
                <a:ea typeface="Verdana" pitchFamily="34" charset="0"/>
                <a:cs typeface="Verdana" pitchFamily="34" charset="0"/>
              </a:rPr>
              <a:t>dalam</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setiap</a:t>
            </a:r>
            <a:r>
              <a:rPr lang="en-US" dirty="0">
                <a:latin typeface="Verdana" pitchFamily="34" charset="0"/>
                <a:ea typeface="Verdana" pitchFamily="34" charset="0"/>
                <a:cs typeface="Verdana" pitchFamily="34" charset="0"/>
              </a:rPr>
              <a:t> </a:t>
            </a:r>
            <a:r>
              <a:rPr lang="en-US" dirty="0" err="1" smtClean="0">
                <a:latin typeface="Verdana" pitchFamily="34" charset="0"/>
                <a:ea typeface="Verdana" pitchFamily="34" charset="0"/>
                <a:cs typeface="Verdana" pitchFamily="34" charset="0"/>
              </a:rPr>
              <a:t>kelas</a:t>
            </a:r>
            <a:endParaRPr lang="en-US" dirty="0" smtClean="0">
              <a:latin typeface="Verdana" pitchFamily="34" charset="0"/>
              <a:ea typeface="Verdana" pitchFamily="34" charset="0"/>
              <a:cs typeface="Verdana" pitchFamily="34" charset="0"/>
            </a:endParaRPr>
          </a:p>
          <a:p>
            <a:pPr marL="0" indent="0" algn="just">
              <a:buNone/>
            </a:pPr>
            <a:endParaRPr lang="en-US" dirty="0">
              <a:latin typeface="Verdana" pitchFamily="34" charset="0"/>
              <a:ea typeface="Verdana" pitchFamily="34" charset="0"/>
              <a:cs typeface="Verdana" pitchFamily="34" charset="0"/>
            </a:endParaRPr>
          </a:p>
          <a:p>
            <a:pPr marL="0" indent="0" algn="just">
              <a:buNone/>
            </a:pPr>
            <a:r>
              <a:rPr lang="en-US" b="1" dirty="0" err="1" smtClean="0">
                <a:latin typeface="Verdana" pitchFamily="34" charset="0"/>
                <a:ea typeface="Verdana" pitchFamily="34" charset="0"/>
                <a:cs typeface="Verdana" pitchFamily="34" charset="0"/>
              </a:rPr>
              <a:t>Paparan</a:t>
            </a:r>
            <a:r>
              <a:rPr lang="en-US" b="1" dirty="0" smtClean="0">
                <a:latin typeface="Verdana" pitchFamily="34" charset="0"/>
                <a:ea typeface="Verdana" pitchFamily="34" charset="0"/>
                <a:cs typeface="Verdana" pitchFamily="34" charset="0"/>
              </a:rPr>
              <a:t> </a:t>
            </a:r>
            <a:r>
              <a:rPr lang="en-US" b="1" dirty="0" err="1">
                <a:latin typeface="Verdana" pitchFamily="34" charset="0"/>
                <a:ea typeface="Verdana" pitchFamily="34" charset="0"/>
                <a:cs typeface="Verdana" pitchFamily="34" charset="0"/>
              </a:rPr>
              <a:t>secara</a:t>
            </a:r>
            <a:r>
              <a:rPr lang="en-US" b="1" dirty="0">
                <a:latin typeface="Verdana" pitchFamily="34" charset="0"/>
                <a:ea typeface="Verdana" pitchFamily="34" charset="0"/>
                <a:cs typeface="Verdana" pitchFamily="34" charset="0"/>
              </a:rPr>
              <a:t> </a:t>
            </a:r>
            <a:r>
              <a:rPr lang="en-US" b="1" dirty="0" err="1">
                <a:latin typeface="Verdana" pitchFamily="34" charset="0"/>
                <a:ea typeface="Verdana" pitchFamily="34" charset="0"/>
                <a:cs typeface="Verdana" pitchFamily="34" charset="0"/>
              </a:rPr>
              <a:t>berjadual</a:t>
            </a:r>
            <a:endParaRPr lang="en-US" b="1" dirty="0">
              <a:latin typeface="Verdana" pitchFamily="34" charset="0"/>
              <a:ea typeface="Verdana" pitchFamily="34" charset="0"/>
              <a:cs typeface="Verdana" pitchFamily="34" charset="0"/>
            </a:endParaRPr>
          </a:p>
          <a:p>
            <a:pPr marL="0" indent="0" algn="just">
              <a:buNone/>
            </a:pPr>
            <a:r>
              <a:rPr lang="en-US" dirty="0" err="1" smtClean="0">
                <a:latin typeface="Verdana" pitchFamily="34" charset="0"/>
                <a:ea typeface="Verdana" pitchFamily="34" charset="0"/>
                <a:cs typeface="Verdana" pitchFamily="34" charset="0"/>
              </a:rPr>
              <a:t>Memaparkan</a:t>
            </a:r>
            <a:r>
              <a:rPr lang="en-US" dirty="0" smtClean="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maklumat</a:t>
            </a:r>
            <a:r>
              <a:rPr lang="en-US" dirty="0">
                <a:latin typeface="Verdana" pitchFamily="34" charset="0"/>
                <a:ea typeface="Verdana" pitchFamily="34" charset="0"/>
                <a:cs typeface="Verdana" pitchFamily="34" charset="0"/>
              </a:rPr>
              <a:t> yang </a:t>
            </a:r>
            <a:r>
              <a:rPr lang="en-US" dirty="0" err="1">
                <a:latin typeface="Verdana" pitchFamily="34" charset="0"/>
                <a:ea typeface="Verdana" pitchFamily="34" charset="0"/>
                <a:cs typeface="Verdana" pitchFamily="34" charset="0"/>
              </a:rPr>
              <a:t>lebih</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bermakna</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berbanding</a:t>
            </a:r>
            <a:r>
              <a:rPr lang="en-US" dirty="0">
                <a:latin typeface="Verdana" pitchFamily="34" charset="0"/>
                <a:ea typeface="Verdana" pitchFamily="34" charset="0"/>
                <a:cs typeface="Verdana" pitchFamily="34" charset="0"/>
              </a:rPr>
              <a:t> data </a:t>
            </a:r>
            <a:r>
              <a:rPr lang="en-US" dirty="0" err="1" smtClean="0">
                <a:latin typeface="Verdana" pitchFamily="34" charset="0"/>
                <a:ea typeface="Verdana" pitchFamily="34" charset="0"/>
                <a:cs typeface="Verdana" pitchFamily="34" charset="0"/>
              </a:rPr>
              <a:t>mentah</a:t>
            </a:r>
            <a:r>
              <a:rPr lang="en-US" dirty="0" smtClean="0">
                <a:latin typeface="Verdana" pitchFamily="34" charset="0"/>
                <a:ea typeface="Verdana" pitchFamily="34" charset="0"/>
                <a:cs typeface="Verdana" pitchFamily="34" charset="0"/>
              </a:rPr>
              <a:t>. </a:t>
            </a:r>
            <a:r>
              <a:rPr lang="en-US" dirty="0" err="1" smtClean="0">
                <a:latin typeface="Verdana" pitchFamily="34" charset="0"/>
                <a:ea typeface="Verdana" pitchFamily="34" charset="0"/>
                <a:cs typeface="Verdana" pitchFamily="34" charset="0"/>
              </a:rPr>
              <a:t>Menyediakan</a:t>
            </a:r>
            <a:r>
              <a:rPr lang="en-US" dirty="0" smtClean="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lebih</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maklumat</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dan</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mudah</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difahami</a:t>
            </a:r>
            <a:endParaRPr lang="en-US" dirty="0">
              <a:latin typeface="Verdana" pitchFamily="34" charset="0"/>
              <a:ea typeface="Verdana" pitchFamily="34" charset="0"/>
              <a:cs typeface="Verdana" pitchFamily="34" charset="0"/>
            </a:endParaRPr>
          </a:p>
          <a:p>
            <a:endParaRPr lang="en-US" dirty="0"/>
          </a:p>
        </p:txBody>
      </p:sp>
    </p:spTree>
    <p:extLst>
      <p:ext uri="{BB962C8B-B14F-4D97-AF65-F5344CB8AC3E}">
        <p14:creationId xmlns:p14="http://schemas.microsoft.com/office/powerpoint/2010/main" val="4825242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231304"/>
          </a:xfrm>
        </p:spPr>
        <p:txBody>
          <a:bodyPr>
            <a:normAutofit fontScale="90000"/>
          </a:bodyPr>
          <a:lstStyle/>
          <a:p>
            <a:endParaRPr lang="en-US" dirty="0"/>
          </a:p>
        </p:txBody>
      </p:sp>
      <p:sp>
        <p:nvSpPr>
          <p:cNvPr id="3" name="Content Placeholder 2"/>
          <p:cNvSpPr>
            <a:spLocks noGrp="1"/>
          </p:cNvSpPr>
          <p:nvPr>
            <p:ph idx="1"/>
          </p:nvPr>
        </p:nvSpPr>
        <p:spPr>
          <a:xfrm>
            <a:off x="457200" y="908720"/>
            <a:ext cx="8229600" cy="5568280"/>
          </a:xfrm>
        </p:spPr>
        <p:txBody>
          <a:bodyPr/>
          <a:lstStyle/>
          <a:p>
            <a:pPr algn="ctr"/>
            <a:r>
              <a:rPr lang="en-US" sz="2800" b="1" dirty="0">
                <a:latin typeface="Verdana" pitchFamily="34" charset="0"/>
                <a:ea typeface="Verdana" pitchFamily="34" charset="0"/>
                <a:cs typeface="Verdana" pitchFamily="34" charset="0"/>
              </a:rPr>
              <a:t>TABURAN/JADUAL </a:t>
            </a:r>
            <a:r>
              <a:rPr lang="en-US" sz="2800" b="1" dirty="0" smtClean="0">
                <a:latin typeface="Verdana" pitchFamily="34" charset="0"/>
                <a:ea typeface="Verdana" pitchFamily="34" charset="0"/>
                <a:cs typeface="Verdana" pitchFamily="34" charset="0"/>
              </a:rPr>
              <a:t>KEKERAPAN</a:t>
            </a:r>
          </a:p>
          <a:p>
            <a:pPr marL="0" indent="0" algn="ctr">
              <a:buNone/>
            </a:pPr>
            <a:endParaRPr lang="en-US" sz="2800" b="1" dirty="0" smtClean="0">
              <a:latin typeface="Verdana" pitchFamily="34" charset="0"/>
              <a:ea typeface="Verdana" pitchFamily="34" charset="0"/>
              <a:cs typeface="Verdana" pitchFamily="34" charset="0"/>
            </a:endParaRPr>
          </a:p>
          <a:p>
            <a:pPr marL="0" indent="0" algn="just">
              <a:buNone/>
            </a:pPr>
            <a:r>
              <a:rPr lang="en-US" dirty="0" err="1" smtClean="0">
                <a:latin typeface="Verdana" pitchFamily="34" charset="0"/>
                <a:ea typeface="Verdana" pitchFamily="34" charset="0"/>
                <a:cs typeface="Verdana" pitchFamily="34" charset="0"/>
              </a:rPr>
              <a:t>Malumat</a:t>
            </a:r>
            <a:r>
              <a:rPr lang="en-US" dirty="0" smtClean="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ini</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bolehlah</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disusun</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dalam</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satu</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jadual</a:t>
            </a:r>
            <a:r>
              <a:rPr lang="en-US" dirty="0">
                <a:latin typeface="Verdana" pitchFamily="34" charset="0"/>
                <a:ea typeface="Verdana" pitchFamily="34" charset="0"/>
                <a:cs typeface="Verdana" pitchFamily="34" charset="0"/>
              </a:rPr>
              <a:t> yang </a:t>
            </a:r>
            <a:r>
              <a:rPr lang="en-US" dirty="0" err="1">
                <a:latin typeface="Verdana" pitchFamily="34" charset="0"/>
                <a:ea typeface="Verdana" pitchFamily="34" charset="0"/>
                <a:cs typeface="Verdana" pitchFamily="34" charset="0"/>
              </a:rPr>
              <a:t>dipanggil</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taburan</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kekerapan</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atau</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jadual</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kekerapan</a:t>
            </a:r>
            <a:r>
              <a:rPr lang="en-US" dirty="0" smtClean="0">
                <a:latin typeface="Verdana" pitchFamily="34" charset="0"/>
                <a:ea typeface="Verdana" pitchFamily="34" charset="0"/>
                <a:cs typeface="Verdana" pitchFamily="34" charset="0"/>
              </a:rPr>
              <a:t>.</a:t>
            </a:r>
          </a:p>
          <a:p>
            <a:pPr marL="0" indent="0" algn="just">
              <a:buNone/>
            </a:pPr>
            <a:r>
              <a:rPr lang="en-US" dirty="0" err="1" smtClean="0">
                <a:latin typeface="Verdana" pitchFamily="34" charset="0"/>
                <a:ea typeface="Verdana" pitchFamily="34" charset="0"/>
                <a:cs typeface="Verdana" pitchFamily="34" charset="0"/>
              </a:rPr>
              <a:t>Sesuatu</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taburan</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kekerapan</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akan</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memaparkan</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bagaimana</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kekerapan</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atau</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frenkuensi</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tertabur</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bagi</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setiap</a:t>
            </a:r>
            <a:r>
              <a:rPr lang="en-US" dirty="0">
                <a:latin typeface="Verdana" pitchFamily="34" charset="0"/>
                <a:ea typeface="Verdana" pitchFamily="34" charset="0"/>
                <a:cs typeface="Verdana" pitchFamily="34" charset="0"/>
              </a:rPr>
              <a:t> </a:t>
            </a:r>
            <a:r>
              <a:rPr lang="en-US" dirty="0" err="1" smtClean="0">
                <a:latin typeface="Verdana" pitchFamily="34" charset="0"/>
                <a:ea typeface="Verdana" pitchFamily="34" charset="0"/>
                <a:cs typeface="Verdana" pitchFamily="34" charset="0"/>
              </a:rPr>
              <a:t>kategori</a:t>
            </a:r>
            <a:endParaRPr lang="en-US" dirty="0" smtClean="0">
              <a:latin typeface="Verdana" pitchFamily="34" charset="0"/>
              <a:ea typeface="Verdana" pitchFamily="34" charset="0"/>
              <a:cs typeface="Verdana" pitchFamily="34" charset="0"/>
            </a:endParaRPr>
          </a:p>
          <a:p>
            <a:pPr marL="0" indent="0" algn="just">
              <a:buNone/>
            </a:pPr>
            <a:endParaRPr lang="en-US" dirty="0" smtClean="0">
              <a:latin typeface="Verdana" pitchFamily="34" charset="0"/>
              <a:ea typeface="Verdana" pitchFamily="34" charset="0"/>
              <a:cs typeface="Verdana" pitchFamily="34" charset="0"/>
            </a:endParaRPr>
          </a:p>
          <a:p>
            <a:pPr marL="0" indent="0" algn="just">
              <a:buNone/>
            </a:pPr>
            <a:endParaRPr lang="en-US" dirty="0">
              <a:latin typeface="Verdana" pitchFamily="34" charset="0"/>
              <a:ea typeface="Verdana" pitchFamily="34" charset="0"/>
              <a:cs typeface="Verdana" pitchFamily="34" charset="0"/>
            </a:endParaRPr>
          </a:p>
          <a:p>
            <a:endParaRPr lang="en-US" dirty="0"/>
          </a:p>
        </p:txBody>
      </p:sp>
    </p:spTree>
    <p:extLst>
      <p:ext uri="{BB962C8B-B14F-4D97-AF65-F5344CB8AC3E}">
        <p14:creationId xmlns:p14="http://schemas.microsoft.com/office/powerpoint/2010/main" val="31797737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Frequency distribution table</a:t>
            </a:r>
            <a:endParaRPr lang="en-US" dirty="0"/>
          </a:p>
        </p:txBody>
      </p:sp>
      <p:sp>
        <p:nvSpPr>
          <p:cNvPr id="3" name="Content Placeholder 2"/>
          <p:cNvSpPr>
            <a:spLocks noGrp="1"/>
          </p:cNvSpPr>
          <p:nvPr>
            <p:ph idx="1"/>
          </p:nvPr>
        </p:nvSpPr>
        <p:spPr>
          <a:xfrm>
            <a:off x="457200" y="1412776"/>
            <a:ext cx="8229600" cy="5064224"/>
          </a:xfrm>
        </p:spPr>
        <p:txBody>
          <a:bodyPr/>
          <a:lstStyle/>
          <a:p>
            <a:r>
              <a:rPr lang="en-US" dirty="0">
                <a:latin typeface="Verdana" pitchFamily="34" charset="0"/>
                <a:ea typeface="Verdana" pitchFamily="34" charset="0"/>
                <a:cs typeface="Verdana" pitchFamily="34" charset="0"/>
              </a:rPr>
              <a:t>A frequency distribution table contains a list of data values and its frequency</a:t>
            </a:r>
            <a:r>
              <a:rPr lang="en-US" dirty="0" smtClean="0">
                <a:latin typeface="Verdana" pitchFamily="34" charset="0"/>
                <a:ea typeface="Verdana" pitchFamily="34" charset="0"/>
                <a:cs typeface="Verdana" pitchFamily="34" charset="0"/>
              </a:rPr>
              <a:t>.</a:t>
            </a:r>
          </a:p>
          <a:p>
            <a:pPr algn="just"/>
            <a:r>
              <a:rPr lang="en-US" dirty="0" smtClean="0">
                <a:latin typeface="Verdana" pitchFamily="34" charset="0"/>
                <a:ea typeface="Verdana" pitchFamily="34" charset="0"/>
                <a:cs typeface="Verdana" pitchFamily="34" charset="0"/>
              </a:rPr>
              <a:t>Raw data and   data not organized in classes are called </a:t>
            </a:r>
            <a:r>
              <a:rPr lang="en-US" b="1" dirty="0" smtClean="0">
                <a:latin typeface="Verdana" pitchFamily="34" charset="0"/>
                <a:ea typeface="Verdana" pitchFamily="34" charset="0"/>
                <a:cs typeface="Verdana" pitchFamily="34" charset="0"/>
              </a:rPr>
              <a:t>ungroup data</a:t>
            </a:r>
            <a:r>
              <a:rPr lang="en-US" dirty="0" smtClean="0">
                <a:latin typeface="Verdana" pitchFamily="34" charset="0"/>
                <a:ea typeface="Verdana" pitchFamily="34" charset="0"/>
                <a:cs typeface="Verdana" pitchFamily="34" charset="0"/>
              </a:rPr>
              <a:t>.</a:t>
            </a:r>
            <a:endParaRPr lang="en-US" dirty="0">
              <a:latin typeface="Verdana" pitchFamily="34" charset="0"/>
              <a:ea typeface="Verdana" pitchFamily="34" charset="0"/>
              <a:cs typeface="Verdana" pitchFamily="34" charset="0"/>
            </a:endParaRP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748350503"/>
              </p:ext>
            </p:extLst>
          </p:nvPr>
        </p:nvGraphicFramePr>
        <p:xfrm>
          <a:off x="755576" y="3501008"/>
          <a:ext cx="3600400" cy="1854200"/>
        </p:xfrm>
        <a:graphic>
          <a:graphicData uri="http://schemas.openxmlformats.org/drawingml/2006/table">
            <a:tbl>
              <a:tblPr firstRow="1" bandRow="1">
                <a:tableStyleId>{5C22544A-7EE6-4342-B048-85BDC9FD1C3A}</a:tableStyleId>
              </a:tblPr>
              <a:tblGrid>
                <a:gridCol w="1440160"/>
                <a:gridCol w="2160240"/>
              </a:tblGrid>
              <a:tr h="370840">
                <a:tc>
                  <a:txBody>
                    <a:bodyPr/>
                    <a:lstStyle/>
                    <a:p>
                      <a:pPr algn="ctr"/>
                      <a:r>
                        <a:rPr lang="en-US" dirty="0" smtClean="0"/>
                        <a:t>Data</a:t>
                      </a:r>
                      <a:endParaRPr lang="en-US" dirty="0"/>
                    </a:p>
                  </a:txBody>
                  <a:tcPr/>
                </a:tc>
                <a:tc>
                  <a:txBody>
                    <a:bodyPr/>
                    <a:lstStyle/>
                    <a:p>
                      <a:pPr algn="ctr"/>
                      <a:r>
                        <a:rPr lang="en-US" dirty="0" smtClean="0"/>
                        <a:t>Frequency</a:t>
                      </a:r>
                      <a:endParaRPr lang="en-US" dirty="0"/>
                    </a:p>
                  </a:txBody>
                  <a:tcPr/>
                </a:tc>
              </a:tr>
              <a:tr h="370840">
                <a:tc>
                  <a:txBody>
                    <a:bodyPr/>
                    <a:lstStyle/>
                    <a:p>
                      <a:pPr algn="ctr"/>
                      <a:r>
                        <a:rPr lang="en-US" dirty="0" smtClean="0"/>
                        <a:t>2</a:t>
                      </a:r>
                      <a:endParaRPr lang="en-US" dirty="0"/>
                    </a:p>
                  </a:txBody>
                  <a:tcPr/>
                </a:tc>
                <a:tc>
                  <a:txBody>
                    <a:bodyPr/>
                    <a:lstStyle/>
                    <a:p>
                      <a:pPr algn="ctr"/>
                      <a:r>
                        <a:rPr lang="en-US" dirty="0" smtClean="0"/>
                        <a:t>8</a:t>
                      </a:r>
                      <a:endParaRPr lang="en-US" dirty="0"/>
                    </a:p>
                  </a:txBody>
                  <a:tcPr/>
                </a:tc>
              </a:tr>
              <a:tr h="370840">
                <a:tc>
                  <a:txBody>
                    <a:bodyPr/>
                    <a:lstStyle/>
                    <a:p>
                      <a:pPr algn="ctr"/>
                      <a:r>
                        <a:rPr lang="en-US" dirty="0" smtClean="0"/>
                        <a:t>3</a:t>
                      </a:r>
                      <a:endParaRPr lang="en-US" dirty="0"/>
                    </a:p>
                  </a:txBody>
                  <a:tcPr/>
                </a:tc>
                <a:tc>
                  <a:txBody>
                    <a:bodyPr/>
                    <a:lstStyle/>
                    <a:p>
                      <a:pPr algn="ctr"/>
                      <a:r>
                        <a:rPr lang="en-US" dirty="0" smtClean="0"/>
                        <a:t> 4</a:t>
                      </a:r>
                      <a:endParaRPr lang="en-US" dirty="0"/>
                    </a:p>
                  </a:txBody>
                  <a:tcPr/>
                </a:tc>
              </a:tr>
              <a:tr h="370840">
                <a:tc>
                  <a:txBody>
                    <a:bodyPr/>
                    <a:lstStyle/>
                    <a:p>
                      <a:pPr algn="ctr"/>
                      <a:r>
                        <a:rPr lang="en-US" dirty="0" smtClean="0"/>
                        <a:t>5</a:t>
                      </a:r>
                      <a:endParaRPr lang="en-US" dirty="0"/>
                    </a:p>
                  </a:txBody>
                  <a:tcPr/>
                </a:tc>
                <a:tc>
                  <a:txBody>
                    <a:bodyPr/>
                    <a:lstStyle/>
                    <a:p>
                      <a:pPr algn="ctr"/>
                      <a:r>
                        <a:rPr lang="en-US" dirty="0" smtClean="0"/>
                        <a:t>6</a:t>
                      </a:r>
                      <a:endParaRPr lang="en-US" dirty="0"/>
                    </a:p>
                  </a:txBody>
                  <a:tcPr/>
                </a:tc>
              </a:tr>
              <a:tr h="370840">
                <a:tc>
                  <a:txBody>
                    <a:bodyPr/>
                    <a:lstStyle/>
                    <a:p>
                      <a:pPr algn="ctr"/>
                      <a:r>
                        <a:rPr lang="en-US" dirty="0" smtClean="0"/>
                        <a:t>7</a:t>
                      </a:r>
                      <a:endParaRPr lang="en-US" dirty="0"/>
                    </a:p>
                  </a:txBody>
                  <a:tcPr/>
                </a:tc>
                <a:tc>
                  <a:txBody>
                    <a:bodyPr/>
                    <a:lstStyle/>
                    <a:p>
                      <a:pPr algn="ctr"/>
                      <a:r>
                        <a:rPr lang="en-US" dirty="0" smtClean="0"/>
                        <a:t>7</a:t>
                      </a:r>
                      <a:endParaRPr lang="en-US" dirty="0"/>
                    </a:p>
                  </a:txBody>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402050033"/>
              </p:ext>
            </p:extLst>
          </p:nvPr>
        </p:nvGraphicFramePr>
        <p:xfrm>
          <a:off x="5292080" y="3140968"/>
          <a:ext cx="2304256" cy="2286000"/>
        </p:xfrm>
        <a:graphic>
          <a:graphicData uri="http://schemas.openxmlformats.org/drawingml/2006/table">
            <a:tbl>
              <a:tblPr firstRow="1" bandRow="1">
                <a:tableStyleId>{5C22544A-7EE6-4342-B048-85BDC9FD1C3A}</a:tableStyleId>
              </a:tblPr>
              <a:tblGrid>
                <a:gridCol w="2304256"/>
              </a:tblGrid>
              <a:tr h="1872208">
                <a:tc>
                  <a:txBody>
                    <a:bodyPr/>
                    <a:lstStyle/>
                    <a:p>
                      <a:pPr algn="ctr"/>
                      <a:endParaRPr lang="en-US" dirty="0" smtClean="0"/>
                    </a:p>
                    <a:p>
                      <a:pPr algn="ctr"/>
                      <a:r>
                        <a:rPr lang="en-US" dirty="0" smtClean="0"/>
                        <a:t>Data</a:t>
                      </a:r>
                    </a:p>
                    <a:p>
                      <a:pPr algn="ctr"/>
                      <a:endParaRPr lang="en-US" dirty="0" smtClean="0"/>
                    </a:p>
                    <a:p>
                      <a:pPr marL="342900" indent="-342900" algn="ctr">
                        <a:buAutoNum type="arabicPlain" startAt="5"/>
                      </a:pPr>
                      <a:r>
                        <a:rPr lang="en-US" dirty="0" smtClean="0"/>
                        <a:t>6   3  2   1   4 </a:t>
                      </a:r>
                    </a:p>
                    <a:p>
                      <a:pPr marL="0" indent="0" algn="ctr">
                        <a:buNone/>
                      </a:pPr>
                      <a:endParaRPr lang="en-US" dirty="0" smtClean="0"/>
                    </a:p>
                    <a:p>
                      <a:pPr algn="ctr"/>
                      <a:endParaRPr lang="en-US" dirty="0" smtClean="0"/>
                    </a:p>
                    <a:p>
                      <a:pPr algn="ctr"/>
                      <a:endParaRPr lang="en-US" dirty="0" smtClean="0"/>
                    </a:p>
                    <a:p>
                      <a:pPr algn="ctr"/>
                      <a:endParaRPr lang="en-US" dirty="0"/>
                    </a:p>
                  </a:txBody>
                  <a:tcPr/>
                </a:tc>
              </a:tr>
            </a:tbl>
          </a:graphicData>
        </a:graphic>
      </p:graphicFrame>
    </p:spTree>
    <p:extLst>
      <p:ext uri="{BB962C8B-B14F-4D97-AF65-F5344CB8AC3E}">
        <p14:creationId xmlns:p14="http://schemas.microsoft.com/office/powerpoint/2010/main" val="34492592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Frequency distribution table</a:t>
            </a:r>
            <a:endParaRPr lang="en-US" dirty="0"/>
          </a:p>
        </p:txBody>
      </p:sp>
      <p:sp>
        <p:nvSpPr>
          <p:cNvPr id="3" name="Content Placeholder 2"/>
          <p:cNvSpPr>
            <a:spLocks noGrp="1"/>
          </p:cNvSpPr>
          <p:nvPr>
            <p:ph idx="1"/>
          </p:nvPr>
        </p:nvSpPr>
        <p:spPr>
          <a:xfrm>
            <a:off x="457200" y="1412776"/>
            <a:ext cx="8229600" cy="5064224"/>
          </a:xfrm>
        </p:spPr>
        <p:txBody>
          <a:bodyPr/>
          <a:lstStyle/>
          <a:p>
            <a:pPr marL="0" indent="0">
              <a:buNone/>
            </a:pPr>
            <a:r>
              <a:rPr lang="en-US" dirty="0"/>
              <a:t>Data organized in classes are called group data</a:t>
            </a:r>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algn="just">
              <a:buFont typeface="Wingdings" pitchFamily="2" charset="2"/>
              <a:buChar char="q"/>
            </a:pPr>
            <a:r>
              <a:rPr lang="en-US" sz="2800" b="1" dirty="0" smtClean="0"/>
              <a:t>The class interval </a:t>
            </a:r>
            <a:r>
              <a:rPr lang="en-US" sz="2800" dirty="0" smtClean="0"/>
              <a:t>is the interval that includes all the values in a data set bounded by the lower and upper limit of the class.</a:t>
            </a:r>
            <a:endParaRPr lang="en-US" sz="2800" dirty="0"/>
          </a:p>
        </p:txBody>
      </p:sp>
      <p:graphicFrame>
        <p:nvGraphicFramePr>
          <p:cNvPr id="4" name="Table 3"/>
          <p:cNvGraphicFramePr>
            <a:graphicFrameLocks noGrp="1"/>
          </p:cNvGraphicFramePr>
          <p:nvPr>
            <p:extLst>
              <p:ext uri="{D42A27DB-BD31-4B8C-83A1-F6EECF244321}">
                <p14:modId xmlns:p14="http://schemas.microsoft.com/office/powerpoint/2010/main" val="3201290211"/>
              </p:ext>
            </p:extLst>
          </p:nvPr>
        </p:nvGraphicFramePr>
        <p:xfrm>
          <a:off x="2843808" y="2276872"/>
          <a:ext cx="3600400" cy="2595880"/>
        </p:xfrm>
        <a:graphic>
          <a:graphicData uri="http://schemas.openxmlformats.org/drawingml/2006/table">
            <a:tbl>
              <a:tblPr firstRow="1" bandRow="1">
                <a:tableStyleId>{5C22544A-7EE6-4342-B048-85BDC9FD1C3A}</a:tableStyleId>
              </a:tblPr>
              <a:tblGrid>
                <a:gridCol w="1440160"/>
                <a:gridCol w="2160240"/>
              </a:tblGrid>
              <a:tr h="370840">
                <a:tc>
                  <a:txBody>
                    <a:bodyPr/>
                    <a:lstStyle/>
                    <a:p>
                      <a:pPr algn="ctr"/>
                      <a:r>
                        <a:rPr lang="en-US" dirty="0" smtClean="0"/>
                        <a:t>Data</a:t>
                      </a:r>
                      <a:endParaRPr lang="en-US" dirty="0"/>
                    </a:p>
                  </a:txBody>
                  <a:tcPr/>
                </a:tc>
                <a:tc>
                  <a:txBody>
                    <a:bodyPr/>
                    <a:lstStyle/>
                    <a:p>
                      <a:pPr algn="ctr"/>
                      <a:r>
                        <a:rPr lang="en-US" dirty="0" smtClean="0"/>
                        <a:t>Frequency</a:t>
                      </a:r>
                      <a:endParaRPr lang="en-US" dirty="0"/>
                    </a:p>
                  </a:txBody>
                  <a:tcPr/>
                </a:tc>
              </a:tr>
              <a:tr h="370840">
                <a:tc>
                  <a:txBody>
                    <a:bodyPr/>
                    <a:lstStyle/>
                    <a:p>
                      <a:pPr algn="ctr"/>
                      <a:r>
                        <a:rPr lang="en-US" dirty="0" smtClean="0"/>
                        <a:t>2 -  4</a:t>
                      </a:r>
                      <a:endParaRPr lang="en-US" dirty="0"/>
                    </a:p>
                  </a:txBody>
                  <a:tcPr/>
                </a:tc>
                <a:tc>
                  <a:txBody>
                    <a:bodyPr/>
                    <a:lstStyle/>
                    <a:p>
                      <a:pPr algn="ctr"/>
                      <a:r>
                        <a:rPr lang="en-US" dirty="0" smtClean="0"/>
                        <a:t>8</a:t>
                      </a:r>
                      <a:endParaRPr lang="en-US" dirty="0"/>
                    </a:p>
                  </a:txBody>
                  <a:tcPr/>
                </a:tc>
              </a:tr>
              <a:tr h="370840">
                <a:tc>
                  <a:txBody>
                    <a:bodyPr/>
                    <a:lstStyle/>
                    <a:p>
                      <a:pPr algn="ctr"/>
                      <a:r>
                        <a:rPr lang="en-US" dirty="0" smtClean="0"/>
                        <a:t>5-   7</a:t>
                      </a:r>
                      <a:endParaRPr lang="en-US" dirty="0"/>
                    </a:p>
                  </a:txBody>
                  <a:tcPr/>
                </a:tc>
                <a:tc>
                  <a:txBody>
                    <a:bodyPr/>
                    <a:lstStyle/>
                    <a:p>
                      <a:pPr algn="ctr"/>
                      <a:r>
                        <a:rPr lang="en-US" dirty="0" smtClean="0"/>
                        <a:t> 4</a:t>
                      </a:r>
                      <a:endParaRPr lang="en-US" dirty="0"/>
                    </a:p>
                  </a:txBody>
                  <a:tcPr/>
                </a:tc>
              </a:tr>
              <a:tr h="370840">
                <a:tc>
                  <a:txBody>
                    <a:bodyPr/>
                    <a:lstStyle/>
                    <a:p>
                      <a:pPr algn="ctr"/>
                      <a:r>
                        <a:rPr lang="en-US" dirty="0" smtClean="0"/>
                        <a:t>8-  10</a:t>
                      </a:r>
                      <a:endParaRPr lang="en-US" dirty="0"/>
                    </a:p>
                  </a:txBody>
                  <a:tcPr/>
                </a:tc>
                <a:tc>
                  <a:txBody>
                    <a:bodyPr/>
                    <a:lstStyle/>
                    <a:p>
                      <a:pPr algn="ctr"/>
                      <a:r>
                        <a:rPr lang="en-US" dirty="0" smtClean="0"/>
                        <a:t>6</a:t>
                      </a:r>
                      <a:endParaRPr lang="en-US" dirty="0"/>
                    </a:p>
                  </a:txBody>
                  <a:tcPr/>
                </a:tc>
              </a:tr>
              <a:tr h="370840">
                <a:tc>
                  <a:txBody>
                    <a:bodyPr/>
                    <a:lstStyle/>
                    <a:p>
                      <a:pPr algn="ctr"/>
                      <a:r>
                        <a:rPr lang="en-US" dirty="0" smtClean="0"/>
                        <a:t>11- 13</a:t>
                      </a:r>
                      <a:endParaRPr lang="en-US" dirty="0"/>
                    </a:p>
                  </a:txBody>
                  <a:tcPr/>
                </a:tc>
                <a:tc>
                  <a:txBody>
                    <a:bodyPr/>
                    <a:lstStyle/>
                    <a:p>
                      <a:pPr algn="ctr"/>
                      <a:r>
                        <a:rPr lang="en-US" dirty="0" smtClean="0"/>
                        <a:t>7</a:t>
                      </a:r>
                      <a:endParaRPr lang="en-US" dirty="0"/>
                    </a:p>
                  </a:txBody>
                  <a:tcPr/>
                </a:tc>
              </a:tr>
              <a:tr h="370840">
                <a:tc>
                  <a:txBody>
                    <a:bodyPr/>
                    <a:lstStyle/>
                    <a:p>
                      <a:pPr algn="ctr"/>
                      <a:r>
                        <a:rPr lang="en-US" dirty="0" smtClean="0"/>
                        <a:t>14- 16</a:t>
                      </a:r>
                      <a:endParaRPr lang="en-US" dirty="0"/>
                    </a:p>
                  </a:txBody>
                  <a:tcPr/>
                </a:tc>
                <a:tc>
                  <a:txBody>
                    <a:bodyPr/>
                    <a:lstStyle/>
                    <a:p>
                      <a:pPr algn="ctr"/>
                      <a:r>
                        <a:rPr lang="en-US" dirty="0" smtClean="0"/>
                        <a:t>2</a:t>
                      </a:r>
                      <a:endParaRPr lang="en-US" dirty="0"/>
                    </a:p>
                  </a:txBody>
                  <a:tcPr/>
                </a:tc>
              </a:tr>
              <a:tr h="370840">
                <a:tc>
                  <a:txBody>
                    <a:bodyPr/>
                    <a:lstStyle/>
                    <a:p>
                      <a:pPr algn="ctr"/>
                      <a:r>
                        <a:rPr lang="en-US" dirty="0" smtClean="0"/>
                        <a:t>17-  19</a:t>
                      </a:r>
                      <a:endParaRPr lang="en-US" dirty="0"/>
                    </a:p>
                  </a:txBody>
                  <a:tcPr/>
                </a:tc>
                <a:tc>
                  <a:txBody>
                    <a:bodyPr/>
                    <a:lstStyle/>
                    <a:p>
                      <a:pPr algn="ctr"/>
                      <a:r>
                        <a:rPr lang="en-US" dirty="0" smtClean="0"/>
                        <a:t>5</a:t>
                      </a:r>
                      <a:endParaRPr lang="en-US" dirty="0"/>
                    </a:p>
                  </a:txBody>
                  <a:tcPr/>
                </a:tc>
              </a:tr>
            </a:tbl>
          </a:graphicData>
        </a:graphic>
      </p:graphicFrame>
    </p:spTree>
    <p:extLst>
      <p:ext uri="{BB962C8B-B14F-4D97-AF65-F5344CB8AC3E}">
        <p14:creationId xmlns:p14="http://schemas.microsoft.com/office/powerpoint/2010/main" val="32731542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buFont typeface="Wingdings" pitchFamily="2" charset="2"/>
              <a:buChar char="q"/>
            </a:pPr>
            <a:r>
              <a:rPr lang="en-US" dirty="0" smtClean="0"/>
              <a:t> </a:t>
            </a:r>
            <a:r>
              <a:rPr lang="en-US" sz="2800" dirty="0" smtClean="0"/>
              <a:t>The lower and  biggest values of the upper limits of a class are the smallest and biggest values of the class interval respectively.</a:t>
            </a:r>
          </a:p>
          <a:p>
            <a:pPr algn="just">
              <a:buFont typeface="Wingdings" pitchFamily="2" charset="2"/>
              <a:buChar char="q"/>
            </a:pPr>
            <a:r>
              <a:rPr lang="en-US" sz="2800" dirty="0"/>
              <a:t> </a:t>
            </a:r>
            <a:r>
              <a:rPr lang="en-US" sz="2800" dirty="0" smtClean="0"/>
              <a:t>The class boundary is the mid-point of the upper limit of one class and the lower limit of the next class.</a:t>
            </a:r>
          </a:p>
          <a:p>
            <a:pPr algn="just">
              <a:buFont typeface="Wingdings" pitchFamily="2" charset="2"/>
              <a:buChar char="q"/>
            </a:pPr>
            <a:endParaRPr lang="en-US" sz="2800" dirty="0"/>
          </a:p>
        </p:txBody>
      </p:sp>
    </p:spTree>
    <p:extLst>
      <p:ext uri="{BB962C8B-B14F-4D97-AF65-F5344CB8AC3E}">
        <p14:creationId xmlns:p14="http://schemas.microsoft.com/office/powerpoint/2010/main" val="673202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07368"/>
          </a:xfrm>
        </p:spPr>
        <p:txBody>
          <a:bodyPr>
            <a:normAutofit/>
          </a:bodyPr>
          <a:lstStyle/>
          <a:p>
            <a:pPr algn="ctr"/>
            <a:r>
              <a:rPr lang="en-US" sz="3600" dirty="0" err="1" smtClean="0"/>
              <a:t>Membina</a:t>
            </a:r>
            <a:r>
              <a:rPr lang="en-US" sz="3600" dirty="0" smtClean="0"/>
              <a:t> </a:t>
            </a:r>
            <a:r>
              <a:rPr lang="en-US" sz="3600" dirty="0" err="1" smtClean="0"/>
              <a:t>Jadual</a:t>
            </a:r>
            <a:r>
              <a:rPr lang="en-US" sz="3600" dirty="0" smtClean="0"/>
              <a:t> </a:t>
            </a:r>
            <a:r>
              <a:rPr lang="en-US" sz="3600" dirty="0" err="1" smtClean="0"/>
              <a:t>Kekerapan</a:t>
            </a:r>
            <a:endParaRPr lang="en-US" sz="3600" dirty="0"/>
          </a:p>
        </p:txBody>
      </p:sp>
      <p:sp>
        <p:nvSpPr>
          <p:cNvPr id="3" name="Content Placeholder 2"/>
          <p:cNvSpPr>
            <a:spLocks noGrp="1"/>
          </p:cNvSpPr>
          <p:nvPr>
            <p:ph idx="1"/>
          </p:nvPr>
        </p:nvSpPr>
        <p:spPr>
          <a:xfrm>
            <a:off x="0" y="1268760"/>
            <a:ext cx="9144000" cy="5472608"/>
          </a:xfrm>
        </p:spPr>
        <p:txBody>
          <a:bodyPr>
            <a:normAutofit fontScale="55000" lnSpcReduction="20000"/>
          </a:bodyPr>
          <a:lstStyle/>
          <a:p>
            <a:r>
              <a:rPr lang="en-US" sz="2600" b="1" dirty="0" smtClean="0">
                <a:latin typeface="Verdana" pitchFamily="34" charset="0"/>
                <a:ea typeface="Verdana" pitchFamily="34" charset="0"/>
                <a:cs typeface="Verdana" pitchFamily="34" charset="0"/>
              </a:rPr>
              <a:t>    </a:t>
            </a:r>
            <a:endParaRPr lang="en-US" sz="3600" dirty="0">
              <a:latin typeface="Verdana" pitchFamily="34" charset="0"/>
              <a:ea typeface="Verdana" pitchFamily="34" charset="0"/>
              <a:cs typeface="Verdana" pitchFamily="34" charset="0"/>
            </a:endParaRPr>
          </a:p>
          <a:p>
            <a:pPr>
              <a:buFont typeface="Wingdings" pitchFamily="2" charset="2"/>
              <a:buChar char="q"/>
            </a:pPr>
            <a:r>
              <a:rPr lang="en-US" sz="3600" b="1" dirty="0" smtClean="0">
                <a:latin typeface="Verdana" pitchFamily="34" charset="0"/>
                <a:ea typeface="Verdana" pitchFamily="34" charset="0"/>
                <a:cs typeface="Verdana" pitchFamily="34" charset="0"/>
              </a:rPr>
              <a:t>     </a:t>
            </a:r>
            <a:r>
              <a:rPr lang="en-US" sz="4400" b="1" dirty="0" err="1" smtClean="0">
                <a:latin typeface="Verdana" pitchFamily="34" charset="0"/>
                <a:ea typeface="Verdana" pitchFamily="34" charset="0"/>
                <a:cs typeface="Verdana" pitchFamily="34" charset="0"/>
              </a:rPr>
              <a:t>Bilangan</a:t>
            </a:r>
            <a:r>
              <a:rPr lang="en-US" sz="4400" b="1" dirty="0" smtClean="0">
                <a:latin typeface="Verdana" pitchFamily="34" charset="0"/>
                <a:ea typeface="Verdana" pitchFamily="34" charset="0"/>
                <a:cs typeface="Verdana" pitchFamily="34" charset="0"/>
              </a:rPr>
              <a:t> </a:t>
            </a:r>
            <a:r>
              <a:rPr lang="en-US" sz="4400" b="1" dirty="0" err="1">
                <a:latin typeface="Verdana" pitchFamily="34" charset="0"/>
                <a:ea typeface="Verdana" pitchFamily="34" charset="0"/>
                <a:cs typeface="Verdana" pitchFamily="34" charset="0"/>
              </a:rPr>
              <a:t>kelas</a:t>
            </a:r>
            <a:r>
              <a:rPr lang="en-US" sz="4400" b="1" dirty="0">
                <a:latin typeface="Verdana" pitchFamily="34" charset="0"/>
                <a:ea typeface="Verdana" pitchFamily="34" charset="0"/>
                <a:cs typeface="Verdana" pitchFamily="34" charset="0"/>
              </a:rPr>
              <a:t> yang </a:t>
            </a:r>
            <a:r>
              <a:rPr lang="en-US" sz="4400" b="1" dirty="0" err="1">
                <a:latin typeface="Verdana" pitchFamily="34" charset="0"/>
                <a:ea typeface="Verdana" pitchFamily="34" charset="0"/>
                <a:cs typeface="Verdana" pitchFamily="34" charset="0"/>
              </a:rPr>
              <a:t>sesuai</a:t>
            </a:r>
            <a:endParaRPr lang="en-US" sz="4400" dirty="0">
              <a:latin typeface="Verdana" pitchFamily="34" charset="0"/>
              <a:ea typeface="Verdana" pitchFamily="34" charset="0"/>
              <a:cs typeface="Verdana" pitchFamily="34" charset="0"/>
            </a:endParaRPr>
          </a:p>
          <a:p>
            <a:pPr lvl="1"/>
            <a:r>
              <a:rPr lang="en-US" sz="4400" dirty="0" err="1">
                <a:latin typeface="Verdana" pitchFamily="34" charset="0"/>
                <a:ea typeface="Verdana" pitchFamily="34" charset="0"/>
                <a:cs typeface="Verdana" pitchFamily="34" charset="0"/>
              </a:rPr>
              <a:t>Biasanya</a:t>
            </a:r>
            <a:r>
              <a:rPr lang="en-US" sz="4400" dirty="0">
                <a:latin typeface="Verdana" pitchFamily="34" charset="0"/>
                <a:ea typeface="Verdana" pitchFamily="34" charset="0"/>
                <a:cs typeface="Verdana" pitchFamily="34" charset="0"/>
              </a:rPr>
              <a:t> : </a:t>
            </a:r>
            <a:r>
              <a:rPr lang="en-US" sz="4400" dirty="0" smtClean="0">
                <a:latin typeface="Verdana" pitchFamily="34" charset="0"/>
                <a:ea typeface="Verdana" pitchFamily="34" charset="0"/>
                <a:cs typeface="Verdana" pitchFamily="34" charset="0"/>
              </a:rPr>
              <a:t>5-12 </a:t>
            </a:r>
            <a:endParaRPr lang="en-US" sz="4400" dirty="0">
              <a:latin typeface="Verdana" pitchFamily="34" charset="0"/>
              <a:ea typeface="Verdana" pitchFamily="34" charset="0"/>
              <a:cs typeface="Verdana" pitchFamily="34" charset="0"/>
            </a:endParaRPr>
          </a:p>
          <a:p>
            <a:pPr lvl="1"/>
            <a:r>
              <a:rPr lang="en-US" sz="4400" dirty="0" err="1">
                <a:latin typeface="Verdana" pitchFamily="34" charset="0"/>
                <a:ea typeface="Verdana" pitchFamily="34" charset="0"/>
                <a:cs typeface="Verdana" pitchFamily="34" charset="0"/>
              </a:rPr>
              <a:t>Bergantung</a:t>
            </a:r>
            <a:r>
              <a:rPr lang="en-US" sz="4400" dirty="0">
                <a:latin typeface="Verdana" pitchFamily="34" charset="0"/>
                <a:ea typeface="Verdana" pitchFamily="34" charset="0"/>
                <a:cs typeface="Verdana" pitchFamily="34" charset="0"/>
              </a:rPr>
              <a:t> </a:t>
            </a:r>
            <a:r>
              <a:rPr lang="en-US" sz="4400" dirty="0" err="1">
                <a:latin typeface="Verdana" pitchFamily="34" charset="0"/>
                <a:ea typeface="Verdana" pitchFamily="34" charset="0"/>
                <a:cs typeface="Verdana" pitchFamily="34" charset="0"/>
              </a:rPr>
              <a:t>kepada</a:t>
            </a:r>
            <a:r>
              <a:rPr lang="en-US" sz="4400" dirty="0">
                <a:latin typeface="Verdana" pitchFamily="34" charset="0"/>
                <a:ea typeface="Verdana" pitchFamily="34" charset="0"/>
                <a:cs typeface="Verdana" pitchFamily="34" charset="0"/>
              </a:rPr>
              <a:t> </a:t>
            </a:r>
            <a:r>
              <a:rPr lang="en-US" sz="4400" dirty="0" err="1">
                <a:latin typeface="Verdana" pitchFamily="34" charset="0"/>
                <a:ea typeface="Verdana" pitchFamily="34" charset="0"/>
                <a:cs typeface="Verdana" pitchFamily="34" charset="0"/>
              </a:rPr>
              <a:t>bilangan</a:t>
            </a:r>
            <a:r>
              <a:rPr lang="en-US" sz="4400" dirty="0">
                <a:latin typeface="Verdana" pitchFamily="34" charset="0"/>
                <a:ea typeface="Verdana" pitchFamily="34" charset="0"/>
                <a:cs typeface="Verdana" pitchFamily="34" charset="0"/>
              </a:rPr>
              <a:t> </a:t>
            </a:r>
            <a:r>
              <a:rPr lang="en-US" sz="4400" dirty="0" err="1">
                <a:latin typeface="Verdana" pitchFamily="34" charset="0"/>
                <a:ea typeface="Verdana" pitchFamily="34" charset="0"/>
                <a:cs typeface="Verdana" pitchFamily="34" charset="0"/>
              </a:rPr>
              <a:t>cerapan</a:t>
            </a:r>
            <a:r>
              <a:rPr lang="en-US" sz="4400" dirty="0">
                <a:latin typeface="Verdana" pitchFamily="34" charset="0"/>
                <a:ea typeface="Verdana" pitchFamily="34" charset="0"/>
                <a:cs typeface="Verdana" pitchFamily="34" charset="0"/>
              </a:rPr>
              <a:t> yang </a:t>
            </a:r>
            <a:r>
              <a:rPr lang="en-US" sz="4400" dirty="0" err="1">
                <a:latin typeface="Verdana" pitchFamily="34" charset="0"/>
                <a:ea typeface="Verdana" pitchFamily="34" charset="0"/>
                <a:cs typeface="Verdana" pitchFamily="34" charset="0"/>
              </a:rPr>
              <a:t>terdapat</a:t>
            </a:r>
            <a:r>
              <a:rPr lang="en-US" sz="4400" dirty="0">
                <a:latin typeface="Verdana" pitchFamily="34" charset="0"/>
                <a:ea typeface="Verdana" pitchFamily="34" charset="0"/>
                <a:cs typeface="Verdana" pitchFamily="34" charset="0"/>
              </a:rPr>
              <a:t> </a:t>
            </a:r>
            <a:r>
              <a:rPr lang="en-US" sz="4400" dirty="0" err="1">
                <a:latin typeface="Verdana" pitchFamily="34" charset="0"/>
                <a:ea typeface="Verdana" pitchFamily="34" charset="0"/>
                <a:cs typeface="Verdana" pitchFamily="34" charset="0"/>
              </a:rPr>
              <a:t>dalam</a:t>
            </a:r>
            <a:r>
              <a:rPr lang="en-US" sz="4400" dirty="0">
                <a:latin typeface="Verdana" pitchFamily="34" charset="0"/>
                <a:ea typeface="Verdana" pitchFamily="34" charset="0"/>
                <a:cs typeface="Verdana" pitchFamily="34" charset="0"/>
              </a:rPr>
              <a:t> </a:t>
            </a:r>
            <a:r>
              <a:rPr lang="en-US" sz="4400" dirty="0" err="1">
                <a:latin typeface="Verdana" pitchFamily="34" charset="0"/>
                <a:ea typeface="Verdana" pitchFamily="34" charset="0"/>
                <a:cs typeface="Verdana" pitchFamily="34" charset="0"/>
              </a:rPr>
              <a:t>sesuatu</a:t>
            </a:r>
            <a:r>
              <a:rPr lang="en-US" sz="4400" dirty="0">
                <a:latin typeface="Verdana" pitchFamily="34" charset="0"/>
                <a:ea typeface="Verdana" pitchFamily="34" charset="0"/>
                <a:cs typeface="Verdana" pitchFamily="34" charset="0"/>
              </a:rPr>
              <a:t> set data</a:t>
            </a:r>
          </a:p>
          <a:p>
            <a:pPr lvl="1"/>
            <a:endParaRPr lang="en-US" sz="4400" dirty="0">
              <a:latin typeface="Verdana" pitchFamily="34" charset="0"/>
              <a:ea typeface="Verdana" pitchFamily="34" charset="0"/>
              <a:cs typeface="Verdana" pitchFamily="34" charset="0"/>
            </a:endParaRPr>
          </a:p>
          <a:p>
            <a:pPr marL="0" indent="0">
              <a:buNone/>
            </a:pPr>
            <a:r>
              <a:rPr lang="en-US" sz="4400" dirty="0" smtClean="0">
                <a:latin typeface="Verdana" pitchFamily="34" charset="0"/>
                <a:ea typeface="Verdana" pitchFamily="34" charset="0"/>
                <a:cs typeface="Verdana" pitchFamily="34" charset="0"/>
              </a:rPr>
              <a:t>     </a:t>
            </a:r>
            <a:r>
              <a:rPr lang="en-US" sz="4400" dirty="0" err="1" smtClean="0">
                <a:latin typeface="Verdana" pitchFamily="34" charset="0"/>
                <a:ea typeface="Verdana" pitchFamily="34" charset="0"/>
                <a:cs typeface="Verdana" pitchFamily="34" charset="0"/>
              </a:rPr>
              <a:t>Gunakan</a:t>
            </a:r>
            <a:r>
              <a:rPr lang="en-US" sz="4400" dirty="0" smtClean="0">
                <a:latin typeface="Verdana" pitchFamily="34" charset="0"/>
                <a:ea typeface="Verdana" pitchFamily="34" charset="0"/>
                <a:cs typeface="Verdana" pitchFamily="34" charset="0"/>
              </a:rPr>
              <a:t> </a:t>
            </a:r>
            <a:r>
              <a:rPr lang="en-US" sz="4400" b="1" dirty="0" err="1" smtClean="0">
                <a:latin typeface="Verdana" pitchFamily="34" charset="0"/>
                <a:ea typeface="Verdana" pitchFamily="34" charset="0"/>
                <a:cs typeface="Verdana" pitchFamily="34" charset="0"/>
              </a:rPr>
              <a:t>Peraturan</a:t>
            </a:r>
            <a:r>
              <a:rPr lang="en-US" sz="4400" b="1" dirty="0" smtClean="0">
                <a:latin typeface="Verdana" pitchFamily="34" charset="0"/>
                <a:ea typeface="Verdana" pitchFamily="34" charset="0"/>
                <a:cs typeface="Verdana" pitchFamily="34" charset="0"/>
              </a:rPr>
              <a:t> </a:t>
            </a:r>
            <a:r>
              <a:rPr lang="en-US" sz="4400" b="1" dirty="0" err="1" smtClean="0">
                <a:latin typeface="Verdana" pitchFamily="34" charset="0"/>
                <a:ea typeface="Verdana" pitchFamily="34" charset="0"/>
                <a:cs typeface="Verdana" pitchFamily="34" charset="0"/>
              </a:rPr>
              <a:t>Sturges</a:t>
            </a:r>
            <a:r>
              <a:rPr lang="en-US" sz="4400" b="1" dirty="0" smtClean="0">
                <a:latin typeface="Verdana" pitchFamily="34" charset="0"/>
                <a:ea typeface="Verdana" pitchFamily="34" charset="0"/>
                <a:cs typeface="Verdana" pitchFamily="34" charset="0"/>
              </a:rPr>
              <a:t> (k) </a:t>
            </a:r>
            <a:r>
              <a:rPr lang="en-US" sz="4400" b="1" dirty="0" err="1" smtClean="0">
                <a:latin typeface="Verdana" pitchFamily="34" charset="0"/>
                <a:ea typeface="Verdana" pitchFamily="34" charset="0"/>
                <a:cs typeface="Verdana" pitchFamily="34" charset="0"/>
              </a:rPr>
              <a:t>boleh</a:t>
            </a:r>
            <a:r>
              <a:rPr lang="en-US" sz="4400" b="1" dirty="0" smtClean="0">
                <a:latin typeface="Verdana" pitchFamily="34" charset="0"/>
                <a:ea typeface="Verdana" pitchFamily="34" charset="0"/>
                <a:cs typeface="Verdana" pitchFamily="34" charset="0"/>
              </a:rPr>
              <a:t> </a:t>
            </a:r>
            <a:r>
              <a:rPr lang="en-US" sz="4400" b="1" dirty="0" err="1" smtClean="0">
                <a:latin typeface="Verdana" pitchFamily="34" charset="0"/>
                <a:ea typeface="Verdana" pitchFamily="34" charset="0"/>
                <a:cs typeface="Verdana" pitchFamily="34" charset="0"/>
              </a:rPr>
              <a:t>digunakan</a:t>
            </a:r>
            <a:r>
              <a:rPr lang="en-US" sz="4400" b="1" dirty="0">
                <a:latin typeface="Verdana" pitchFamily="34" charset="0"/>
                <a:ea typeface="Verdana" pitchFamily="34" charset="0"/>
                <a:cs typeface="Verdana" pitchFamily="34" charset="0"/>
              </a:rPr>
              <a:t> </a:t>
            </a:r>
            <a:endParaRPr lang="en-US" sz="4400" b="1" dirty="0" smtClean="0">
              <a:latin typeface="Verdana" pitchFamily="34" charset="0"/>
              <a:ea typeface="Verdana" pitchFamily="34" charset="0"/>
              <a:cs typeface="Verdana" pitchFamily="34" charset="0"/>
            </a:endParaRPr>
          </a:p>
          <a:p>
            <a:pPr marL="0" indent="0">
              <a:buNone/>
            </a:pPr>
            <a:r>
              <a:rPr lang="en-US" sz="4400" b="1" dirty="0">
                <a:latin typeface="Verdana" pitchFamily="34" charset="0"/>
                <a:ea typeface="Verdana" pitchFamily="34" charset="0"/>
                <a:cs typeface="Verdana" pitchFamily="34" charset="0"/>
              </a:rPr>
              <a:t> </a:t>
            </a:r>
            <a:r>
              <a:rPr lang="en-US" sz="4400" b="1" dirty="0" smtClean="0">
                <a:latin typeface="Verdana" pitchFamily="34" charset="0"/>
                <a:ea typeface="Verdana" pitchFamily="34" charset="0"/>
                <a:cs typeface="Verdana" pitchFamily="34" charset="0"/>
              </a:rPr>
              <a:t>    </a:t>
            </a:r>
            <a:r>
              <a:rPr lang="en-US" sz="4400" dirty="0" err="1" smtClean="0">
                <a:latin typeface="Verdana" pitchFamily="34" charset="0"/>
                <a:ea typeface="Verdana" pitchFamily="34" charset="0"/>
                <a:cs typeface="Verdana" pitchFamily="34" charset="0"/>
              </a:rPr>
              <a:t>menganggar</a:t>
            </a:r>
            <a:r>
              <a:rPr lang="en-US" sz="4400" dirty="0" smtClean="0">
                <a:latin typeface="Verdana" pitchFamily="34" charset="0"/>
                <a:ea typeface="Verdana" pitchFamily="34" charset="0"/>
                <a:cs typeface="Verdana" pitchFamily="34" charset="0"/>
              </a:rPr>
              <a:t> </a:t>
            </a:r>
            <a:r>
              <a:rPr lang="en-US" sz="4400" b="1" dirty="0" err="1">
                <a:latin typeface="Verdana" pitchFamily="34" charset="0"/>
                <a:ea typeface="Verdana" pitchFamily="34" charset="0"/>
                <a:cs typeface="Verdana" pitchFamily="34" charset="0"/>
              </a:rPr>
              <a:t>bilangan</a:t>
            </a:r>
            <a:r>
              <a:rPr lang="en-US" sz="4400" b="1" dirty="0">
                <a:latin typeface="Verdana" pitchFamily="34" charset="0"/>
                <a:ea typeface="Verdana" pitchFamily="34" charset="0"/>
                <a:cs typeface="Verdana" pitchFamily="34" charset="0"/>
              </a:rPr>
              <a:t> </a:t>
            </a:r>
            <a:r>
              <a:rPr lang="en-US" sz="4400" b="1" dirty="0" err="1" smtClean="0">
                <a:latin typeface="Verdana" pitchFamily="34" charset="0"/>
                <a:ea typeface="Verdana" pitchFamily="34" charset="0"/>
                <a:cs typeface="Verdana" pitchFamily="34" charset="0"/>
              </a:rPr>
              <a:t>kelas</a:t>
            </a:r>
            <a:r>
              <a:rPr lang="en-US" sz="4400" b="1" dirty="0">
                <a:latin typeface="Verdana" pitchFamily="34" charset="0"/>
                <a:ea typeface="Verdana" pitchFamily="34" charset="0"/>
                <a:cs typeface="Verdana" pitchFamily="34" charset="0"/>
              </a:rPr>
              <a:t>, k </a:t>
            </a:r>
          </a:p>
          <a:p>
            <a:pPr>
              <a:buNone/>
            </a:pPr>
            <a:r>
              <a:rPr lang="en-US" sz="4400" dirty="0">
                <a:latin typeface="Verdana" pitchFamily="34" charset="0"/>
                <a:ea typeface="Verdana" pitchFamily="34" charset="0"/>
                <a:cs typeface="Verdana" pitchFamily="34" charset="0"/>
              </a:rPr>
              <a:t>             </a:t>
            </a:r>
            <a:endParaRPr lang="en-US" sz="4400" dirty="0" smtClean="0">
              <a:latin typeface="Verdana" pitchFamily="34" charset="0"/>
              <a:ea typeface="Verdana" pitchFamily="34" charset="0"/>
              <a:cs typeface="Verdana" pitchFamily="34" charset="0"/>
            </a:endParaRPr>
          </a:p>
          <a:p>
            <a:pPr>
              <a:buNone/>
            </a:pPr>
            <a:r>
              <a:rPr lang="en-US" sz="4400" dirty="0">
                <a:latin typeface="Verdana" pitchFamily="34" charset="0"/>
                <a:ea typeface="Verdana" pitchFamily="34" charset="0"/>
                <a:cs typeface="Verdana" pitchFamily="34" charset="0"/>
              </a:rPr>
              <a:t> </a:t>
            </a:r>
            <a:r>
              <a:rPr lang="en-US" sz="4400" dirty="0" smtClean="0">
                <a:latin typeface="Verdana" pitchFamily="34" charset="0"/>
                <a:ea typeface="Verdana" pitchFamily="34" charset="0"/>
                <a:cs typeface="Verdana" pitchFamily="34" charset="0"/>
              </a:rPr>
              <a:t>               k </a:t>
            </a:r>
            <a:r>
              <a:rPr lang="en-US" sz="4400" dirty="0">
                <a:latin typeface="Verdana" pitchFamily="34" charset="0"/>
                <a:ea typeface="Verdana" pitchFamily="34" charset="0"/>
                <a:cs typeface="Verdana" pitchFamily="34" charset="0"/>
              </a:rPr>
              <a:t>= 1 + 3.3 log n </a:t>
            </a:r>
            <a:endParaRPr lang="en-US" sz="4400" dirty="0" smtClean="0">
              <a:latin typeface="Verdana" pitchFamily="34" charset="0"/>
              <a:ea typeface="Verdana" pitchFamily="34" charset="0"/>
              <a:cs typeface="Verdana" pitchFamily="34" charset="0"/>
            </a:endParaRPr>
          </a:p>
          <a:p>
            <a:pPr>
              <a:buNone/>
            </a:pPr>
            <a:r>
              <a:rPr lang="en-US" sz="4400" dirty="0" smtClean="0">
                <a:latin typeface="Verdana" pitchFamily="34" charset="0"/>
                <a:ea typeface="Verdana" pitchFamily="34" charset="0"/>
                <a:cs typeface="Verdana" pitchFamily="34" charset="0"/>
              </a:rPr>
              <a:t> </a:t>
            </a:r>
            <a:endParaRPr lang="en-US" sz="4400" dirty="0">
              <a:latin typeface="Verdana" pitchFamily="34" charset="0"/>
              <a:ea typeface="Verdana" pitchFamily="34" charset="0"/>
              <a:cs typeface="Verdana" pitchFamily="34" charset="0"/>
            </a:endParaRPr>
          </a:p>
          <a:p>
            <a:pPr>
              <a:buNone/>
            </a:pPr>
            <a:r>
              <a:rPr lang="en-US" sz="4400" dirty="0" smtClean="0">
                <a:latin typeface="Verdana" pitchFamily="34" charset="0"/>
                <a:ea typeface="Verdana" pitchFamily="34" charset="0"/>
                <a:cs typeface="Verdana" pitchFamily="34" charset="0"/>
              </a:rPr>
              <a:t>               </a:t>
            </a:r>
            <a:r>
              <a:rPr lang="en-US" sz="4400" dirty="0" err="1" smtClean="0">
                <a:latin typeface="Verdana" pitchFamily="34" charset="0"/>
                <a:ea typeface="Verdana" pitchFamily="34" charset="0"/>
                <a:cs typeface="Verdana" pitchFamily="34" charset="0"/>
              </a:rPr>
              <a:t>dengan</a:t>
            </a:r>
            <a:r>
              <a:rPr lang="en-US" sz="4400" dirty="0" smtClean="0">
                <a:latin typeface="Verdana" pitchFamily="34" charset="0"/>
                <a:ea typeface="Verdana" pitchFamily="34" charset="0"/>
                <a:cs typeface="Verdana" pitchFamily="34" charset="0"/>
              </a:rPr>
              <a:t> </a:t>
            </a:r>
            <a:r>
              <a:rPr lang="en-US" sz="4400" dirty="0">
                <a:latin typeface="Verdana" pitchFamily="34" charset="0"/>
                <a:ea typeface="Verdana" pitchFamily="34" charset="0"/>
                <a:cs typeface="Verdana" pitchFamily="34" charset="0"/>
              </a:rPr>
              <a:t>n </a:t>
            </a:r>
            <a:r>
              <a:rPr lang="en-US" sz="4400" dirty="0" err="1">
                <a:latin typeface="Verdana" pitchFamily="34" charset="0"/>
                <a:ea typeface="Verdana" pitchFamily="34" charset="0"/>
                <a:cs typeface="Verdana" pitchFamily="34" charset="0"/>
              </a:rPr>
              <a:t>sebagai</a:t>
            </a:r>
            <a:r>
              <a:rPr lang="en-US" sz="4400" dirty="0">
                <a:latin typeface="Verdana" pitchFamily="34" charset="0"/>
                <a:ea typeface="Verdana" pitchFamily="34" charset="0"/>
                <a:cs typeface="Verdana" pitchFamily="34" charset="0"/>
              </a:rPr>
              <a:t> </a:t>
            </a:r>
            <a:r>
              <a:rPr lang="en-US" sz="4400" dirty="0" err="1">
                <a:latin typeface="Verdana" pitchFamily="34" charset="0"/>
                <a:ea typeface="Verdana" pitchFamily="34" charset="0"/>
                <a:cs typeface="Verdana" pitchFamily="34" charset="0"/>
              </a:rPr>
              <a:t>bilangan</a:t>
            </a:r>
            <a:r>
              <a:rPr lang="en-US" sz="4400" dirty="0">
                <a:latin typeface="Verdana" pitchFamily="34" charset="0"/>
                <a:ea typeface="Verdana" pitchFamily="34" charset="0"/>
                <a:cs typeface="Verdana" pitchFamily="34" charset="0"/>
              </a:rPr>
              <a:t> </a:t>
            </a:r>
            <a:r>
              <a:rPr lang="en-US" sz="4400" dirty="0" err="1">
                <a:latin typeface="Verdana" pitchFamily="34" charset="0"/>
                <a:ea typeface="Verdana" pitchFamily="34" charset="0"/>
                <a:cs typeface="Verdana" pitchFamily="34" charset="0"/>
              </a:rPr>
              <a:t>cerapan</a:t>
            </a:r>
            <a:r>
              <a:rPr lang="en-US" sz="4400" dirty="0">
                <a:latin typeface="Verdana" pitchFamily="34" charset="0"/>
                <a:ea typeface="Verdana" pitchFamily="34" charset="0"/>
                <a:cs typeface="Verdana" pitchFamily="34" charset="0"/>
              </a:rPr>
              <a:t>. </a:t>
            </a:r>
          </a:p>
          <a:p>
            <a:pPr lvl="1"/>
            <a:endParaRPr lang="en-US" sz="4400" b="1" dirty="0">
              <a:latin typeface="Verdana" pitchFamily="34" charset="0"/>
              <a:ea typeface="Verdana" pitchFamily="34" charset="0"/>
              <a:cs typeface="Verdana" pitchFamily="34" charset="0"/>
            </a:endParaRPr>
          </a:p>
          <a:p>
            <a:pPr marL="0" indent="0">
              <a:buNone/>
            </a:pPr>
            <a:r>
              <a:rPr lang="en-US" sz="4400" b="1" dirty="0" smtClean="0"/>
              <a:t>     </a:t>
            </a:r>
          </a:p>
          <a:p>
            <a:pPr marL="0" indent="0">
              <a:buNone/>
            </a:pPr>
            <a:r>
              <a:rPr lang="en-US" sz="3200" b="1" dirty="0" smtClean="0"/>
              <a:t>  </a:t>
            </a:r>
            <a:endParaRPr lang="en-US" dirty="0"/>
          </a:p>
        </p:txBody>
      </p:sp>
      <p:sp>
        <p:nvSpPr>
          <p:cNvPr id="2048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8" name="Picture 2" descr="j0346645"/>
          <p:cNvPicPr>
            <a:picLocks noChangeAspect="1" noChangeArrowheads="1"/>
          </p:cNvPicPr>
          <p:nvPr/>
        </p:nvPicPr>
        <p:blipFill>
          <a:blip r:embed="rId2" cstate="print"/>
          <a:srcRect/>
          <a:stretch>
            <a:fillRect/>
          </a:stretch>
        </p:blipFill>
        <p:spPr bwMode="auto">
          <a:xfrm>
            <a:off x="7236296" y="4473247"/>
            <a:ext cx="1475655" cy="18627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052736"/>
            <a:ext cx="8892480" cy="5184576"/>
          </a:xfrm>
        </p:spPr>
        <p:txBody>
          <a:bodyPr>
            <a:normAutofit fontScale="85000" lnSpcReduction="20000"/>
          </a:bodyPr>
          <a:lstStyle/>
          <a:p>
            <a:pPr>
              <a:buFont typeface="Wingdings" pitchFamily="2" charset="2"/>
              <a:buChar char="q"/>
            </a:pPr>
            <a:r>
              <a:rPr lang="en-US" sz="2800" b="1" dirty="0" smtClean="0">
                <a:latin typeface="Verdana" pitchFamily="34" charset="0"/>
                <a:ea typeface="Verdana" pitchFamily="34" charset="0"/>
                <a:cs typeface="Verdana" pitchFamily="34" charset="0"/>
              </a:rPr>
              <a:t>  </a:t>
            </a:r>
            <a:r>
              <a:rPr lang="en-US" sz="2800" b="1" dirty="0" err="1" smtClean="0">
                <a:latin typeface="Verdana" pitchFamily="34" charset="0"/>
                <a:ea typeface="Verdana" pitchFamily="34" charset="0"/>
                <a:cs typeface="Verdana" pitchFamily="34" charset="0"/>
              </a:rPr>
              <a:t>Sempadan</a:t>
            </a:r>
            <a:r>
              <a:rPr lang="en-US" sz="2800" b="1" dirty="0" smtClean="0">
                <a:latin typeface="Verdana" pitchFamily="34" charset="0"/>
                <a:ea typeface="Verdana" pitchFamily="34" charset="0"/>
                <a:cs typeface="Verdana" pitchFamily="34" charset="0"/>
              </a:rPr>
              <a:t> </a:t>
            </a:r>
            <a:r>
              <a:rPr lang="en-US" sz="2800" b="1" dirty="0" err="1" smtClean="0">
                <a:latin typeface="Verdana" pitchFamily="34" charset="0"/>
                <a:ea typeface="Verdana" pitchFamily="34" charset="0"/>
                <a:cs typeface="Verdana" pitchFamily="34" charset="0"/>
              </a:rPr>
              <a:t>kelas</a:t>
            </a:r>
            <a:r>
              <a:rPr lang="en-US" sz="2800" dirty="0" smtClean="0">
                <a:latin typeface="Verdana" pitchFamily="34" charset="0"/>
                <a:ea typeface="Verdana" pitchFamily="34" charset="0"/>
                <a:cs typeface="Verdana" pitchFamily="34" charset="0"/>
              </a:rPr>
              <a:t> :</a:t>
            </a:r>
          </a:p>
          <a:p>
            <a:pPr marL="0" indent="0">
              <a:buNone/>
            </a:pPr>
            <a:r>
              <a:rPr lang="en-US" sz="2800" dirty="0">
                <a:latin typeface="Verdana" pitchFamily="34" charset="0"/>
                <a:ea typeface="Verdana" pitchFamily="34" charset="0"/>
                <a:cs typeface="Verdana" pitchFamily="34" charset="0"/>
              </a:rPr>
              <a:t> </a:t>
            </a:r>
            <a:r>
              <a:rPr lang="en-US" sz="2800" dirty="0" smtClean="0">
                <a:latin typeface="Verdana" pitchFamily="34" charset="0"/>
                <a:ea typeface="Verdana" pitchFamily="34" charset="0"/>
                <a:cs typeface="Verdana" pitchFamily="34" charset="0"/>
              </a:rPr>
              <a:t>    </a:t>
            </a:r>
            <a:r>
              <a:rPr lang="en-US" sz="2800" dirty="0" err="1" smtClean="0">
                <a:latin typeface="Verdana" pitchFamily="34" charset="0"/>
                <a:ea typeface="Verdana" pitchFamily="34" charset="0"/>
                <a:cs typeface="Verdana" pitchFamily="34" charset="0"/>
              </a:rPr>
              <a:t>separuh</a:t>
            </a:r>
            <a:r>
              <a:rPr lang="en-US" sz="2800" dirty="0" smtClean="0">
                <a:latin typeface="Verdana" pitchFamily="34" charset="0"/>
                <a:ea typeface="Verdana" pitchFamily="34" charset="0"/>
                <a:cs typeface="Verdana" pitchFamily="34" charset="0"/>
              </a:rPr>
              <a:t> </a:t>
            </a:r>
            <a:r>
              <a:rPr lang="en-US" sz="2800" dirty="0" err="1" smtClean="0">
                <a:latin typeface="Verdana" pitchFamily="34" charset="0"/>
                <a:ea typeface="Verdana" pitchFamily="34" charset="0"/>
                <a:cs typeface="Verdana" pitchFamily="34" charset="0"/>
              </a:rPr>
              <a:t>daripada</a:t>
            </a:r>
            <a:r>
              <a:rPr lang="en-US" sz="2800" dirty="0" smtClean="0">
                <a:latin typeface="Verdana" pitchFamily="34" charset="0"/>
                <a:ea typeface="Verdana" pitchFamily="34" charset="0"/>
                <a:cs typeface="Verdana" pitchFamily="34" charset="0"/>
              </a:rPr>
              <a:t> </a:t>
            </a:r>
            <a:r>
              <a:rPr lang="en-US" sz="2800" dirty="0" err="1" smtClean="0">
                <a:latin typeface="Verdana" pitchFamily="34" charset="0"/>
                <a:ea typeface="Verdana" pitchFamily="34" charset="0"/>
                <a:cs typeface="Verdana" pitchFamily="34" charset="0"/>
              </a:rPr>
              <a:t>jumlah</a:t>
            </a:r>
            <a:r>
              <a:rPr lang="en-US" sz="2800" dirty="0" smtClean="0">
                <a:latin typeface="Verdana" pitchFamily="34" charset="0"/>
                <a:ea typeface="Verdana" pitchFamily="34" charset="0"/>
                <a:cs typeface="Verdana" pitchFamily="34" charset="0"/>
              </a:rPr>
              <a:t> </a:t>
            </a:r>
            <a:r>
              <a:rPr lang="en-US" sz="2800" b="1" dirty="0" smtClean="0">
                <a:latin typeface="Verdana" pitchFamily="34" charset="0"/>
                <a:ea typeface="Verdana" pitchFamily="34" charset="0"/>
                <a:cs typeface="Verdana" pitchFamily="34" charset="0"/>
              </a:rPr>
              <a:t>had </a:t>
            </a:r>
            <a:r>
              <a:rPr lang="en-US" sz="2800" b="1" dirty="0" err="1" smtClean="0">
                <a:latin typeface="Verdana" pitchFamily="34" charset="0"/>
                <a:ea typeface="Verdana" pitchFamily="34" charset="0"/>
                <a:cs typeface="Verdana" pitchFamily="34" charset="0"/>
              </a:rPr>
              <a:t>atas</a:t>
            </a:r>
            <a:r>
              <a:rPr lang="en-US" sz="2800" b="1" dirty="0" smtClean="0">
                <a:latin typeface="Verdana" pitchFamily="34" charset="0"/>
                <a:ea typeface="Verdana" pitchFamily="34" charset="0"/>
                <a:cs typeface="Verdana" pitchFamily="34" charset="0"/>
              </a:rPr>
              <a:t> </a:t>
            </a:r>
            <a:r>
              <a:rPr lang="en-US" sz="2800" dirty="0" err="1" smtClean="0">
                <a:latin typeface="Verdana" pitchFamily="34" charset="0"/>
                <a:ea typeface="Verdana" pitchFamily="34" charset="0"/>
                <a:cs typeface="Verdana" pitchFamily="34" charset="0"/>
              </a:rPr>
              <a:t>suatu</a:t>
            </a:r>
            <a:r>
              <a:rPr lang="en-US" sz="2800" dirty="0" smtClean="0">
                <a:latin typeface="Verdana" pitchFamily="34" charset="0"/>
                <a:ea typeface="Verdana" pitchFamily="34" charset="0"/>
                <a:cs typeface="Verdana" pitchFamily="34" charset="0"/>
              </a:rPr>
              <a:t> </a:t>
            </a:r>
            <a:r>
              <a:rPr lang="en-US" sz="2800" dirty="0" err="1" smtClean="0">
                <a:latin typeface="Verdana" pitchFamily="34" charset="0"/>
                <a:ea typeface="Verdana" pitchFamily="34" charset="0"/>
                <a:cs typeface="Verdana" pitchFamily="34" charset="0"/>
              </a:rPr>
              <a:t>kelas</a:t>
            </a:r>
            <a:r>
              <a:rPr lang="en-US" sz="2800" dirty="0" smtClean="0">
                <a:latin typeface="Verdana" pitchFamily="34" charset="0"/>
                <a:ea typeface="Verdana" pitchFamily="34" charset="0"/>
                <a:cs typeface="Verdana" pitchFamily="34" charset="0"/>
              </a:rPr>
              <a:t> </a:t>
            </a:r>
          </a:p>
          <a:p>
            <a:pPr marL="0" indent="0">
              <a:buNone/>
            </a:pPr>
            <a:r>
              <a:rPr lang="en-US" sz="2800" dirty="0">
                <a:latin typeface="Verdana" pitchFamily="34" charset="0"/>
                <a:ea typeface="Verdana" pitchFamily="34" charset="0"/>
                <a:cs typeface="Verdana" pitchFamily="34" charset="0"/>
              </a:rPr>
              <a:t> </a:t>
            </a:r>
            <a:r>
              <a:rPr lang="en-US" sz="2800" dirty="0" smtClean="0">
                <a:latin typeface="Verdana" pitchFamily="34" charset="0"/>
                <a:ea typeface="Verdana" pitchFamily="34" charset="0"/>
                <a:cs typeface="Verdana" pitchFamily="34" charset="0"/>
              </a:rPr>
              <a:t>    </a:t>
            </a:r>
            <a:r>
              <a:rPr lang="en-US" sz="2800" dirty="0" err="1" smtClean="0">
                <a:latin typeface="Verdana" pitchFamily="34" charset="0"/>
                <a:ea typeface="Verdana" pitchFamily="34" charset="0"/>
                <a:cs typeface="Verdana" pitchFamily="34" charset="0"/>
              </a:rPr>
              <a:t>dan</a:t>
            </a:r>
            <a:r>
              <a:rPr lang="en-US" sz="2800" dirty="0" smtClean="0">
                <a:latin typeface="Verdana" pitchFamily="34" charset="0"/>
                <a:ea typeface="Verdana" pitchFamily="34" charset="0"/>
                <a:cs typeface="Verdana" pitchFamily="34" charset="0"/>
              </a:rPr>
              <a:t> </a:t>
            </a:r>
            <a:r>
              <a:rPr lang="en-US" sz="2800" b="1" dirty="0" smtClean="0">
                <a:latin typeface="Verdana" pitchFamily="34" charset="0"/>
                <a:ea typeface="Verdana" pitchFamily="34" charset="0"/>
                <a:cs typeface="Verdana" pitchFamily="34" charset="0"/>
              </a:rPr>
              <a:t>had </a:t>
            </a:r>
            <a:r>
              <a:rPr lang="en-US" sz="2800" b="1" dirty="0" err="1" smtClean="0">
                <a:latin typeface="Verdana" pitchFamily="34" charset="0"/>
                <a:ea typeface="Verdana" pitchFamily="34" charset="0"/>
                <a:cs typeface="Verdana" pitchFamily="34" charset="0"/>
              </a:rPr>
              <a:t>bawah</a:t>
            </a:r>
            <a:r>
              <a:rPr lang="en-US" sz="2800" b="1" dirty="0" smtClean="0">
                <a:latin typeface="Verdana" pitchFamily="34" charset="0"/>
                <a:ea typeface="Verdana" pitchFamily="34" charset="0"/>
                <a:cs typeface="Verdana" pitchFamily="34" charset="0"/>
              </a:rPr>
              <a:t> </a:t>
            </a:r>
            <a:r>
              <a:rPr lang="en-US" sz="2800" dirty="0" err="1" smtClean="0">
                <a:latin typeface="Verdana" pitchFamily="34" charset="0"/>
                <a:ea typeface="Verdana" pitchFamily="34" charset="0"/>
                <a:cs typeface="Verdana" pitchFamily="34" charset="0"/>
              </a:rPr>
              <a:t>kelas</a:t>
            </a:r>
            <a:r>
              <a:rPr lang="en-US" sz="2800" dirty="0" smtClean="0">
                <a:latin typeface="Verdana" pitchFamily="34" charset="0"/>
                <a:ea typeface="Verdana" pitchFamily="34" charset="0"/>
                <a:cs typeface="Verdana" pitchFamily="34" charset="0"/>
              </a:rPr>
              <a:t> </a:t>
            </a:r>
            <a:r>
              <a:rPr lang="en-US" sz="2800" dirty="0" err="1" smtClean="0">
                <a:latin typeface="Verdana" pitchFamily="34" charset="0"/>
                <a:ea typeface="Verdana" pitchFamily="34" charset="0"/>
                <a:cs typeface="Verdana" pitchFamily="34" charset="0"/>
              </a:rPr>
              <a:t>selepasnya</a:t>
            </a:r>
            <a:r>
              <a:rPr lang="en-US" sz="2800" dirty="0" smtClean="0">
                <a:latin typeface="Verdana" pitchFamily="34" charset="0"/>
                <a:ea typeface="Verdana" pitchFamily="34" charset="0"/>
                <a:cs typeface="Verdana" pitchFamily="34" charset="0"/>
              </a:rPr>
              <a:t>.</a:t>
            </a:r>
          </a:p>
          <a:p>
            <a:r>
              <a:rPr lang="en-US" sz="2800" dirty="0" smtClean="0">
                <a:latin typeface="Verdana" pitchFamily="34" charset="0"/>
                <a:ea typeface="Verdana" pitchFamily="34" charset="0"/>
                <a:cs typeface="Verdana" pitchFamily="34" charset="0"/>
              </a:rPr>
              <a:t>   </a:t>
            </a:r>
            <a:r>
              <a:rPr lang="en-US" sz="2800" dirty="0" err="1" smtClean="0">
                <a:latin typeface="Verdana" pitchFamily="34" charset="0"/>
                <a:ea typeface="Verdana" pitchFamily="34" charset="0"/>
                <a:cs typeface="Verdana" pitchFamily="34" charset="0"/>
              </a:rPr>
              <a:t>Contoh</a:t>
            </a:r>
            <a:r>
              <a:rPr lang="en-US" sz="2800" dirty="0" smtClean="0">
                <a:latin typeface="Verdana" pitchFamily="34" charset="0"/>
                <a:ea typeface="Verdana" pitchFamily="34" charset="0"/>
                <a:cs typeface="Verdana" pitchFamily="34" charset="0"/>
              </a:rPr>
              <a:t>: </a:t>
            </a:r>
          </a:p>
          <a:p>
            <a:pPr marL="0" indent="0">
              <a:buNone/>
            </a:pPr>
            <a:r>
              <a:rPr lang="en-US" sz="2800" dirty="0" smtClean="0">
                <a:latin typeface="Verdana" pitchFamily="34" charset="0"/>
                <a:ea typeface="Verdana" pitchFamily="34" charset="0"/>
                <a:cs typeface="Verdana" pitchFamily="34" charset="0"/>
              </a:rPr>
              <a:t>     </a:t>
            </a:r>
            <a:r>
              <a:rPr lang="en-US" sz="2800" dirty="0" err="1" smtClean="0">
                <a:latin typeface="Verdana" pitchFamily="34" charset="0"/>
                <a:ea typeface="Verdana" pitchFamily="34" charset="0"/>
                <a:cs typeface="Verdana" pitchFamily="34" charset="0"/>
              </a:rPr>
              <a:t>Misalnya</a:t>
            </a:r>
            <a:r>
              <a:rPr lang="en-US" sz="2800" dirty="0" smtClean="0">
                <a:latin typeface="Verdana" pitchFamily="34" charset="0"/>
                <a:ea typeface="Verdana" pitchFamily="34" charset="0"/>
                <a:cs typeface="Verdana" pitchFamily="34" charset="0"/>
              </a:rPr>
              <a:t>, </a:t>
            </a:r>
            <a:r>
              <a:rPr lang="en-US" sz="2800" dirty="0" err="1" smtClean="0">
                <a:latin typeface="Verdana" pitchFamily="34" charset="0"/>
                <a:ea typeface="Verdana" pitchFamily="34" charset="0"/>
                <a:cs typeface="Verdana" pitchFamily="34" charset="0"/>
              </a:rPr>
              <a:t>untuk</a:t>
            </a:r>
            <a:r>
              <a:rPr lang="en-US" sz="2800" dirty="0" smtClean="0">
                <a:latin typeface="Verdana" pitchFamily="34" charset="0"/>
                <a:ea typeface="Verdana" pitchFamily="34" charset="0"/>
                <a:cs typeface="Verdana" pitchFamily="34" charset="0"/>
              </a:rPr>
              <a:t> </a:t>
            </a:r>
            <a:r>
              <a:rPr lang="en-US" sz="2800" dirty="0" err="1" smtClean="0">
                <a:latin typeface="Verdana" pitchFamily="34" charset="0"/>
                <a:ea typeface="Verdana" pitchFamily="34" charset="0"/>
                <a:cs typeface="Verdana" pitchFamily="34" charset="0"/>
              </a:rPr>
              <a:t>kelas</a:t>
            </a:r>
            <a:r>
              <a:rPr lang="en-US" sz="2800" dirty="0" smtClean="0">
                <a:latin typeface="Verdana" pitchFamily="34" charset="0"/>
                <a:ea typeface="Verdana" pitchFamily="34" charset="0"/>
                <a:cs typeface="Verdana" pitchFamily="34" charset="0"/>
              </a:rPr>
              <a:t> 21 – 30 </a:t>
            </a:r>
            <a:r>
              <a:rPr lang="en-US" sz="2800" dirty="0" err="1" smtClean="0">
                <a:latin typeface="Verdana" pitchFamily="34" charset="0"/>
                <a:ea typeface="Verdana" pitchFamily="34" charset="0"/>
                <a:cs typeface="Verdana" pitchFamily="34" charset="0"/>
              </a:rPr>
              <a:t>dan</a:t>
            </a:r>
            <a:r>
              <a:rPr lang="en-US" sz="2800" dirty="0" smtClean="0">
                <a:latin typeface="Verdana" pitchFamily="34" charset="0"/>
                <a:ea typeface="Verdana" pitchFamily="34" charset="0"/>
                <a:cs typeface="Verdana" pitchFamily="34" charset="0"/>
              </a:rPr>
              <a:t> 31 – 40,   </a:t>
            </a:r>
          </a:p>
          <a:p>
            <a:pPr marL="0" indent="0">
              <a:buNone/>
            </a:pPr>
            <a:r>
              <a:rPr lang="en-US" sz="2800" dirty="0">
                <a:latin typeface="Verdana" pitchFamily="34" charset="0"/>
                <a:ea typeface="Verdana" pitchFamily="34" charset="0"/>
                <a:cs typeface="Verdana" pitchFamily="34" charset="0"/>
              </a:rPr>
              <a:t> </a:t>
            </a:r>
            <a:r>
              <a:rPr lang="en-US" sz="2800" dirty="0" smtClean="0">
                <a:latin typeface="Verdana" pitchFamily="34" charset="0"/>
                <a:ea typeface="Verdana" pitchFamily="34" charset="0"/>
                <a:cs typeface="Verdana" pitchFamily="34" charset="0"/>
              </a:rPr>
              <a:t>    </a:t>
            </a:r>
            <a:r>
              <a:rPr lang="en-US" sz="2800" dirty="0" err="1" smtClean="0">
                <a:latin typeface="Verdana" pitchFamily="34" charset="0"/>
                <a:ea typeface="Verdana" pitchFamily="34" charset="0"/>
                <a:cs typeface="Verdana" pitchFamily="34" charset="0"/>
              </a:rPr>
              <a:t>sempadan</a:t>
            </a:r>
            <a:r>
              <a:rPr lang="en-US" sz="2800" dirty="0" smtClean="0">
                <a:latin typeface="Verdana" pitchFamily="34" charset="0"/>
                <a:ea typeface="Verdana" pitchFamily="34" charset="0"/>
                <a:cs typeface="Verdana" pitchFamily="34" charset="0"/>
              </a:rPr>
              <a:t>  </a:t>
            </a:r>
            <a:r>
              <a:rPr lang="en-US" sz="2800" dirty="0" err="1" smtClean="0">
                <a:latin typeface="Verdana" pitchFamily="34" charset="0"/>
                <a:ea typeface="Verdana" pitchFamily="34" charset="0"/>
                <a:cs typeface="Verdana" pitchFamily="34" charset="0"/>
              </a:rPr>
              <a:t>kelas</a:t>
            </a:r>
            <a:r>
              <a:rPr lang="en-US" sz="2800" dirty="0" smtClean="0">
                <a:latin typeface="Verdana" pitchFamily="34" charset="0"/>
                <a:ea typeface="Verdana" pitchFamily="34" charset="0"/>
                <a:cs typeface="Verdana" pitchFamily="34" charset="0"/>
              </a:rPr>
              <a:t> </a:t>
            </a:r>
            <a:r>
              <a:rPr lang="en-US" sz="2800" dirty="0" err="1" smtClean="0">
                <a:latin typeface="Verdana" pitchFamily="34" charset="0"/>
                <a:ea typeface="Verdana" pitchFamily="34" charset="0"/>
                <a:cs typeface="Verdana" pitchFamily="34" charset="0"/>
              </a:rPr>
              <a:t>ialah</a:t>
            </a:r>
            <a:r>
              <a:rPr lang="en-US" sz="2800" dirty="0" smtClean="0">
                <a:latin typeface="Verdana" pitchFamily="34" charset="0"/>
                <a:ea typeface="Verdana" pitchFamily="34" charset="0"/>
                <a:cs typeface="Verdana" pitchFamily="34" charset="0"/>
              </a:rPr>
              <a:t>                    = 30.5.</a:t>
            </a:r>
          </a:p>
          <a:p>
            <a:endParaRPr lang="en-US" sz="2800" dirty="0" smtClean="0">
              <a:latin typeface="Verdana" pitchFamily="34" charset="0"/>
              <a:ea typeface="Verdana" pitchFamily="34" charset="0"/>
              <a:cs typeface="Verdana" pitchFamily="34" charset="0"/>
            </a:endParaRPr>
          </a:p>
          <a:p>
            <a:pPr>
              <a:buFont typeface="Wingdings" pitchFamily="2" charset="2"/>
              <a:buChar char="q"/>
            </a:pPr>
            <a:r>
              <a:rPr lang="en-US" sz="2800" b="1" dirty="0" smtClean="0">
                <a:latin typeface="Verdana" pitchFamily="34" charset="0"/>
                <a:ea typeface="Verdana" pitchFamily="34" charset="0"/>
                <a:cs typeface="Verdana" pitchFamily="34" charset="0"/>
              </a:rPr>
              <a:t>  </a:t>
            </a:r>
            <a:r>
              <a:rPr lang="en-US" sz="2800" b="1" dirty="0" err="1" smtClean="0">
                <a:latin typeface="Verdana" pitchFamily="34" charset="0"/>
                <a:ea typeface="Verdana" pitchFamily="34" charset="0"/>
                <a:cs typeface="Verdana" pitchFamily="34" charset="0"/>
              </a:rPr>
              <a:t>Lebar</a:t>
            </a:r>
            <a:r>
              <a:rPr lang="en-US" sz="2800" b="1" dirty="0" smtClean="0">
                <a:latin typeface="Verdana" pitchFamily="34" charset="0"/>
                <a:ea typeface="Verdana" pitchFamily="34" charset="0"/>
                <a:cs typeface="Verdana" pitchFamily="34" charset="0"/>
              </a:rPr>
              <a:t> </a:t>
            </a:r>
            <a:r>
              <a:rPr lang="en-US" sz="2800" b="1" dirty="0" err="1">
                <a:latin typeface="Verdana" pitchFamily="34" charset="0"/>
                <a:ea typeface="Verdana" pitchFamily="34" charset="0"/>
                <a:cs typeface="Verdana" pitchFamily="34" charset="0"/>
              </a:rPr>
              <a:t>kelas</a:t>
            </a:r>
            <a:r>
              <a:rPr lang="en-US" sz="2800" dirty="0">
                <a:latin typeface="Verdana" pitchFamily="34" charset="0"/>
                <a:ea typeface="Verdana" pitchFamily="34" charset="0"/>
                <a:cs typeface="Verdana" pitchFamily="34" charset="0"/>
              </a:rPr>
              <a:t> (L</a:t>
            </a:r>
            <a:r>
              <a:rPr lang="en-US" sz="2800" dirty="0" smtClean="0">
                <a:latin typeface="Verdana" pitchFamily="34" charset="0"/>
                <a:ea typeface="Verdana" pitchFamily="34" charset="0"/>
                <a:cs typeface="Verdana" pitchFamily="34" charset="0"/>
              </a:rPr>
              <a:t>)      L </a:t>
            </a:r>
            <a:r>
              <a:rPr lang="en-US" sz="2800" dirty="0">
                <a:latin typeface="Verdana" pitchFamily="34" charset="0"/>
                <a:ea typeface="Verdana" pitchFamily="34" charset="0"/>
                <a:cs typeface="Verdana" pitchFamily="34" charset="0"/>
              </a:rPr>
              <a:t>=</a:t>
            </a:r>
          </a:p>
          <a:p>
            <a:pPr>
              <a:buNone/>
            </a:pPr>
            <a:endParaRPr lang="en-US" sz="2800" dirty="0" smtClean="0">
              <a:latin typeface="Verdana" pitchFamily="34" charset="0"/>
              <a:ea typeface="Verdana" pitchFamily="34" charset="0"/>
              <a:cs typeface="Verdana" pitchFamily="34" charset="0"/>
            </a:endParaRPr>
          </a:p>
          <a:p>
            <a:pPr>
              <a:buNone/>
            </a:pPr>
            <a:r>
              <a:rPr lang="en-US" sz="2800" dirty="0" smtClean="0">
                <a:latin typeface="Verdana" pitchFamily="34" charset="0"/>
                <a:ea typeface="Verdana" pitchFamily="34" charset="0"/>
                <a:cs typeface="Verdana" pitchFamily="34" charset="0"/>
              </a:rPr>
              <a:t>  </a:t>
            </a:r>
          </a:p>
          <a:p>
            <a:pPr>
              <a:buNone/>
            </a:pPr>
            <a:r>
              <a:rPr lang="en-US" sz="2600" dirty="0" smtClean="0">
                <a:latin typeface="Verdana" pitchFamily="34" charset="0"/>
                <a:ea typeface="Verdana" pitchFamily="34" charset="0"/>
                <a:cs typeface="Verdana" pitchFamily="34" charset="0"/>
              </a:rPr>
              <a:t>     </a:t>
            </a:r>
            <a:r>
              <a:rPr lang="en-US" sz="2600" dirty="0" err="1" smtClean="0">
                <a:latin typeface="Verdana" pitchFamily="34" charset="0"/>
                <a:ea typeface="Verdana" pitchFamily="34" charset="0"/>
                <a:cs typeface="Verdana" pitchFamily="34" charset="0"/>
              </a:rPr>
              <a:t>Hampirkan</a:t>
            </a:r>
            <a:r>
              <a:rPr lang="en-US" sz="2600" dirty="0" smtClean="0">
                <a:latin typeface="Verdana" pitchFamily="34" charset="0"/>
                <a:ea typeface="Verdana" pitchFamily="34" charset="0"/>
                <a:cs typeface="Verdana" pitchFamily="34" charset="0"/>
              </a:rPr>
              <a:t> </a:t>
            </a:r>
            <a:r>
              <a:rPr lang="en-US" sz="2600" dirty="0" err="1">
                <a:latin typeface="Verdana" pitchFamily="34" charset="0"/>
                <a:ea typeface="Verdana" pitchFamily="34" charset="0"/>
                <a:cs typeface="Verdana" pitchFamily="34" charset="0"/>
              </a:rPr>
              <a:t>nilainya</a:t>
            </a:r>
            <a:r>
              <a:rPr lang="en-US" sz="2600" dirty="0">
                <a:latin typeface="Verdana" pitchFamily="34" charset="0"/>
                <a:ea typeface="Verdana" pitchFamily="34" charset="0"/>
                <a:cs typeface="Verdana" pitchFamily="34" charset="0"/>
              </a:rPr>
              <a:t> </a:t>
            </a:r>
            <a:r>
              <a:rPr lang="en-US" sz="2600" dirty="0" err="1">
                <a:latin typeface="Verdana" pitchFamily="34" charset="0"/>
                <a:ea typeface="Verdana" pitchFamily="34" charset="0"/>
                <a:cs typeface="Verdana" pitchFamily="34" charset="0"/>
              </a:rPr>
              <a:t>kepada</a:t>
            </a:r>
            <a:r>
              <a:rPr lang="en-US" sz="2600" dirty="0">
                <a:latin typeface="Verdana" pitchFamily="34" charset="0"/>
                <a:ea typeface="Verdana" pitchFamily="34" charset="0"/>
                <a:cs typeface="Verdana" pitchFamily="34" charset="0"/>
              </a:rPr>
              <a:t> integer </a:t>
            </a:r>
            <a:r>
              <a:rPr lang="en-US" sz="2600" dirty="0" err="1">
                <a:latin typeface="Verdana" pitchFamily="34" charset="0"/>
                <a:ea typeface="Verdana" pitchFamily="34" charset="0"/>
                <a:cs typeface="Verdana" pitchFamily="34" charset="0"/>
              </a:rPr>
              <a:t>terdekat</a:t>
            </a:r>
            <a:r>
              <a:rPr lang="en-US" sz="2600" dirty="0">
                <a:latin typeface="Verdana" pitchFamily="34" charset="0"/>
                <a:ea typeface="Verdana" pitchFamily="34" charset="0"/>
                <a:cs typeface="Verdana" pitchFamily="34" charset="0"/>
              </a:rPr>
              <a:t>.</a:t>
            </a:r>
            <a:r>
              <a:rPr lang="en-US" sz="2800" dirty="0">
                <a:latin typeface="Verdana" pitchFamily="34" charset="0"/>
                <a:ea typeface="Verdana" pitchFamily="34" charset="0"/>
                <a:cs typeface="Verdana" pitchFamily="34" charset="0"/>
              </a:rPr>
              <a:t>  </a:t>
            </a:r>
          </a:p>
          <a:p>
            <a:r>
              <a:rPr lang="en-US" sz="2600" dirty="0" smtClean="0"/>
              <a:t> </a:t>
            </a:r>
          </a:p>
          <a:p>
            <a:pPr>
              <a:buFont typeface="Wingdings" pitchFamily="2" charset="2"/>
              <a:buChar char="q"/>
            </a:pPr>
            <a:r>
              <a:rPr lang="en-US" sz="3000" b="1" dirty="0" smtClean="0"/>
              <a:t>  </a:t>
            </a:r>
            <a:r>
              <a:rPr lang="en-US" sz="3000" b="1" dirty="0" err="1" smtClean="0"/>
              <a:t>Julat</a:t>
            </a:r>
            <a:r>
              <a:rPr lang="en-US" sz="3000" b="1" dirty="0" smtClean="0"/>
              <a:t> </a:t>
            </a:r>
            <a:r>
              <a:rPr lang="en-US" sz="3000" dirty="0"/>
              <a:t>= </a:t>
            </a:r>
            <a:r>
              <a:rPr lang="en-US" sz="3000" dirty="0" err="1"/>
              <a:t>Nilai</a:t>
            </a:r>
            <a:r>
              <a:rPr lang="en-US" sz="3000" dirty="0"/>
              <a:t> </a:t>
            </a:r>
            <a:r>
              <a:rPr lang="en-US" sz="3000" dirty="0" err="1"/>
              <a:t>cerapan</a:t>
            </a:r>
            <a:r>
              <a:rPr lang="en-US" sz="3000" dirty="0"/>
              <a:t> </a:t>
            </a:r>
            <a:r>
              <a:rPr lang="en-US" sz="3000" dirty="0" err="1"/>
              <a:t>terbesar</a:t>
            </a:r>
            <a:r>
              <a:rPr lang="en-US" sz="3000" dirty="0"/>
              <a:t> – </a:t>
            </a:r>
            <a:r>
              <a:rPr lang="en-US" sz="3000" dirty="0" err="1"/>
              <a:t>nilai</a:t>
            </a:r>
            <a:r>
              <a:rPr lang="en-US" sz="3000" dirty="0"/>
              <a:t> </a:t>
            </a:r>
            <a:r>
              <a:rPr lang="en-US" sz="3000" dirty="0" err="1"/>
              <a:t>cerapan</a:t>
            </a:r>
            <a:r>
              <a:rPr lang="en-US" sz="3000" dirty="0"/>
              <a:t> </a:t>
            </a:r>
            <a:r>
              <a:rPr lang="en-US" sz="3000" dirty="0" err="1"/>
              <a:t>terkecil</a:t>
            </a:r>
            <a:r>
              <a:rPr lang="en-US" sz="3000" dirty="0"/>
              <a:t> </a:t>
            </a:r>
          </a:p>
          <a:p>
            <a:endParaRPr lang="en-US" dirty="0">
              <a:latin typeface="Verdana" pitchFamily="34" charset="0"/>
              <a:ea typeface="Verdana" pitchFamily="34" charset="0"/>
              <a:cs typeface="Verdana" pitchFamily="34" charset="0"/>
            </a:endParaRPr>
          </a:p>
        </p:txBody>
      </p:sp>
      <p:sp>
        <p:nvSpPr>
          <p:cNvPr id="3891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8913" name="Object 1"/>
          <p:cNvGraphicFramePr>
            <a:graphicFrameLocks noChangeAspect="1"/>
          </p:cNvGraphicFramePr>
          <p:nvPr>
            <p:extLst>
              <p:ext uri="{D42A27DB-BD31-4B8C-83A1-F6EECF244321}">
                <p14:modId xmlns:p14="http://schemas.microsoft.com/office/powerpoint/2010/main" val="3397124836"/>
              </p:ext>
            </p:extLst>
          </p:nvPr>
        </p:nvGraphicFramePr>
        <p:xfrm>
          <a:off x="5076056" y="3017694"/>
          <a:ext cx="964204" cy="756237"/>
        </p:xfrm>
        <a:graphic>
          <a:graphicData uri="http://schemas.openxmlformats.org/presentationml/2006/ole">
            <mc:AlternateContent xmlns:mc="http://schemas.openxmlformats.org/markup-compatibility/2006">
              <mc:Choice xmlns:v="urn:schemas-microsoft-com:vml" Requires="v">
                <p:oleObj spid="_x0000_s39099" name="Equation" r:id="rId3" imgW="596641" imgH="444307" progId="Equation.3">
                  <p:embed/>
                </p:oleObj>
              </mc:Choice>
              <mc:Fallback>
                <p:oleObj name="Equation" r:id="rId3" imgW="596641" imgH="444307"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056" y="3017694"/>
                        <a:ext cx="964204" cy="756237"/>
                      </a:xfrm>
                      <a:prstGeom prst="rect">
                        <a:avLst/>
                      </a:prstGeom>
                      <a:noFill/>
                      <a:extLst/>
                    </p:spPr>
                  </p:pic>
                </p:oleObj>
              </mc:Fallback>
            </mc:AlternateContent>
          </a:graphicData>
        </a:graphic>
      </p:graphicFrame>
      <p:sp>
        <p:nvSpPr>
          <p:cNvPr id="2" name="Rectangle 1"/>
          <p:cNvSpPr/>
          <p:nvPr/>
        </p:nvSpPr>
        <p:spPr>
          <a:xfrm>
            <a:off x="2286000" y="2828836"/>
            <a:ext cx="4572000" cy="369332"/>
          </a:xfrm>
          <a:prstGeom prst="rect">
            <a:avLst/>
          </a:prstGeom>
        </p:spPr>
        <p:txBody>
          <a:bodyPr>
            <a:spAutoFit/>
          </a:bodyPr>
          <a:lstStyle/>
          <a:p>
            <a:endParaRPr lang="en-US" dirty="0"/>
          </a:p>
        </p:txBody>
      </p:sp>
      <p:pic>
        <p:nvPicPr>
          <p:cNvPr id="6" name="Picture 2" descr="j0336887"/>
          <p:cNvPicPr>
            <a:picLocks noChangeAspect="1" noChangeArrowheads="1" noCrop="1"/>
          </p:cNvPicPr>
          <p:nvPr/>
        </p:nvPicPr>
        <p:blipFill>
          <a:blip r:embed="rId5" cstate="print"/>
          <a:srcRect/>
          <a:stretch>
            <a:fillRect/>
          </a:stretch>
        </p:blipFill>
        <p:spPr bwMode="auto">
          <a:xfrm>
            <a:off x="7524328" y="3232604"/>
            <a:ext cx="1944216" cy="1944216"/>
          </a:xfrm>
          <a:prstGeom prst="rect">
            <a:avLst/>
          </a:prstGeom>
          <a:noFill/>
          <a:ln w="9525">
            <a:noFill/>
            <a:miter lim="800000"/>
            <a:headEnd/>
            <a:tailEnd/>
          </a:ln>
        </p:spPr>
      </p:pic>
      <p:pic>
        <p:nvPicPr>
          <p:cNvPr id="38963" name="Picture 5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49944" y="3678462"/>
            <a:ext cx="2160240" cy="105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smtClean="0"/>
              <a:t>Contoh</a:t>
            </a:r>
            <a:r>
              <a:rPr lang="en-US" dirty="0" smtClean="0"/>
              <a:t> </a:t>
            </a:r>
            <a:endParaRPr lang="en-US" dirty="0"/>
          </a:p>
        </p:txBody>
      </p:sp>
      <p:sp>
        <p:nvSpPr>
          <p:cNvPr id="3" name="Content Placeholder 2"/>
          <p:cNvSpPr>
            <a:spLocks noGrp="1"/>
          </p:cNvSpPr>
          <p:nvPr>
            <p:ph idx="1"/>
          </p:nvPr>
        </p:nvSpPr>
        <p:spPr>
          <a:xfrm>
            <a:off x="457200" y="1600200"/>
            <a:ext cx="8686800" cy="4781128"/>
          </a:xfrm>
        </p:spPr>
        <p:txBody>
          <a:bodyPr>
            <a:normAutofit/>
          </a:bodyPr>
          <a:lstStyle/>
          <a:p>
            <a:pPr marL="0" indent="0">
              <a:buNone/>
            </a:pPr>
            <a:r>
              <a:rPr lang="en-US" sz="3200" dirty="0" err="1" smtClean="0"/>
              <a:t>Bina</a:t>
            </a:r>
            <a:r>
              <a:rPr lang="en-US" sz="3200" dirty="0" smtClean="0"/>
              <a:t> </a:t>
            </a:r>
            <a:r>
              <a:rPr lang="en-US" sz="3200" dirty="0" err="1" smtClean="0"/>
              <a:t>sebuah</a:t>
            </a:r>
            <a:r>
              <a:rPr lang="en-US" sz="3200" dirty="0" smtClean="0"/>
              <a:t> </a:t>
            </a:r>
            <a:r>
              <a:rPr lang="en-US" sz="3200" dirty="0" err="1" smtClean="0"/>
              <a:t>jadual</a:t>
            </a:r>
            <a:r>
              <a:rPr lang="en-US" sz="3200" dirty="0" smtClean="0"/>
              <a:t> </a:t>
            </a:r>
            <a:r>
              <a:rPr lang="en-US" sz="3200" dirty="0" err="1" smtClean="0"/>
              <a:t>kekerapan</a:t>
            </a:r>
            <a:r>
              <a:rPr lang="en-US" sz="3200" dirty="0" smtClean="0"/>
              <a:t>:</a:t>
            </a:r>
          </a:p>
          <a:p>
            <a:endParaRPr lang="en-US" sz="3600" dirty="0" smtClean="0"/>
          </a:p>
          <a:p>
            <a:pPr>
              <a:buNone/>
            </a:pPr>
            <a:r>
              <a:rPr lang="en-US" sz="3600" dirty="0" smtClean="0"/>
              <a:t>  </a:t>
            </a:r>
            <a:r>
              <a:rPr lang="en-US" sz="2800" dirty="0" smtClean="0"/>
              <a:t>9.9      15.4	   8.4	</a:t>
            </a:r>
            <a:r>
              <a:rPr lang="en-US" sz="2800" smtClean="0"/>
              <a:t>         5.4</a:t>
            </a:r>
            <a:r>
              <a:rPr lang="en-US" sz="2800" dirty="0" smtClean="0"/>
              <a:t>	          5.9	   8.8      15.6     12.7         23.3	       14.3	        20.8     24.1     17.0     11.8	    9.2	       12.6            24.1      17.0     11.8	     9.2	  12.6       19.5             5.4	    7.8	 19.2	     22.1	  20.5       28.6           16.9	  16.8	</a:t>
            </a:r>
          </a:p>
          <a:p>
            <a:pPr>
              <a:buNone/>
            </a:pPr>
            <a:endParaRPr lang="en-US" dirty="0" smtClean="0"/>
          </a:p>
          <a:p>
            <a:pPr>
              <a:buNone/>
            </a:pPr>
            <a:endParaRPr lang="en-US" dirty="0"/>
          </a:p>
        </p:txBody>
      </p:sp>
      <p:pic>
        <p:nvPicPr>
          <p:cNvPr id="4100" name="Picture 4" descr="j0286670"/>
          <p:cNvPicPr>
            <a:picLocks noChangeAspect="1" noChangeArrowheads="1" noCrop="1"/>
          </p:cNvPicPr>
          <p:nvPr/>
        </p:nvPicPr>
        <p:blipFill>
          <a:blip r:embed="rId2" cstate="print"/>
          <a:srcRect/>
          <a:stretch>
            <a:fillRect/>
          </a:stretch>
        </p:blipFill>
        <p:spPr bwMode="auto">
          <a:xfrm>
            <a:off x="7061200" y="0"/>
            <a:ext cx="2082800" cy="1943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15616" y="1196752"/>
            <a:ext cx="7571184" cy="5400600"/>
          </a:xfrm>
        </p:spPr>
        <p:txBody>
          <a:bodyPr>
            <a:normAutofit/>
          </a:bodyPr>
          <a:lstStyle/>
          <a:p>
            <a:r>
              <a:rPr lang="en-US" sz="2800" b="1" dirty="0" err="1" smtClean="0"/>
              <a:t>Bilangan</a:t>
            </a:r>
            <a:r>
              <a:rPr lang="en-US" sz="2800" b="1" dirty="0" smtClean="0"/>
              <a:t> </a:t>
            </a:r>
            <a:r>
              <a:rPr lang="en-US" sz="2800" b="1" dirty="0" err="1" smtClean="0"/>
              <a:t>cerapan</a:t>
            </a:r>
            <a:r>
              <a:rPr lang="en-US" sz="2800" dirty="0" smtClean="0"/>
              <a:t>, n = 30.</a:t>
            </a:r>
          </a:p>
          <a:p>
            <a:r>
              <a:rPr lang="en-US" sz="2800" b="1" dirty="0" err="1" smtClean="0"/>
              <a:t>Bilangan</a:t>
            </a:r>
            <a:r>
              <a:rPr lang="en-US" sz="2800" b="1" dirty="0" smtClean="0"/>
              <a:t> </a:t>
            </a:r>
            <a:r>
              <a:rPr lang="en-US" sz="2800" b="1" dirty="0" err="1" smtClean="0"/>
              <a:t>kelas</a:t>
            </a:r>
            <a:r>
              <a:rPr lang="en-US" sz="2800" dirty="0" smtClean="0"/>
              <a:t>, k = 1 + (3.3) log n </a:t>
            </a:r>
          </a:p>
          <a:p>
            <a:pPr>
              <a:buNone/>
            </a:pPr>
            <a:r>
              <a:rPr lang="en-US" sz="2800" dirty="0" smtClean="0"/>
              <a:t>                                 = 1 + (3.3) log 30 </a:t>
            </a:r>
          </a:p>
          <a:p>
            <a:pPr>
              <a:buNone/>
            </a:pPr>
            <a:r>
              <a:rPr lang="en-US" sz="2800" dirty="0" smtClean="0"/>
              <a:t>                                 = 6</a:t>
            </a:r>
          </a:p>
          <a:p>
            <a:r>
              <a:rPr lang="en-US" sz="2800" b="1" dirty="0" err="1" smtClean="0"/>
              <a:t>Julat</a:t>
            </a:r>
            <a:r>
              <a:rPr lang="en-US" sz="2800" b="1" dirty="0" smtClean="0"/>
              <a:t> </a:t>
            </a:r>
            <a:r>
              <a:rPr lang="en-US" sz="2800" dirty="0" smtClean="0"/>
              <a:t>= </a:t>
            </a:r>
            <a:r>
              <a:rPr lang="en-US" sz="2800" dirty="0" err="1" smtClean="0"/>
              <a:t>Nilai</a:t>
            </a:r>
            <a:r>
              <a:rPr lang="en-US" sz="2800" dirty="0" smtClean="0"/>
              <a:t> </a:t>
            </a:r>
            <a:r>
              <a:rPr lang="en-US" sz="2800" dirty="0" err="1" smtClean="0"/>
              <a:t>cerapan</a:t>
            </a:r>
            <a:r>
              <a:rPr lang="en-US" sz="2800" dirty="0" smtClean="0"/>
              <a:t> </a:t>
            </a:r>
            <a:r>
              <a:rPr lang="en-US" sz="2800" dirty="0" err="1" smtClean="0"/>
              <a:t>terbesar</a:t>
            </a:r>
            <a:r>
              <a:rPr lang="en-US" sz="2800" dirty="0" smtClean="0"/>
              <a:t> – </a:t>
            </a:r>
            <a:r>
              <a:rPr lang="en-US" sz="2800" dirty="0" err="1" smtClean="0"/>
              <a:t>nilai</a:t>
            </a:r>
            <a:r>
              <a:rPr lang="en-US" sz="2800" dirty="0" smtClean="0"/>
              <a:t> </a:t>
            </a:r>
            <a:r>
              <a:rPr lang="en-US" sz="2800" dirty="0" err="1" smtClean="0"/>
              <a:t>cerapan</a:t>
            </a:r>
            <a:r>
              <a:rPr lang="en-US" sz="2800" dirty="0" smtClean="0"/>
              <a:t> </a:t>
            </a:r>
            <a:r>
              <a:rPr lang="en-US" sz="2800" dirty="0" err="1" smtClean="0"/>
              <a:t>terkecil</a:t>
            </a:r>
            <a:r>
              <a:rPr lang="en-US" sz="2800" dirty="0" smtClean="0"/>
              <a:t>   =   28.6 – 5.4     = 23.2</a:t>
            </a:r>
          </a:p>
          <a:p>
            <a:pPr>
              <a:buNone/>
            </a:pPr>
            <a:endParaRPr lang="en-US" dirty="0" smtClean="0"/>
          </a:p>
          <a:p>
            <a:r>
              <a:rPr lang="en-US" b="1" dirty="0" err="1" smtClean="0"/>
              <a:t>Lebar</a:t>
            </a:r>
            <a:r>
              <a:rPr lang="en-US" b="1" dirty="0" smtClean="0"/>
              <a:t> </a:t>
            </a:r>
            <a:r>
              <a:rPr lang="en-US" b="1" dirty="0" err="1" smtClean="0"/>
              <a:t>Kelas</a:t>
            </a:r>
            <a:r>
              <a:rPr lang="en-US" b="1" dirty="0" smtClean="0"/>
              <a:t>       </a:t>
            </a:r>
            <a:r>
              <a:rPr lang="en-US" dirty="0" smtClean="0"/>
              <a:t>= </a:t>
            </a:r>
          </a:p>
          <a:p>
            <a:endParaRPr lang="en-US" dirty="0"/>
          </a:p>
        </p:txBody>
      </p:sp>
      <p:pic>
        <p:nvPicPr>
          <p:cNvPr id="5131" name="Picture 11" descr="J0343311"/>
          <p:cNvPicPr>
            <a:picLocks noChangeAspect="1" noChangeArrowheads="1"/>
          </p:cNvPicPr>
          <p:nvPr/>
        </p:nvPicPr>
        <p:blipFill>
          <a:blip r:embed="rId3" cstate="print"/>
          <a:srcRect/>
          <a:stretch>
            <a:fillRect/>
          </a:stretch>
        </p:blipFill>
        <p:spPr bwMode="auto">
          <a:xfrm>
            <a:off x="7678522" y="5517232"/>
            <a:ext cx="1447142" cy="1306448"/>
          </a:xfrm>
          <a:prstGeom prst="rect">
            <a:avLst/>
          </a:prstGeom>
          <a:noFill/>
          <a:ln w="9525">
            <a:noFill/>
            <a:miter lim="800000"/>
            <a:headEnd/>
            <a:tailEnd/>
          </a:ln>
        </p:spPr>
      </p:pic>
      <p:graphicFrame>
        <p:nvGraphicFramePr>
          <p:cNvPr id="2" name="Object 1"/>
          <p:cNvGraphicFramePr>
            <a:graphicFrameLocks noChangeAspect="1"/>
          </p:cNvGraphicFramePr>
          <p:nvPr>
            <p:extLst>
              <p:ext uri="{D42A27DB-BD31-4B8C-83A1-F6EECF244321}">
                <p14:modId xmlns:p14="http://schemas.microsoft.com/office/powerpoint/2010/main" val="2063818617"/>
              </p:ext>
            </p:extLst>
          </p:nvPr>
        </p:nvGraphicFramePr>
        <p:xfrm>
          <a:off x="3995936" y="4437112"/>
          <a:ext cx="1999183" cy="784969"/>
        </p:xfrm>
        <a:graphic>
          <a:graphicData uri="http://schemas.openxmlformats.org/presentationml/2006/ole">
            <mc:AlternateContent xmlns:mc="http://schemas.openxmlformats.org/markup-compatibility/2006">
              <mc:Choice xmlns:v="urn:schemas-microsoft-com:vml" Requires="v">
                <p:oleObj spid="_x0000_s116990" name="Equation" r:id="rId4" imgW="1117115" imgH="495085" progId="Equation.3">
                  <p:embed/>
                </p:oleObj>
              </mc:Choice>
              <mc:Fallback>
                <p:oleObj name="Equation" r:id="rId4" imgW="1117115" imgH="495085"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95936" y="4437112"/>
                        <a:ext cx="1999183" cy="784969"/>
                      </a:xfrm>
                      <a:prstGeom prst="rect">
                        <a:avLst/>
                      </a:prstGeom>
                      <a:noFill/>
                      <a:ln>
                        <a:noFill/>
                      </a:ln>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3149712517"/>
              </p:ext>
            </p:extLst>
          </p:nvPr>
        </p:nvGraphicFramePr>
        <p:xfrm>
          <a:off x="4418472" y="5233831"/>
          <a:ext cx="710046" cy="787457"/>
        </p:xfrm>
        <a:graphic>
          <a:graphicData uri="http://schemas.openxmlformats.org/presentationml/2006/ole">
            <mc:AlternateContent xmlns:mc="http://schemas.openxmlformats.org/markup-compatibility/2006">
              <mc:Choice xmlns:v="urn:schemas-microsoft-com:vml" Requires="v">
                <p:oleObj spid="_x0000_s116991" name="Equation" r:id="rId6" imgW="406224" imgH="457002" progId="Equation.3">
                  <p:embed/>
                </p:oleObj>
              </mc:Choice>
              <mc:Fallback>
                <p:oleObj name="Equation" r:id="rId6" imgW="406224" imgH="457002" progId="Equation.3">
                  <p:embed/>
                  <p:pic>
                    <p:nvPicPr>
                      <p:cNvPr id="0" name="Object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18472" y="5233831"/>
                        <a:ext cx="710046" cy="787457"/>
                      </a:xfrm>
                      <a:prstGeom prst="rect">
                        <a:avLst/>
                      </a:prstGeom>
                      <a:noFill/>
                      <a:ln>
                        <a:noFill/>
                      </a:ln>
                    </p:spPr>
                  </p:pic>
                </p:oleObj>
              </mc:Fallback>
            </mc:AlternateContent>
          </a:graphicData>
        </a:graphic>
      </p:graphicFrame>
      <p:sp>
        <p:nvSpPr>
          <p:cNvPr id="5" name="Rectangle 4"/>
          <p:cNvSpPr/>
          <p:nvPr/>
        </p:nvSpPr>
        <p:spPr>
          <a:xfrm>
            <a:off x="5436096" y="5332566"/>
            <a:ext cx="1368152" cy="369332"/>
          </a:xfrm>
          <a:prstGeom prst="rect">
            <a:avLst/>
          </a:prstGeom>
        </p:spPr>
        <p:txBody>
          <a:bodyPr wrap="square">
            <a:spAutoFit/>
          </a:bodyPr>
          <a:lstStyle/>
          <a:p>
            <a:pPr>
              <a:buNone/>
            </a:pPr>
            <a:r>
              <a:rPr lang="en-US" dirty="0">
                <a:sym typeface="Symbol"/>
              </a:rPr>
              <a:t></a:t>
            </a:r>
            <a:r>
              <a:rPr lang="en-US" dirty="0"/>
              <a:t> 4</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540457550"/>
              </p:ext>
            </p:extLst>
          </p:nvPr>
        </p:nvGraphicFramePr>
        <p:xfrm>
          <a:off x="971601" y="980729"/>
          <a:ext cx="7488832" cy="4752530"/>
        </p:xfrm>
        <a:graphic>
          <a:graphicData uri="http://schemas.openxmlformats.org/drawingml/2006/table">
            <a:tbl>
              <a:tblPr/>
              <a:tblGrid>
                <a:gridCol w="2335227"/>
                <a:gridCol w="2979427"/>
                <a:gridCol w="2174178"/>
              </a:tblGrid>
              <a:tr h="897420">
                <a:tc>
                  <a:txBody>
                    <a:bodyPr/>
                    <a:lstStyle/>
                    <a:p>
                      <a:pPr marL="0" marR="0" algn="ctr">
                        <a:lnSpc>
                          <a:spcPct val="115000"/>
                        </a:lnSpc>
                        <a:spcBef>
                          <a:spcPts val="0"/>
                        </a:spcBef>
                        <a:spcAft>
                          <a:spcPts val="0"/>
                        </a:spcAft>
                      </a:pPr>
                      <a:endParaRPr lang="en-US" sz="2000" dirty="0" smtClean="0">
                        <a:latin typeface="+mn-lt"/>
                        <a:ea typeface="宋体"/>
                        <a:cs typeface="Times New Roman"/>
                      </a:endParaRPr>
                    </a:p>
                    <a:p>
                      <a:pPr marL="0" marR="0" algn="ctr">
                        <a:lnSpc>
                          <a:spcPct val="115000"/>
                        </a:lnSpc>
                        <a:spcBef>
                          <a:spcPts val="0"/>
                        </a:spcBef>
                        <a:spcAft>
                          <a:spcPts val="0"/>
                        </a:spcAft>
                      </a:pPr>
                      <a:r>
                        <a:rPr lang="en-US" sz="2000" dirty="0" err="1" smtClean="0">
                          <a:latin typeface="+mn-lt"/>
                          <a:ea typeface="宋体"/>
                          <a:cs typeface="Times New Roman"/>
                        </a:rPr>
                        <a:t>Selang</a:t>
                      </a:r>
                      <a:r>
                        <a:rPr lang="en-US" sz="2000" dirty="0" smtClean="0">
                          <a:latin typeface="+mn-lt"/>
                          <a:ea typeface="宋体"/>
                          <a:cs typeface="Times New Roman"/>
                        </a:rPr>
                        <a:t> </a:t>
                      </a:r>
                      <a:r>
                        <a:rPr lang="en-US" sz="2000" dirty="0" err="1">
                          <a:latin typeface="+mn-lt"/>
                          <a:ea typeface="宋体"/>
                          <a:cs typeface="Times New Roman"/>
                        </a:rPr>
                        <a:t>kelas</a:t>
                      </a:r>
                      <a:endParaRPr lang="en-US" sz="2000" dirty="0">
                        <a:latin typeface="+mn-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marL="0" marR="0" algn="ctr">
                        <a:lnSpc>
                          <a:spcPct val="115000"/>
                        </a:lnSpc>
                        <a:spcBef>
                          <a:spcPts val="0"/>
                        </a:spcBef>
                        <a:spcAft>
                          <a:spcPts val="0"/>
                        </a:spcAft>
                      </a:pPr>
                      <a:endParaRPr lang="en-US" sz="2000" dirty="0" smtClean="0">
                        <a:latin typeface="+mn-lt"/>
                        <a:ea typeface="宋体"/>
                        <a:cs typeface="Times New Roman"/>
                      </a:endParaRPr>
                    </a:p>
                    <a:p>
                      <a:pPr marL="0" marR="0" algn="ctr">
                        <a:lnSpc>
                          <a:spcPct val="115000"/>
                        </a:lnSpc>
                        <a:spcBef>
                          <a:spcPts val="0"/>
                        </a:spcBef>
                        <a:spcAft>
                          <a:spcPts val="0"/>
                        </a:spcAft>
                      </a:pPr>
                      <a:r>
                        <a:rPr lang="en-US" sz="2000" dirty="0" err="1" smtClean="0">
                          <a:latin typeface="+mn-lt"/>
                          <a:ea typeface="宋体"/>
                          <a:cs typeface="Times New Roman"/>
                        </a:rPr>
                        <a:t>Sempadan</a:t>
                      </a:r>
                      <a:r>
                        <a:rPr lang="en-US" sz="2000" dirty="0" smtClean="0">
                          <a:latin typeface="+mn-lt"/>
                          <a:ea typeface="宋体"/>
                          <a:cs typeface="Times New Roman"/>
                        </a:rPr>
                        <a:t> </a:t>
                      </a:r>
                      <a:r>
                        <a:rPr lang="en-US" sz="2000" dirty="0" err="1">
                          <a:latin typeface="+mn-lt"/>
                          <a:ea typeface="宋体"/>
                          <a:cs typeface="Times New Roman"/>
                        </a:rPr>
                        <a:t>kelas</a:t>
                      </a:r>
                      <a:endParaRPr lang="en-US" sz="2000" dirty="0">
                        <a:latin typeface="+mn-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marL="0" marR="0" algn="ctr">
                        <a:lnSpc>
                          <a:spcPct val="115000"/>
                        </a:lnSpc>
                        <a:spcBef>
                          <a:spcPts val="0"/>
                        </a:spcBef>
                        <a:spcAft>
                          <a:spcPts val="0"/>
                        </a:spcAft>
                      </a:pPr>
                      <a:endParaRPr lang="en-US" sz="2000" dirty="0" smtClean="0">
                        <a:latin typeface="+mn-lt"/>
                        <a:ea typeface="宋体"/>
                        <a:cs typeface="Times New Roman"/>
                      </a:endParaRPr>
                    </a:p>
                    <a:p>
                      <a:pPr marL="0" marR="0" algn="ctr">
                        <a:lnSpc>
                          <a:spcPct val="115000"/>
                        </a:lnSpc>
                        <a:spcBef>
                          <a:spcPts val="0"/>
                        </a:spcBef>
                        <a:spcAft>
                          <a:spcPts val="0"/>
                        </a:spcAft>
                      </a:pPr>
                      <a:r>
                        <a:rPr lang="en-US" sz="2000" dirty="0" err="1" smtClean="0">
                          <a:latin typeface="+mn-lt"/>
                          <a:ea typeface="宋体"/>
                          <a:cs typeface="Times New Roman"/>
                        </a:rPr>
                        <a:t>Kekerapan</a:t>
                      </a:r>
                      <a:endParaRPr lang="en-US" sz="2000" dirty="0">
                        <a:latin typeface="+mn-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r>
              <a:tr h="550730">
                <a:tc>
                  <a:txBody>
                    <a:bodyPr/>
                    <a:lstStyle/>
                    <a:p>
                      <a:pPr marL="0" marR="0" algn="ctr">
                        <a:lnSpc>
                          <a:spcPct val="115000"/>
                        </a:lnSpc>
                        <a:spcBef>
                          <a:spcPts val="0"/>
                        </a:spcBef>
                        <a:spcAft>
                          <a:spcPts val="0"/>
                        </a:spcAft>
                      </a:pPr>
                      <a:r>
                        <a:rPr lang="en-US" sz="2000" b="1" dirty="0">
                          <a:latin typeface="+mn-lt"/>
                          <a:ea typeface="宋体"/>
                          <a:cs typeface="Times New Roman"/>
                        </a:rPr>
                        <a:t>5.4 – 9.3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latin typeface="+mn-lt"/>
                          <a:ea typeface="宋体"/>
                          <a:cs typeface="Times New Roman"/>
                        </a:rPr>
                        <a:t>5.35 – 9.35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latin typeface="+mn-lt"/>
                          <a:ea typeface="宋体"/>
                          <a:cs typeface="Times New Roman"/>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0730">
                <a:tc>
                  <a:txBody>
                    <a:bodyPr/>
                    <a:lstStyle/>
                    <a:p>
                      <a:pPr marL="0" marR="0" algn="ctr">
                        <a:lnSpc>
                          <a:spcPct val="115000"/>
                        </a:lnSpc>
                        <a:spcBef>
                          <a:spcPts val="0"/>
                        </a:spcBef>
                        <a:spcAft>
                          <a:spcPts val="0"/>
                        </a:spcAft>
                      </a:pPr>
                      <a:r>
                        <a:rPr lang="en-US" sz="2000" b="1" dirty="0">
                          <a:latin typeface="+mn-lt"/>
                          <a:ea typeface="宋体"/>
                          <a:cs typeface="Times New Roman"/>
                        </a:rPr>
                        <a:t>9.4 – 13.3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latin typeface="+mn-lt"/>
                          <a:ea typeface="宋体"/>
                          <a:cs typeface="Times New Roman"/>
                        </a:rPr>
                        <a:t>9.35 – 13.35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latin typeface="+mn-lt"/>
                          <a:ea typeface="宋体"/>
                          <a:cs typeface="Times New Roman"/>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0730">
                <a:tc>
                  <a:txBody>
                    <a:bodyPr/>
                    <a:lstStyle/>
                    <a:p>
                      <a:pPr marL="0" marR="0" algn="ctr">
                        <a:lnSpc>
                          <a:spcPct val="115000"/>
                        </a:lnSpc>
                        <a:spcBef>
                          <a:spcPts val="0"/>
                        </a:spcBef>
                        <a:spcAft>
                          <a:spcPts val="0"/>
                        </a:spcAft>
                      </a:pPr>
                      <a:r>
                        <a:rPr lang="en-US" sz="2000" b="1" dirty="0">
                          <a:latin typeface="+mn-lt"/>
                          <a:ea typeface="宋体"/>
                          <a:cs typeface="Times New Roman"/>
                        </a:rPr>
                        <a:t>13.4 – 17.3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latin typeface="+mn-lt"/>
                          <a:ea typeface="宋体"/>
                          <a:cs typeface="Times New Roman"/>
                        </a:rPr>
                        <a:t>13.35 – 17.35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latin typeface="+mn-lt"/>
                          <a:ea typeface="宋体"/>
                          <a:cs typeface="Times New Roman"/>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0730">
                <a:tc>
                  <a:txBody>
                    <a:bodyPr/>
                    <a:lstStyle/>
                    <a:p>
                      <a:pPr marL="0" marR="0" algn="ctr">
                        <a:lnSpc>
                          <a:spcPct val="115000"/>
                        </a:lnSpc>
                        <a:spcBef>
                          <a:spcPts val="0"/>
                        </a:spcBef>
                        <a:spcAft>
                          <a:spcPts val="0"/>
                        </a:spcAft>
                      </a:pPr>
                      <a:r>
                        <a:rPr lang="en-US" sz="2000" b="1">
                          <a:latin typeface="+mn-lt"/>
                          <a:ea typeface="宋体"/>
                          <a:cs typeface="Times New Roman"/>
                        </a:rPr>
                        <a:t>17.4 – 21.3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latin typeface="+mn-lt"/>
                          <a:ea typeface="宋体"/>
                          <a:cs typeface="Times New Roman"/>
                        </a:rPr>
                        <a:t>17.35 – 21.35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latin typeface="+mn-lt"/>
                          <a:ea typeface="宋体"/>
                          <a:cs typeface="Times New Roman"/>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0730">
                <a:tc>
                  <a:txBody>
                    <a:bodyPr/>
                    <a:lstStyle/>
                    <a:p>
                      <a:pPr marL="0" marR="0" algn="ctr">
                        <a:lnSpc>
                          <a:spcPct val="115000"/>
                        </a:lnSpc>
                        <a:spcBef>
                          <a:spcPts val="0"/>
                        </a:spcBef>
                        <a:spcAft>
                          <a:spcPts val="0"/>
                        </a:spcAft>
                      </a:pPr>
                      <a:r>
                        <a:rPr lang="en-US" sz="2000" b="1">
                          <a:latin typeface="+mn-lt"/>
                          <a:ea typeface="宋体"/>
                          <a:cs typeface="Times New Roman"/>
                        </a:rPr>
                        <a:t>21.4 – 25.3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latin typeface="+mn-lt"/>
                          <a:ea typeface="宋体"/>
                          <a:cs typeface="Times New Roman"/>
                        </a:rPr>
                        <a:t>21.35 – 25.35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latin typeface="+mn-lt"/>
                          <a:ea typeface="宋体"/>
                          <a:cs typeface="Times New Roman"/>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0730">
                <a:tc>
                  <a:txBody>
                    <a:bodyPr/>
                    <a:lstStyle/>
                    <a:p>
                      <a:pPr marL="0" marR="0" algn="ctr">
                        <a:lnSpc>
                          <a:spcPct val="115000"/>
                        </a:lnSpc>
                        <a:spcBef>
                          <a:spcPts val="0"/>
                        </a:spcBef>
                        <a:spcAft>
                          <a:spcPts val="0"/>
                        </a:spcAft>
                      </a:pPr>
                      <a:r>
                        <a:rPr lang="en-US" sz="2000" b="1">
                          <a:latin typeface="+mn-lt"/>
                          <a:ea typeface="宋体"/>
                          <a:cs typeface="Times New Roman"/>
                        </a:rPr>
                        <a:t>25.4 – 29.3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latin typeface="+mn-lt"/>
                          <a:ea typeface="宋体"/>
                          <a:cs typeface="Times New Roman"/>
                        </a:rPr>
                        <a:t>25.35 – 29.35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latin typeface="+mn-lt"/>
                          <a:ea typeface="宋体"/>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0730">
                <a:tc>
                  <a:txBody>
                    <a:bodyPr/>
                    <a:lstStyle/>
                    <a:p>
                      <a:pPr marL="0" marR="0" algn="ctr">
                        <a:lnSpc>
                          <a:spcPct val="115000"/>
                        </a:lnSpc>
                        <a:spcBef>
                          <a:spcPts val="0"/>
                        </a:spcBef>
                        <a:spcAft>
                          <a:spcPts val="0"/>
                        </a:spcAft>
                      </a:pPr>
                      <a:endParaRPr lang="en-US" sz="2000" b="1" dirty="0">
                        <a:latin typeface="+mn-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err="1" smtClean="0">
                          <a:latin typeface="+mn-lt"/>
                          <a:ea typeface="宋体"/>
                          <a:cs typeface="Times New Roman"/>
                        </a:rPr>
                        <a:t>Jumlah</a:t>
                      </a:r>
                      <a:endParaRPr lang="en-US" sz="2000" b="1" dirty="0">
                        <a:latin typeface="+mn-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smtClean="0">
                          <a:latin typeface="+mn-lt"/>
                          <a:ea typeface="宋体"/>
                          <a:cs typeface="Times New Roman"/>
                        </a:rPr>
                        <a:t>30</a:t>
                      </a:r>
                      <a:endParaRPr lang="en-US" sz="2000" b="1" dirty="0">
                        <a:latin typeface="+mn-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096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5721499"/>
          </a:xfrm>
        </p:spPr>
        <p:txBody>
          <a:bodyPr/>
          <a:lstStyle/>
          <a:p>
            <a:endParaRPr lang="en-US" dirty="0" smtClean="0"/>
          </a:p>
          <a:p>
            <a:pPr>
              <a:buFont typeface="Wingdings" pitchFamily="2" charset="2"/>
              <a:buChar char="q"/>
            </a:pPr>
            <a:r>
              <a:rPr lang="en-US" dirty="0" smtClean="0"/>
              <a:t> </a:t>
            </a:r>
            <a:r>
              <a:rPr lang="en-US" sz="4000" b="1" dirty="0" err="1" smtClean="0"/>
              <a:t>Kekerapan</a:t>
            </a:r>
            <a:r>
              <a:rPr lang="en-US" sz="4000" b="1" dirty="0" smtClean="0"/>
              <a:t> </a:t>
            </a:r>
            <a:r>
              <a:rPr lang="en-US" sz="4000" b="1" dirty="0" err="1" smtClean="0"/>
              <a:t>Relatif</a:t>
            </a:r>
            <a:endParaRPr lang="en-US" sz="4000" b="1" dirty="0"/>
          </a:p>
          <a:p>
            <a:pPr marL="0" indent="0">
              <a:buNone/>
            </a:pPr>
            <a:endParaRPr lang="en-US" dirty="0" smtClean="0"/>
          </a:p>
          <a:p>
            <a:pPr>
              <a:buNone/>
            </a:pPr>
            <a:endParaRPr lang="en-US" sz="3600" dirty="0" smtClean="0"/>
          </a:p>
          <a:p>
            <a:pPr>
              <a:buNone/>
            </a:pPr>
            <a:r>
              <a:rPr lang="en-US" sz="3600" dirty="0" err="1" smtClean="0"/>
              <a:t>Kekerapan</a:t>
            </a:r>
            <a:r>
              <a:rPr lang="en-US" sz="3600" dirty="0" smtClean="0"/>
              <a:t> </a:t>
            </a:r>
            <a:r>
              <a:rPr lang="en-US" sz="3600" dirty="0" err="1" smtClean="0"/>
              <a:t>relatif</a:t>
            </a:r>
            <a:r>
              <a:rPr lang="en-US" sz="3600" dirty="0" smtClean="0"/>
              <a:t> </a:t>
            </a:r>
            <a:r>
              <a:rPr lang="en-US" sz="4000" dirty="0" smtClean="0"/>
              <a:t>=</a:t>
            </a:r>
            <a:endParaRPr lang="en-US" sz="4000" dirty="0"/>
          </a:p>
        </p:txBody>
      </p:sp>
      <p:graphicFrame>
        <p:nvGraphicFramePr>
          <p:cNvPr id="41985" name="Object 1"/>
          <p:cNvGraphicFramePr>
            <a:graphicFrameLocks noChangeAspect="1"/>
          </p:cNvGraphicFramePr>
          <p:nvPr>
            <p:extLst>
              <p:ext uri="{D42A27DB-BD31-4B8C-83A1-F6EECF244321}">
                <p14:modId xmlns:p14="http://schemas.microsoft.com/office/powerpoint/2010/main" val="738339386"/>
              </p:ext>
            </p:extLst>
          </p:nvPr>
        </p:nvGraphicFramePr>
        <p:xfrm>
          <a:off x="4959350" y="2493963"/>
          <a:ext cx="3140075" cy="1004887"/>
        </p:xfrm>
        <a:graphic>
          <a:graphicData uri="http://schemas.openxmlformats.org/presentationml/2006/ole">
            <mc:AlternateContent xmlns:mc="http://schemas.openxmlformats.org/markup-compatibility/2006">
              <mc:Choice xmlns:v="urn:schemas-microsoft-com:vml" Requires="v">
                <p:oleObj spid="_x0000_s42166" name="Equation" r:id="rId3" imgW="1257120" imgH="431640" progId="Equation.3">
                  <p:embed/>
                </p:oleObj>
              </mc:Choice>
              <mc:Fallback>
                <p:oleObj name="Equation" r:id="rId3" imgW="1257120" imgH="431640" progId="Equation.3">
                  <p:embed/>
                  <p:pic>
                    <p:nvPicPr>
                      <p:cNvPr id="0" name="Picture 1"/>
                      <p:cNvPicPr>
                        <a:picLocks noChangeAspect="1" noChangeArrowheads="1"/>
                      </p:cNvPicPr>
                      <p:nvPr/>
                    </p:nvPicPr>
                    <p:blipFill>
                      <a:blip r:embed="rId4"/>
                      <a:srcRect/>
                      <a:stretch>
                        <a:fillRect/>
                      </a:stretch>
                    </p:blipFill>
                    <p:spPr bwMode="auto">
                      <a:xfrm>
                        <a:off x="4959350" y="2493963"/>
                        <a:ext cx="3140075" cy="1004887"/>
                      </a:xfrm>
                      <a:prstGeom prst="rect">
                        <a:avLst/>
                      </a:prstGeom>
                      <a:noFill/>
                      <a:extLst/>
                    </p:spPr>
                  </p:pic>
                </p:oleObj>
              </mc:Fallback>
            </mc:AlternateContent>
          </a:graphicData>
        </a:graphic>
      </p:graphicFrame>
      <p:pic>
        <p:nvPicPr>
          <p:cNvPr id="4" name="Picture 5" descr="j0283639"/>
          <p:cNvPicPr>
            <a:picLocks noChangeAspect="1" noChangeArrowheads="1" noCrop="1"/>
          </p:cNvPicPr>
          <p:nvPr/>
        </p:nvPicPr>
        <p:blipFill>
          <a:blip r:embed="rId5" cstate="print"/>
          <a:srcRect/>
          <a:stretch>
            <a:fillRect/>
          </a:stretch>
        </p:blipFill>
        <p:spPr bwMode="auto">
          <a:xfrm>
            <a:off x="6084168" y="4223857"/>
            <a:ext cx="2231891" cy="240942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411086372"/>
              </p:ext>
            </p:extLst>
          </p:nvPr>
        </p:nvGraphicFramePr>
        <p:xfrm>
          <a:off x="1331640" y="1556793"/>
          <a:ext cx="6804246" cy="4285066"/>
        </p:xfrm>
        <a:graphic>
          <a:graphicData uri="http://schemas.openxmlformats.org/drawingml/2006/table">
            <a:tbl>
              <a:tblPr/>
              <a:tblGrid>
                <a:gridCol w="2482630"/>
                <a:gridCol w="1991147"/>
                <a:gridCol w="2330469"/>
              </a:tblGrid>
              <a:tr h="804651">
                <a:tc>
                  <a:txBody>
                    <a:bodyPr/>
                    <a:lstStyle/>
                    <a:p>
                      <a:pPr marL="0" marR="0" algn="ctr">
                        <a:lnSpc>
                          <a:spcPct val="115000"/>
                        </a:lnSpc>
                        <a:spcBef>
                          <a:spcPts val="0"/>
                        </a:spcBef>
                        <a:spcAft>
                          <a:spcPts val="0"/>
                        </a:spcAft>
                      </a:pPr>
                      <a:r>
                        <a:rPr lang="en-US" sz="2400" dirty="0" err="1">
                          <a:latin typeface="+mn-lt"/>
                          <a:ea typeface="宋体"/>
                          <a:cs typeface="Times New Roman"/>
                        </a:rPr>
                        <a:t>Selang</a:t>
                      </a:r>
                      <a:r>
                        <a:rPr lang="en-US" sz="2400" dirty="0">
                          <a:latin typeface="+mn-lt"/>
                          <a:ea typeface="宋体"/>
                          <a:cs typeface="Times New Roman"/>
                        </a:rPr>
                        <a:t> </a:t>
                      </a:r>
                      <a:r>
                        <a:rPr lang="en-US" sz="2400" dirty="0" err="1">
                          <a:latin typeface="+mn-lt"/>
                          <a:ea typeface="宋体"/>
                          <a:cs typeface="Times New Roman"/>
                        </a:rPr>
                        <a:t>kelas</a:t>
                      </a:r>
                      <a:endParaRPr lang="en-US" sz="2400" dirty="0">
                        <a:latin typeface="+mn-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marL="0" marR="0" algn="ctr">
                        <a:lnSpc>
                          <a:spcPct val="115000"/>
                        </a:lnSpc>
                        <a:spcBef>
                          <a:spcPts val="0"/>
                        </a:spcBef>
                        <a:spcAft>
                          <a:spcPts val="0"/>
                        </a:spcAft>
                      </a:pPr>
                      <a:r>
                        <a:rPr lang="en-US" sz="2400" dirty="0" err="1" smtClean="0">
                          <a:latin typeface="+mn-lt"/>
                          <a:ea typeface="宋体"/>
                          <a:cs typeface="Times New Roman"/>
                        </a:rPr>
                        <a:t>Kekerapan</a:t>
                      </a:r>
                      <a:endParaRPr lang="en-US" sz="2400" dirty="0">
                        <a:latin typeface="+mn-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marL="0" marR="0" algn="ctr">
                        <a:lnSpc>
                          <a:spcPct val="115000"/>
                        </a:lnSpc>
                        <a:spcBef>
                          <a:spcPts val="0"/>
                        </a:spcBef>
                        <a:spcAft>
                          <a:spcPts val="0"/>
                        </a:spcAft>
                      </a:pPr>
                      <a:r>
                        <a:rPr lang="en-US" sz="2400" dirty="0" err="1">
                          <a:latin typeface="+mn-lt"/>
                          <a:ea typeface="宋体"/>
                          <a:cs typeface="Times New Roman"/>
                        </a:rPr>
                        <a:t>Kekerapan</a:t>
                      </a:r>
                      <a:r>
                        <a:rPr lang="en-US" sz="2400" dirty="0">
                          <a:latin typeface="+mn-lt"/>
                          <a:ea typeface="宋体"/>
                          <a:cs typeface="Times New Roman"/>
                        </a:rPr>
                        <a:t> </a:t>
                      </a:r>
                      <a:r>
                        <a:rPr lang="en-US" sz="2400" dirty="0" err="1">
                          <a:latin typeface="+mn-lt"/>
                          <a:ea typeface="宋体"/>
                          <a:cs typeface="Times New Roman"/>
                        </a:rPr>
                        <a:t>relatif</a:t>
                      </a:r>
                      <a:endParaRPr lang="en-US" sz="2400" dirty="0">
                        <a:latin typeface="+mn-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r>
              <a:tr h="491974">
                <a:tc>
                  <a:txBody>
                    <a:bodyPr/>
                    <a:lstStyle/>
                    <a:p>
                      <a:pPr marL="0" marR="0" algn="ctr">
                        <a:lnSpc>
                          <a:spcPct val="115000"/>
                        </a:lnSpc>
                        <a:spcBef>
                          <a:spcPts val="0"/>
                        </a:spcBef>
                        <a:spcAft>
                          <a:spcPts val="0"/>
                        </a:spcAft>
                      </a:pPr>
                      <a:r>
                        <a:rPr lang="en-US" sz="2400" b="1" dirty="0">
                          <a:latin typeface="+mn-lt"/>
                          <a:ea typeface="宋体"/>
                          <a:cs typeface="Times New Roman"/>
                        </a:rPr>
                        <a:t>5.4 – 9.3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b="1" dirty="0">
                          <a:latin typeface="+mn-lt"/>
                          <a:ea typeface="宋体"/>
                          <a:cs typeface="Times New Roman"/>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b="1" dirty="0">
                          <a:latin typeface="+mn-lt"/>
                          <a:ea typeface="宋体"/>
                          <a:cs typeface="Times New Roman"/>
                        </a:rPr>
                        <a:t>0.16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1974">
                <a:tc>
                  <a:txBody>
                    <a:bodyPr/>
                    <a:lstStyle/>
                    <a:p>
                      <a:pPr marL="0" marR="0" algn="ctr">
                        <a:lnSpc>
                          <a:spcPct val="115000"/>
                        </a:lnSpc>
                        <a:spcBef>
                          <a:spcPts val="0"/>
                        </a:spcBef>
                        <a:spcAft>
                          <a:spcPts val="0"/>
                        </a:spcAft>
                      </a:pPr>
                      <a:r>
                        <a:rPr lang="en-US" sz="2400" b="1" dirty="0">
                          <a:latin typeface="+mn-lt"/>
                          <a:ea typeface="宋体"/>
                          <a:cs typeface="Times New Roman"/>
                        </a:rPr>
                        <a:t>9.4 – 13.3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b="1">
                          <a:latin typeface="+mn-lt"/>
                          <a:ea typeface="宋体"/>
                          <a:cs typeface="Times New Roman"/>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b="1" dirty="0">
                          <a:latin typeface="+mn-lt"/>
                          <a:ea typeface="宋体"/>
                          <a:cs typeface="Times New Roman"/>
                        </a:rPr>
                        <a:t>0.16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1974">
                <a:tc>
                  <a:txBody>
                    <a:bodyPr/>
                    <a:lstStyle/>
                    <a:p>
                      <a:pPr marL="0" marR="0" algn="ctr">
                        <a:lnSpc>
                          <a:spcPct val="115000"/>
                        </a:lnSpc>
                        <a:spcBef>
                          <a:spcPts val="0"/>
                        </a:spcBef>
                        <a:spcAft>
                          <a:spcPts val="0"/>
                        </a:spcAft>
                      </a:pPr>
                      <a:r>
                        <a:rPr lang="en-US" sz="2400" b="1" dirty="0">
                          <a:latin typeface="+mn-lt"/>
                          <a:ea typeface="宋体"/>
                          <a:cs typeface="Times New Roman"/>
                        </a:rPr>
                        <a:t>13.4 – 17.3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b="1" dirty="0">
                          <a:latin typeface="+mn-lt"/>
                          <a:ea typeface="宋体"/>
                          <a:cs typeface="Times New Roman"/>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b="1" dirty="0">
                          <a:latin typeface="+mn-lt"/>
                          <a:ea typeface="宋体"/>
                          <a:cs typeface="Times New Roman"/>
                        </a:rPr>
                        <a:t>0.32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1974">
                <a:tc>
                  <a:txBody>
                    <a:bodyPr/>
                    <a:lstStyle/>
                    <a:p>
                      <a:pPr marL="0" marR="0" algn="ctr">
                        <a:lnSpc>
                          <a:spcPct val="115000"/>
                        </a:lnSpc>
                        <a:spcBef>
                          <a:spcPts val="0"/>
                        </a:spcBef>
                        <a:spcAft>
                          <a:spcPts val="0"/>
                        </a:spcAft>
                      </a:pPr>
                      <a:r>
                        <a:rPr lang="en-US" sz="2400" b="1">
                          <a:latin typeface="+mn-lt"/>
                          <a:ea typeface="宋体"/>
                          <a:cs typeface="Times New Roman"/>
                        </a:rPr>
                        <a:t>17.4 – 21.3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b="1" dirty="0">
                          <a:latin typeface="+mn-lt"/>
                          <a:ea typeface="宋体"/>
                          <a:cs typeface="Times New Roman"/>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b="1" dirty="0">
                          <a:latin typeface="+mn-lt"/>
                          <a:ea typeface="宋体"/>
                          <a:cs typeface="Times New Roman"/>
                        </a:rPr>
                        <a:t>0.20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1974">
                <a:tc>
                  <a:txBody>
                    <a:bodyPr/>
                    <a:lstStyle/>
                    <a:p>
                      <a:pPr marL="0" marR="0" algn="ctr">
                        <a:lnSpc>
                          <a:spcPct val="115000"/>
                        </a:lnSpc>
                        <a:spcBef>
                          <a:spcPts val="0"/>
                        </a:spcBef>
                        <a:spcAft>
                          <a:spcPts val="0"/>
                        </a:spcAft>
                      </a:pPr>
                      <a:r>
                        <a:rPr lang="en-US" sz="2400" b="1">
                          <a:latin typeface="+mn-lt"/>
                          <a:ea typeface="宋体"/>
                          <a:cs typeface="Times New Roman"/>
                        </a:rPr>
                        <a:t>21.4 – 25.3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b="1" dirty="0">
                          <a:latin typeface="+mn-lt"/>
                          <a:ea typeface="宋体"/>
                          <a:cs typeface="Times New Roman"/>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b="1" dirty="0">
                          <a:latin typeface="+mn-lt"/>
                          <a:ea typeface="宋体"/>
                          <a:cs typeface="Times New Roman"/>
                        </a:rPr>
                        <a:t>0.12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1974">
                <a:tc>
                  <a:txBody>
                    <a:bodyPr/>
                    <a:lstStyle/>
                    <a:p>
                      <a:pPr marL="0" marR="0" algn="ctr">
                        <a:lnSpc>
                          <a:spcPct val="115000"/>
                        </a:lnSpc>
                        <a:spcBef>
                          <a:spcPts val="0"/>
                        </a:spcBef>
                        <a:spcAft>
                          <a:spcPts val="0"/>
                        </a:spcAft>
                      </a:pPr>
                      <a:r>
                        <a:rPr lang="en-US" sz="2400" b="1">
                          <a:latin typeface="+mn-lt"/>
                          <a:ea typeface="宋体"/>
                          <a:cs typeface="Times New Roman"/>
                        </a:rPr>
                        <a:t>25.4 – 29.3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b="1">
                          <a:latin typeface="+mn-lt"/>
                          <a:ea typeface="宋体"/>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b="1" dirty="0">
                          <a:latin typeface="+mn-lt"/>
                          <a:ea typeface="宋体"/>
                          <a:cs typeface="Times New Roman"/>
                        </a:rPr>
                        <a:t>0.04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1974">
                <a:tc>
                  <a:txBody>
                    <a:bodyPr/>
                    <a:lstStyle/>
                    <a:p>
                      <a:pPr marL="0" marR="0" algn="ctr">
                        <a:lnSpc>
                          <a:spcPct val="115000"/>
                        </a:lnSpc>
                        <a:spcBef>
                          <a:spcPts val="0"/>
                        </a:spcBef>
                        <a:spcAft>
                          <a:spcPts val="0"/>
                        </a:spcAft>
                      </a:pPr>
                      <a:r>
                        <a:rPr lang="en-US" sz="2400" b="1" dirty="0" err="1">
                          <a:latin typeface="+mn-lt"/>
                          <a:ea typeface="宋体"/>
                          <a:cs typeface="Times New Roman"/>
                        </a:rPr>
                        <a:t>Jumlah</a:t>
                      </a:r>
                      <a:endParaRPr lang="en-US" sz="2400" b="1" dirty="0">
                        <a:latin typeface="+mn-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b="1" dirty="0">
                          <a:latin typeface="+mn-lt"/>
                          <a:ea typeface="宋体"/>
                          <a:cs typeface="Times New Roman"/>
                        </a:rPr>
                        <a:t>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b="1" dirty="0">
                          <a:latin typeface="+mn-lt"/>
                          <a:ea typeface="宋体"/>
                          <a:cs typeface="Times New Roman"/>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231304"/>
          </a:xfrm>
        </p:spPr>
        <p:txBody>
          <a:bodyPr>
            <a:normAutofit fontScale="90000"/>
          </a:bodyPr>
          <a:lstStyle/>
          <a:p>
            <a:endParaRPr lang="en-US" dirty="0"/>
          </a:p>
        </p:txBody>
      </p:sp>
      <p:sp>
        <p:nvSpPr>
          <p:cNvPr id="3" name="Content Placeholder 2"/>
          <p:cNvSpPr>
            <a:spLocks noGrp="1"/>
          </p:cNvSpPr>
          <p:nvPr>
            <p:ph idx="1"/>
          </p:nvPr>
        </p:nvSpPr>
        <p:spPr>
          <a:xfrm>
            <a:off x="457200" y="692696"/>
            <a:ext cx="8229600" cy="5784304"/>
          </a:xfrm>
        </p:spPr>
        <p:txBody>
          <a:bodyPr/>
          <a:lstStyle/>
          <a:p>
            <a:pPr marL="0" indent="0" fontAlgn="base">
              <a:buNone/>
            </a:pPr>
            <a:endParaRPr lang="en-US" dirty="0" smtClean="0"/>
          </a:p>
          <a:p>
            <a:pPr marL="0" indent="0" algn="just" fontAlgn="base">
              <a:buNone/>
            </a:pPr>
            <a:r>
              <a:rPr lang="en-US" sz="2800" dirty="0" err="1" smtClean="0">
                <a:latin typeface="Verdana" pitchFamily="34" charset="0"/>
                <a:ea typeface="Verdana" pitchFamily="34" charset="0"/>
                <a:cs typeface="Verdana" pitchFamily="34" charset="0"/>
              </a:rPr>
              <a:t>Latihan</a:t>
            </a:r>
            <a:r>
              <a:rPr lang="en-US" sz="2800" dirty="0" smtClean="0">
                <a:latin typeface="Verdana" pitchFamily="34" charset="0"/>
                <a:ea typeface="Verdana" pitchFamily="34" charset="0"/>
                <a:cs typeface="Verdana" pitchFamily="34" charset="0"/>
              </a:rPr>
              <a:t>  1: </a:t>
            </a:r>
            <a:endParaRPr lang="en-US" sz="2800" dirty="0">
              <a:latin typeface="Verdana" pitchFamily="34" charset="0"/>
              <a:ea typeface="Verdana" pitchFamily="34" charset="0"/>
              <a:cs typeface="Verdana" pitchFamily="34" charset="0"/>
            </a:endParaRPr>
          </a:p>
          <a:p>
            <a:pPr marL="0" indent="0" algn="just" fontAlgn="base">
              <a:buNone/>
            </a:pPr>
            <a:endParaRPr lang="en-US" sz="2800" dirty="0" smtClean="0">
              <a:latin typeface="Verdana" pitchFamily="34" charset="0"/>
              <a:ea typeface="Verdana" pitchFamily="34" charset="0"/>
              <a:cs typeface="Verdana" pitchFamily="34" charset="0"/>
            </a:endParaRPr>
          </a:p>
          <a:p>
            <a:pPr marL="0" indent="0" algn="just" fontAlgn="base">
              <a:buNone/>
            </a:pPr>
            <a:r>
              <a:rPr lang="en-US" sz="2800" dirty="0" err="1" smtClean="0">
                <a:latin typeface="Verdana" pitchFamily="34" charset="0"/>
                <a:ea typeface="Verdana" pitchFamily="34" charset="0"/>
                <a:cs typeface="Verdana" pitchFamily="34" charset="0"/>
              </a:rPr>
              <a:t>Katakan</a:t>
            </a:r>
            <a:r>
              <a:rPr lang="en-US" sz="2800" dirty="0" smtClean="0">
                <a:latin typeface="Verdana" pitchFamily="34" charset="0"/>
                <a:ea typeface="Verdana" pitchFamily="34" charset="0"/>
                <a:cs typeface="Verdana" pitchFamily="34" charset="0"/>
              </a:rPr>
              <a:t> </a:t>
            </a:r>
            <a:r>
              <a:rPr lang="en-US" sz="2800" dirty="0" err="1">
                <a:latin typeface="Verdana" pitchFamily="34" charset="0"/>
                <a:ea typeface="Verdana" pitchFamily="34" charset="0"/>
                <a:cs typeface="Verdana" pitchFamily="34" charset="0"/>
              </a:rPr>
              <a:t>kita</a:t>
            </a:r>
            <a:r>
              <a:rPr lang="en-US" sz="2800" dirty="0">
                <a:latin typeface="Verdana" pitchFamily="34" charset="0"/>
                <a:ea typeface="Verdana" pitchFamily="34" charset="0"/>
                <a:cs typeface="Verdana" pitchFamily="34" charset="0"/>
              </a:rPr>
              <a:t> </a:t>
            </a:r>
            <a:r>
              <a:rPr lang="en-US" sz="2800" dirty="0" err="1">
                <a:latin typeface="Verdana" pitchFamily="34" charset="0"/>
                <a:ea typeface="Verdana" pitchFamily="34" charset="0"/>
                <a:cs typeface="Verdana" pitchFamily="34" charset="0"/>
              </a:rPr>
              <a:t>ingin</a:t>
            </a:r>
            <a:r>
              <a:rPr lang="en-US" sz="2800" dirty="0">
                <a:latin typeface="Verdana" pitchFamily="34" charset="0"/>
                <a:ea typeface="Verdana" pitchFamily="34" charset="0"/>
                <a:cs typeface="Verdana" pitchFamily="34" charset="0"/>
              </a:rPr>
              <a:t> </a:t>
            </a:r>
            <a:r>
              <a:rPr lang="en-US" sz="2800" dirty="0" err="1">
                <a:latin typeface="Verdana" pitchFamily="34" charset="0"/>
                <a:ea typeface="Verdana" pitchFamily="34" charset="0"/>
                <a:cs typeface="Verdana" pitchFamily="34" charset="0"/>
              </a:rPr>
              <a:t>membina</a:t>
            </a:r>
            <a:r>
              <a:rPr lang="en-US" sz="2800" dirty="0">
                <a:latin typeface="Verdana" pitchFamily="34" charset="0"/>
                <a:ea typeface="Verdana" pitchFamily="34" charset="0"/>
                <a:cs typeface="Verdana" pitchFamily="34" charset="0"/>
              </a:rPr>
              <a:t> </a:t>
            </a:r>
            <a:r>
              <a:rPr lang="en-US" sz="2800" dirty="0" err="1">
                <a:latin typeface="Verdana" pitchFamily="34" charset="0"/>
                <a:ea typeface="Verdana" pitchFamily="34" charset="0"/>
                <a:cs typeface="Verdana" pitchFamily="34" charset="0"/>
              </a:rPr>
              <a:t>jadual</a:t>
            </a:r>
            <a:r>
              <a:rPr lang="en-US" sz="2800" dirty="0">
                <a:latin typeface="Verdana" pitchFamily="34" charset="0"/>
                <a:ea typeface="Verdana" pitchFamily="34" charset="0"/>
                <a:cs typeface="Verdana" pitchFamily="34" charset="0"/>
              </a:rPr>
              <a:t> </a:t>
            </a:r>
            <a:r>
              <a:rPr lang="en-US" sz="2800" dirty="0" err="1">
                <a:latin typeface="Verdana" pitchFamily="34" charset="0"/>
                <a:ea typeface="Verdana" pitchFamily="34" charset="0"/>
                <a:cs typeface="Verdana" pitchFamily="34" charset="0"/>
              </a:rPr>
              <a:t>kekerapan</a:t>
            </a:r>
            <a:r>
              <a:rPr lang="en-US" sz="2800" dirty="0">
                <a:latin typeface="Verdana" pitchFamily="34" charset="0"/>
                <a:ea typeface="Verdana" pitchFamily="34" charset="0"/>
                <a:cs typeface="Verdana" pitchFamily="34" charset="0"/>
              </a:rPr>
              <a:t> </a:t>
            </a:r>
            <a:r>
              <a:rPr lang="en-US" sz="2800" dirty="0" err="1">
                <a:latin typeface="Verdana" pitchFamily="34" charset="0"/>
                <a:ea typeface="Verdana" pitchFamily="34" charset="0"/>
                <a:cs typeface="Verdana" pitchFamily="34" charset="0"/>
              </a:rPr>
              <a:t>daripada</a:t>
            </a:r>
            <a:r>
              <a:rPr lang="en-US" sz="2800" dirty="0">
                <a:latin typeface="Verdana" pitchFamily="34" charset="0"/>
                <a:ea typeface="Verdana" pitchFamily="34" charset="0"/>
                <a:cs typeface="Verdana" pitchFamily="34" charset="0"/>
              </a:rPr>
              <a:t> data </a:t>
            </a:r>
            <a:r>
              <a:rPr lang="en-US" sz="2800" dirty="0" err="1">
                <a:latin typeface="Verdana" pitchFamily="34" charset="0"/>
                <a:ea typeface="Verdana" pitchFamily="34" charset="0"/>
                <a:cs typeface="Verdana" pitchFamily="34" charset="0"/>
              </a:rPr>
              <a:t>markah</a:t>
            </a:r>
            <a:r>
              <a:rPr lang="en-US" sz="2800" dirty="0">
                <a:latin typeface="Verdana" pitchFamily="34" charset="0"/>
                <a:ea typeface="Verdana" pitchFamily="34" charset="0"/>
                <a:cs typeface="Verdana" pitchFamily="34" charset="0"/>
              </a:rPr>
              <a:t> 32 orang </a:t>
            </a:r>
            <a:r>
              <a:rPr lang="en-US" sz="2800" dirty="0" err="1">
                <a:latin typeface="Verdana" pitchFamily="34" charset="0"/>
                <a:ea typeface="Verdana" pitchFamily="34" charset="0"/>
                <a:cs typeface="Verdana" pitchFamily="34" charset="0"/>
              </a:rPr>
              <a:t>pelajar</a:t>
            </a:r>
            <a:r>
              <a:rPr lang="en-US" sz="2800" dirty="0">
                <a:latin typeface="Verdana" pitchFamily="34" charset="0"/>
                <a:ea typeface="Verdana" pitchFamily="34" charset="0"/>
                <a:cs typeface="Verdana" pitchFamily="34" charset="0"/>
              </a:rPr>
              <a:t> </a:t>
            </a:r>
            <a:r>
              <a:rPr lang="en-US" sz="2800" dirty="0" err="1">
                <a:latin typeface="Verdana" pitchFamily="34" charset="0"/>
                <a:ea typeface="Verdana" pitchFamily="34" charset="0"/>
                <a:cs typeface="Verdana" pitchFamily="34" charset="0"/>
              </a:rPr>
              <a:t>seperti</a:t>
            </a:r>
            <a:r>
              <a:rPr lang="en-US" sz="2800" dirty="0">
                <a:latin typeface="Verdana" pitchFamily="34" charset="0"/>
                <a:ea typeface="Verdana" pitchFamily="34" charset="0"/>
                <a:cs typeface="Verdana" pitchFamily="34" charset="0"/>
              </a:rPr>
              <a:t> di </a:t>
            </a:r>
            <a:r>
              <a:rPr lang="en-US" sz="2800" dirty="0" err="1">
                <a:latin typeface="Verdana" pitchFamily="34" charset="0"/>
                <a:ea typeface="Verdana" pitchFamily="34" charset="0"/>
                <a:cs typeface="Verdana" pitchFamily="34" charset="0"/>
              </a:rPr>
              <a:t>bawah</a:t>
            </a:r>
            <a:r>
              <a:rPr lang="en-US" sz="2800" dirty="0">
                <a:latin typeface="Verdana" pitchFamily="34" charset="0"/>
                <a:ea typeface="Verdana" pitchFamily="34" charset="0"/>
                <a:cs typeface="Verdana" pitchFamily="34" charset="0"/>
              </a:rPr>
              <a:t> </a:t>
            </a:r>
            <a:r>
              <a:rPr lang="en-US" sz="2800" dirty="0" err="1">
                <a:latin typeface="Verdana" pitchFamily="34" charset="0"/>
                <a:ea typeface="Verdana" pitchFamily="34" charset="0"/>
                <a:cs typeface="Verdana" pitchFamily="34" charset="0"/>
              </a:rPr>
              <a:t>dengan</a:t>
            </a:r>
            <a:r>
              <a:rPr lang="en-US" sz="2800" dirty="0">
                <a:latin typeface="Verdana" pitchFamily="34" charset="0"/>
                <a:ea typeface="Verdana" pitchFamily="34" charset="0"/>
                <a:cs typeface="Verdana" pitchFamily="34" charset="0"/>
              </a:rPr>
              <a:t> </a:t>
            </a:r>
            <a:r>
              <a:rPr lang="en-US" sz="2800" dirty="0" err="1">
                <a:latin typeface="Verdana" pitchFamily="34" charset="0"/>
                <a:ea typeface="Verdana" pitchFamily="34" charset="0"/>
                <a:cs typeface="Verdana" pitchFamily="34" charset="0"/>
              </a:rPr>
              <a:t>penetapan</a:t>
            </a:r>
            <a:r>
              <a:rPr lang="en-US" sz="2800" dirty="0">
                <a:latin typeface="Verdana" pitchFamily="34" charset="0"/>
                <a:ea typeface="Verdana" pitchFamily="34" charset="0"/>
                <a:cs typeface="Verdana" pitchFamily="34" charset="0"/>
              </a:rPr>
              <a:t> 5 </a:t>
            </a:r>
            <a:r>
              <a:rPr lang="en-US" sz="2800" dirty="0" err="1">
                <a:latin typeface="Verdana" pitchFamily="34" charset="0"/>
                <a:ea typeface="Verdana" pitchFamily="34" charset="0"/>
                <a:cs typeface="Verdana" pitchFamily="34" charset="0"/>
              </a:rPr>
              <a:t>selang</a:t>
            </a:r>
            <a:r>
              <a:rPr lang="en-US" sz="2800" dirty="0">
                <a:latin typeface="Verdana" pitchFamily="34" charset="0"/>
                <a:ea typeface="Verdana" pitchFamily="34" charset="0"/>
                <a:cs typeface="Verdana" pitchFamily="34" charset="0"/>
              </a:rPr>
              <a:t> </a:t>
            </a:r>
            <a:r>
              <a:rPr lang="en-US" sz="2800" dirty="0" err="1">
                <a:latin typeface="Verdana" pitchFamily="34" charset="0"/>
                <a:ea typeface="Verdana" pitchFamily="34" charset="0"/>
                <a:cs typeface="Verdana" pitchFamily="34" charset="0"/>
              </a:rPr>
              <a:t>kelas</a:t>
            </a:r>
            <a:r>
              <a:rPr lang="en-US" sz="2800" dirty="0" smtClean="0">
                <a:latin typeface="Verdana" pitchFamily="34" charset="0"/>
                <a:ea typeface="Verdana" pitchFamily="34" charset="0"/>
                <a:cs typeface="Verdana" pitchFamily="34" charset="0"/>
              </a:rPr>
              <a:t>.</a:t>
            </a:r>
          </a:p>
          <a:p>
            <a:pPr marL="0" indent="0" fontAlgn="base">
              <a:buNone/>
            </a:pPr>
            <a:endParaRPr lang="en-US" dirty="0"/>
          </a:p>
          <a:p>
            <a:pPr fontAlgn="base"/>
            <a:r>
              <a:rPr lang="en-US" sz="2800" dirty="0">
                <a:latin typeface="Verdana" pitchFamily="34" charset="0"/>
                <a:ea typeface="Verdana" pitchFamily="34" charset="0"/>
                <a:cs typeface="Verdana" pitchFamily="34" charset="0"/>
              </a:rPr>
              <a:t>80, 79, 78, 68, 80, 65, 65, 75, 79, 76,</a:t>
            </a:r>
            <a:br>
              <a:rPr lang="en-US" sz="2800" dirty="0">
                <a:latin typeface="Verdana" pitchFamily="34" charset="0"/>
                <a:ea typeface="Verdana" pitchFamily="34" charset="0"/>
                <a:cs typeface="Verdana" pitchFamily="34" charset="0"/>
              </a:rPr>
            </a:br>
            <a:r>
              <a:rPr lang="en-US" sz="2800" dirty="0">
                <a:latin typeface="Verdana" pitchFamily="34" charset="0"/>
                <a:ea typeface="Verdana" pitchFamily="34" charset="0"/>
                <a:cs typeface="Verdana" pitchFamily="34" charset="0"/>
              </a:rPr>
              <a:t>75, 80, 50, 68, 80, 50, 50, 80, 81, 63,</a:t>
            </a:r>
            <a:br>
              <a:rPr lang="en-US" sz="2800" dirty="0">
                <a:latin typeface="Verdana" pitchFamily="34" charset="0"/>
                <a:ea typeface="Verdana" pitchFamily="34" charset="0"/>
                <a:cs typeface="Verdana" pitchFamily="34" charset="0"/>
              </a:rPr>
            </a:br>
            <a:r>
              <a:rPr lang="en-US" sz="2800" dirty="0">
                <a:latin typeface="Verdana" pitchFamily="34" charset="0"/>
                <a:ea typeface="Verdana" pitchFamily="34" charset="0"/>
                <a:cs typeface="Verdana" pitchFamily="34" charset="0"/>
              </a:rPr>
              <a:t>88, 75, 85, 84, 85, 70, 67, 70, 80, 80,</a:t>
            </a:r>
            <a:br>
              <a:rPr lang="en-US" sz="2800" dirty="0">
                <a:latin typeface="Verdana" pitchFamily="34" charset="0"/>
                <a:ea typeface="Verdana" pitchFamily="34" charset="0"/>
                <a:cs typeface="Verdana" pitchFamily="34" charset="0"/>
              </a:rPr>
            </a:br>
            <a:r>
              <a:rPr lang="en-US" sz="2800" dirty="0">
                <a:latin typeface="Verdana" pitchFamily="34" charset="0"/>
                <a:ea typeface="Verdana" pitchFamily="34" charset="0"/>
                <a:cs typeface="Verdana" pitchFamily="34" charset="0"/>
              </a:rPr>
              <a:t>69, 80</a:t>
            </a:r>
          </a:p>
          <a:p>
            <a:endParaRPr lang="en-US" dirty="0"/>
          </a:p>
        </p:txBody>
      </p:sp>
    </p:spTree>
    <p:extLst>
      <p:ext uri="{BB962C8B-B14F-4D97-AF65-F5344CB8AC3E}">
        <p14:creationId xmlns:p14="http://schemas.microsoft.com/office/powerpoint/2010/main" val="7285409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231304"/>
          </a:xfrm>
        </p:spPr>
        <p:txBody>
          <a:bodyPr>
            <a:normAutofit fontScale="90000"/>
          </a:bodyPr>
          <a:lstStyle/>
          <a:p>
            <a:endParaRPr lang="en-US" dirty="0"/>
          </a:p>
        </p:txBody>
      </p:sp>
      <p:sp>
        <p:nvSpPr>
          <p:cNvPr id="3" name="Content Placeholder 2"/>
          <p:cNvSpPr>
            <a:spLocks noGrp="1"/>
          </p:cNvSpPr>
          <p:nvPr>
            <p:ph idx="1"/>
          </p:nvPr>
        </p:nvSpPr>
        <p:spPr>
          <a:xfrm>
            <a:off x="457200" y="764704"/>
            <a:ext cx="8229600" cy="5712296"/>
          </a:xfrm>
        </p:spPr>
        <p:txBody>
          <a:bodyPr>
            <a:normAutofit fontScale="92500" lnSpcReduction="10000"/>
          </a:bodyPr>
          <a:lstStyle/>
          <a:p>
            <a:pPr fontAlgn="base"/>
            <a:r>
              <a:rPr lang="en-US" b="1" dirty="0" err="1"/>
              <a:t>Langkah</a:t>
            </a:r>
            <a:r>
              <a:rPr lang="en-US" b="1" dirty="0"/>
              <a:t> 1 : </a:t>
            </a:r>
            <a:r>
              <a:rPr lang="en-US" b="1" dirty="0" err="1"/>
              <a:t>Cari</a:t>
            </a:r>
            <a:r>
              <a:rPr lang="en-US" b="1" dirty="0"/>
              <a:t> </a:t>
            </a:r>
            <a:r>
              <a:rPr lang="en-US" b="1" dirty="0" err="1"/>
              <a:t>julat</a:t>
            </a:r>
            <a:r>
              <a:rPr lang="en-US" b="1" dirty="0"/>
              <a:t>.</a:t>
            </a:r>
          </a:p>
          <a:p>
            <a:pPr fontAlgn="base"/>
            <a:r>
              <a:rPr lang="en-US" b="1" dirty="0" err="1"/>
              <a:t>Julat</a:t>
            </a:r>
            <a:r>
              <a:rPr lang="en-US" b="1" dirty="0"/>
              <a:t> = </a:t>
            </a:r>
            <a:r>
              <a:rPr lang="en-US" b="1" dirty="0" err="1"/>
              <a:t>nilai</a:t>
            </a:r>
            <a:r>
              <a:rPr lang="en-US" b="1" dirty="0"/>
              <a:t> </a:t>
            </a:r>
            <a:r>
              <a:rPr lang="en-US" b="1" dirty="0" err="1"/>
              <a:t>tertinggi</a:t>
            </a:r>
            <a:r>
              <a:rPr lang="en-US" b="1" dirty="0"/>
              <a:t> – </a:t>
            </a:r>
            <a:r>
              <a:rPr lang="en-US" b="1" dirty="0" err="1"/>
              <a:t>nilai</a:t>
            </a:r>
            <a:r>
              <a:rPr lang="en-US" b="1" dirty="0"/>
              <a:t> </a:t>
            </a:r>
            <a:r>
              <a:rPr lang="en-US" b="1" dirty="0" err="1"/>
              <a:t>terendah</a:t>
            </a:r>
            <a:r>
              <a:rPr lang="en-US" b="1" dirty="0"/>
              <a:t/>
            </a:r>
            <a:br>
              <a:rPr lang="en-US" b="1" dirty="0"/>
            </a:br>
            <a:r>
              <a:rPr lang="en-US" b="1" dirty="0"/>
              <a:t>= 88 – 50</a:t>
            </a:r>
            <a:br>
              <a:rPr lang="en-US" b="1" dirty="0"/>
            </a:br>
            <a:r>
              <a:rPr lang="en-US" b="1" dirty="0" smtClean="0"/>
              <a:t>= 38</a:t>
            </a:r>
          </a:p>
          <a:p>
            <a:pPr fontAlgn="base"/>
            <a:r>
              <a:rPr lang="en-US" b="1" dirty="0" err="1"/>
              <a:t>Langkah</a:t>
            </a:r>
            <a:r>
              <a:rPr lang="en-US" b="1" dirty="0"/>
              <a:t> 2 : </a:t>
            </a:r>
            <a:r>
              <a:rPr lang="en-US" b="1" dirty="0" err="1"/>
              <a:t>Bahagikan</a:t>
            </a:r>
            <a:r>
              <a:rPr lang="en-US" b="1" dirty="0"/>
              <a:t> </a:t>
            </a:r>
            <a:r>
              <a:rPr lang="en-US" b="1" dirty="0" err="1"/>
              <a:t>julat</a:t>
            </a:r>
            <a:r>
              <a:rPr lang="en-US" b="1" dirty="0"/>
              <a:t> </a:t>
            </a:r>
            <a:r>
              <a:rPr lang="en-US" b="1" dirty="0" err="1"/>
              <a:t>dengan</a:t>
            </a:r>
            <a:r>
              <a:rPr lang="en-US" b="1" dirty="0"/>
              <a:t> </a:t>
            </a:r>
            <a:r>
              <a:rPr lang="en-US" b="1" dirty="0" err="1"/>
              <a:t>bilangan</a:t>
            </a:r>
            <a:r>
              <a:rPr lang="en-US" b="1" dirty="0"/>
              <a:t> </a:t>
            </a:r>
            <a:r>
              <a:rPr lang="en-US" b="1" dirty="0" err="1"/>
              <a:t>selang</a:t>
            </a:r>
            <a:r>
              <a:rPr lang="en-US" b="1" dirty="0"/>
              <a:t> </a:t>
            </a:r>
            <a:r>
              <a:rPr lang="en-US" b="1" dirty="0" err="1"/>
              <a:t>kelas</a:t>
            </a:r>
            <a:r>
              <a:rPr lang="en-US" b="1" dirty="0"/>
              <a:t> yang </a:t>
            </a:r>
            <a:r>
              <a:rPr lang="en-US" b="1" dirty="0" err="1"/>
              <a:t>dikehendaki</a:t>
            </a:r>
            <a:r>
              <a:rPr lang="en-US" b="1" dirty="0"/>
              <a:t>.</a:t>
            </a:r>
          </a:p>
          <a:p>
            <a:pPr fontAlgn="base"/>
            <a:r>
              <a:rPr lang="en-US" b="1" dirty="0"/>
              <a:t>38 ÷ 5</a:t>
            </a:r>
            <a:br>
              <a:rPr lang="en-US" b="1" dirty="0"/>
            </a:br>
            <a:r>
              <a:rPr lang="en-US" b="1" dirty="0"/>
              <a:t>= 7.8</a:t>
            </a:r>
            <a:br>
              <a:rPr lang="en-US" b="1" dirty="0"/>
            </a:br>
            <a:r>
              <a:rPr lang="en-US" b="1" dirty="0"/>
              <a:t>≈ 8 (</a:t>
            </a:r>
            <a:r>
              <a:rPr lang="en-US" b="1" dirty="0" err="1"/>
              <a:t>dibundar</a:t>
            </a:r>
            <a:r>
              <a:rPr lang="en-US" b="1" dirty="0"/>
              <a:t> </a:t>
            </a:r>
            <a:r>
              <a:rPr lang="en-US" b="1" dirty="0" err="1"/>
              <a:t>kepada</a:t>
            </a:r>
            <a:r>
              <a:rPr lang="en-US" b="1" dirty="0"/>
              <a:t> </a:t>
            </a:r>
            <a:r>
              <a:rPr lang="en-US" b="1" dirty="0" err="1"/>
              <a:t>nombor</a:t>
            </a:r>
            <a:r>
              <a:rPr lang="en-US" b="1" dirty="0"/>
              <a:t> </a:t>
            </a:r>
            <a:r>
              <a:rPr lang="en-US" b="1" dirty="0" err="1"/>
              <a:t>bulat</a:t>
            </a:r>
            <a:r>
              <a:rPr lang="en-US" b="1" dirty="0"/>
              <a:t> yang </a:t>
            </a:r>
            <a:r>
              <a:rPr lang="en-US" b="1" dirty="0" err="1"/>
              <a:t>lebih</a:t>
            </a:r>
            <a:r>
              <a:rPr lang="en-US" b="1" dirty="0"/>
              <a:t> </a:t>
            </a:r>
            <a:r>
              <a:rPr lang="en-US" b="1" dirty="0" err="1"/>
              <a:t>tinggi</a:t>
            </a:r>
            <a:r>
              <a:rPr lang="en-US" b="1" dirty="0" smtClean="0"/>
              <a:t>)</a:t>
            </a:r>
          </a:p>
          <a:p>
            <a:pPr fontAlgn="base"/>
            <a:endParaRPr lang="en-US" b="1" dirty="0"/>
          </a:p>
          <a:p>
            <a:pPr fontAlgn="base"/>
            <a:r>
              <a:rPr lang="en-US" b="1" dirty="0" err="1"/>
              <a:t>Langkah</a:t>
            </a:r>
            <a:r>
              <a:rPr lang="en-US" b="1" dirty="0"/>
              <a:t> 3 : </a:t>
            </a:r>
            <a:r>
              <a:rPr lang="en-US" b="1" dirty="0" err="1"/>
              <a:t>Bina</a:t>
            </a:r>
            <a:r>
              <a:rPr lang="en-US" b="1" dirty="0"/>
              <a:t> had </a:t>
            </a:r>
            <a:r>
              <a:rPr lang="en-US" b="1" dirty="0" err="1"/>
              <a:t>kelas</a:t>
            </a:r>
            <a:r>
              <a:rPr lang="en-US" b="1" dirty="0"/>
              <a:t> </a:t>
            </a:r>
            <a:r>
              <a:rPr lang="en-US" b="1" dirty="0" err="1"/>
              <a:t>dengan</a:t>
            </a:r>
            <a:r>
              <a:rPr lang="en-US" b="1" dirty="0"/>
              <a:t> </a:t>
            </a:r>
            <a:r>
              <a:rPr lang="en-US" b="1" dirty="0" err="1"/>
              <a:t>lebar</a:t>
            </a:r>
            <a:r>
              <a:rPr lang="en-US" b="1" dirty="0"/>
              <a:t> 8. (Nota : 8 </a:t>
            </a:r>
            <a:r>
              <a:rPr lang="en-US" b="1" dirty="0" err="1"/>
              <a:t>ni</a:t>
            </a:r>
            <a:r>
              <a:rPr lang="en-US" b="1" dirty="0"/>
              <a:t> </a:t>
            </a:r>
            <a:r>
              <a:rPr lang="en-US" b="1" dirty="0" err="1"/>
              <a:t>dapat</a:t>
            </a:r>
            <a:r>
              <a:rPr lang="en-US" b="1" dirty="0"/>
              <a:t> </a:t>
            </a:r>
            <a:r>
              <a:rPr lang="en-US" b="1" dirty="0" err="1"/>
              <a:t>dari</a:t>
            </a:r>
            <a:r>
              <a:rPr lang="en-US" b="1" dirty="0"/>
              <a:t> </a:t>
            </a:r>
            <a:r>
              <a:rPr lang="en-US" b="1" dirty="0" err="1"/>
              <a:t>Langkah</a:t>
            </a:r>
            <a:r>
              <a:rPr lang="en-US" b="1" dirty="0"/>
              <a:t> 2).</a:t>
            </a:r>
          </a:p>
          <a:p>
            <a:pPr fontAlgn="base"/>
            <a:r>
              <a:rPr lang="en-US" b="1" dirty="0" err="1"/>
              <a:t>Ini</a:t>
            </a:r>
            <a:r>
              <a:rPr lang="en-US" b="1" dirty="0"/>
              <a:t> </a:t>
            </a:r>
            <a:r>
              <a:rPr lang="en-US" b="1" dirty="0" err="1"/>
              <a:t>bermakna</a:t>
            </a:r>
            <a:r>
              <a:rPr lang="en-US" b="1" dirty="0"/>
              <a:t> </a:t>
            </a:r>
            <a:r>
              <a:rPr lang="en-US" b="1" dirty="0" err="1"/>
              <a:t>terdapat</a:t>
            </a:r>
            <a:r>
              <a:rPr lang="en-US" b="1" dirty="0"/>
              <a:t> 8 data </a:t>
            </a:r>
            <a:r>
              <a:rPr lang="en-US" b="1" dirty="0" err="1"/>
              <a:t>dalam</a:t>
            </a:r>
            <a:r>
              <a:rPr lang="en-US" b="1" dirty="0"/>
              <a:t> </a:t>
            </a:r>
            <a:r>
              <a:rPr lang="en-US" b="1" dirty="0" err="1"/>
              <a:t>satu</a:t>
            </a:r>
            <a:r>
              <a:rPr lang="en-US" b="1" dirty="0"/>
              <a:t> </a:t>
            </a:r>
            <a:r>
              <a:rPr lang="en-US" b="1" dirty="0" err="1"/>
              <a:t>selang</a:t>
            </a:r>
            <a:r>
              <a:rPr lang="en-US" b="1" dirty="0"/>
              <a:t> </a:t>
            </a:r>
            <a:r>
              <a:rPr lang="en-US" b="1" dirty="0" err="1"/>
              <a:t>kelas</a:t>
            </a:r>
            <a:r>
              <a:rPr lang="en-US" b="1" dirty="0"/>
              <a:t>.</a:t>
            </a:r>
            <a:br>
              <a:rPr lang="en-US" b="1" dirty="0"/>
            </a:br>
            <a:r>
              <a:rPr lang="en-US" b="1" dirty="0" err="1"/>
              <a:t>Mulakan</a:t>
            </a:r>
            <a:r>
              <a:rPr lang="en-US" b="1" dirty="0"/>
              <a:t> </a:t>
            </a:r>
            <a:r>
              <a:rPr lang="en-US" b="1" dirty="0" err="1"/>
              <a:t>selang</a:t>
            </a:r>
            <a:r>
              <a:rPr lang="en-US" b="1" dirty="0"/>
              <a:t> </a:t>
            </a:r>
            <a:r>
              <a:rPr lang="en-US" b="1" dirty="0" err="1"/>
              <a:t>kelas</a:t>
            </a:r>
            <a:r>
              <a:rPr lang="en-US" b="1" dirty="0"/>
              <a:t> yang </a:t>
            </a:r>
            <a:r>
              <a:rPr lang="en-US" b="1" dirty="0" err="1"/>
              <a:t>pertama</a:t>
            </a:r>
            <a:r>
              <a:rPr lang="en-US" b="1" dirty="0"/>
              <a:t> </a:t>
            </a:r>
            <a:r>
              <a:rPr lang="en-US" b="1" dirty="0" err="1"/>
              <a:t>dengan</a:t>
            </a:r>
            <a:r>
              <a:rPr lang="en-US" b="1" dirty="0"/>
              <a:t> </a:t>
            </a:r>
            <a:r>
              <a:rPr lang="en-US" b="1" dirty="0" err="1"/>
              <a:t>nilai</a:t>
            </a:r>
            <a:r>
              <a:rPr lang="en-US" b="1" dirty="0"/>
              <a:t> </a:t>
            </a:r>
            <a:r>
              <a:rPr lang="en-US" b="1" dirty="0" err="1"/>
              <a:t>terkecil</a:t>
            </a:r>
            <a:r>
              <a:rPr lang="en-US" b="1" dirty="0"/>
              <a:t> </a:t>
            </a:r>
            <a:r>
              <a:rPr lang="en-US" b="1" dirty="0" err="1"/>
              <a:t>dalam</a:t>
            </a:r>
            <a:r>
              <a:rPr lang="en-US" b="1" dirty="0"/>
              <a:t> data.</a:t>
            </a:r>
            <a:br>
              <a:rPr lang="en-US" b="1" dirty="0"/>
            </a:br>
            <a:r>
              <a:rPr lang="en-US" b="1" dirty="0" err="1"/>
              <a:t>Maka</a:t>
            </a:r>
            <a:r>
              <a:rPr lang="en-US" b="1" dirty="0"/>
              <a:t> </a:t>
            </a:r>
            <a:r>
              <a:rPr lang="en-US" b="1" dirty="0" err="1"/>
              <a:t>selang</a:t>
            </a:r>
            <a:r>
              <a:rPr lang="en-US" b="1" dirty="0"/>
              <a:t> </a:t>
            </a:r>
            <a:r>
              <a:rPr lang="en-US" b="1" dirty="0" err="1"/>
              <a:t>kelas</a:t>
            </a:r>
            <a:r>
              <a:rPr lang="en-US" b="1" dirty="0"/>
              <a:t> yang </a:t>
            </a:r>
            <a:r>
              <a:rPr lang="en-US" b="1" dirty="0" err="1"/>
              <a:t>pertama</a:t>
            </a:r>
            <a:r>
              <a:rPr lang="en-US" b="1" dirty="0"/>
              <a:t> </a:t>
            </a:r>
            <a:r>
              <a:rPr lang="en-US" b="1" dirty="0" err="1"/>
              <a:t>ialah</a:t>
            </a:r>
            <a:r>
              <a:rPr lang="en-US" b="1" dirty="0"/>
              <a:t> 50-57.</a:t>
            </a:r>
            <a:br>
              <a:rPr lang="en-US" b="1" dirty="0"/>
            </a:br>
            <a:endParaRPr lang="en-US" b="1" dirty="0"/>
          </a:p>
        </p:txBody>
      </p:sp>
    </p:spTree>
    <p:extLst>
      <p:ext uri="{BB962C8B-B14F-4D97-AF65-F5344CB8AC3E}">
        <p14:creationId xmlns:p14="http://schemas.microsoft.com/office/powerpoint/2010/main" val="20045347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fontAlgn="base"/>
            <a:r>
              <a:rPr lang="en-US" b="1" dirty="0" err="1"/>
              <a:t>Langkah</a:t>
            </a:r>
            <a:r>
              <a:rPr lang="en-US" b="1" dirty="0"/>
              <a:t> 4 :</a:t>
            </a:r>
            <a:r>
              <a:rPr lang="en-US" dirty="0"/>
              <a:t> </a:t>
            </a:r>
            <a:r>
              <a:rPr lang="en-US" dirty="0" err="1"/>
              <a:t>Buatkan</a:t>
            </a:r>
            <a:r>
              <a:rPr lang="en-US" dirty="0"/>
              <a:t> </a:t>
            </a:r>
            <a:r>
              <a:rPr lang="en-US" dirty="0" err="1"/>
              <a:t>gundalan</a:t>
            </a:r>
            <a:endParaRPr lang="en-US" dirty="0"/>
          </a:p>
          <a:p>
            <a:pPr fontAlgn="base"/>
            <a:r>
              <a:rPr lang="en-US" dirty="0" err="1"/>
              <a:t>Gundalan</a:t>
            </a:r>
            <a:r>
              <a:rPr lang="en-US" dirty="0"/>
              <a:t> </a:t>
            </a:r>
            <a:r>
              <a:rPr lang="en-US" dirty="0" err="1"/>
              <a:t>dibuat</a:t>
            </a:r>
            <a:r>
              <a:rPr lang="en-US" dirty="0"/>
              <a:t> </a:t>
            </a:r>
            <a:r>
              <a:rPr lang="en-US" dirty="0" err="1"/>
              <a:t>untuk</a:t>
            </a:r>
            <a:r>
              <a:rPr lang="en-US" dirty="0"/>
              <a:t> </a:t>
            </a:r>
            <a:r>
              <a:rPr lang="en-US" dirty="0" err="1"/>
              <a:t>mendapatkan</a:t>
            </a:r>
            <a:r>
              <a:rPr lang="en-US" dirty="0"/>
              <a:t> </a:t>
            </a:r>
            <a:r>
              <a:rPr lang="en-US" dirty="0" err="1"/>
              <a:t>kekerapan</a:t>
            </a:r>
            <a:r>
              <a:rPr lang="en-US" dirty="0"/>
              <a:t> </a:t>
            </a:r>
            <a:r>
              <a:rPr lang="en-US" dirty="0" err="1"/>
              <a:t>bagi</a:t>
            </a:r>
            <a:r>
              <a:rPr lang="en-US" dirty="0"/>
              <a:t> </a:t>
            </a:r>
            <a:r>
              <a:rPr lang="en-US" dirty="0" err="1"/>
              <a:t>setiap</a:t>
            </a:r>
            <a:r>
              <a:rPr lang="en-US" dirty="0"/>
              <a:t> </a:t>
            </a:r>
            <a:r>
              <a:rPr lang="en-US" dirty="0" err="1"/>
              <a:t>selang</a:t>
            </a:r>
            <a:r>
              <a:rPr lang="en-US" dirty="0"/>
              <a:t> </a:t>
            </a:r>
            <a:r>
              <a:rPr lang="en-US" dirty="0" err="1" smtClean="0"/>
              <a:t>kelas</a:t>
            </a:r>
            <a:endParaRPr lang="en-US" dirty="0" smtClean="0"/>
          </a:p>
          <a:p>
            <a:r>
              <a:rPr lang="en-US" b="1" dirty="0" err="1" smtClean="0"/>
              <a:t>Langkah</a:t>
            </a:r>
            <a:r>
              <a:rPr lang="en-US" b="1" dirty="0" smtClean="0"/>
              <a:t> 5</a:t>
            </a:r>
            <a:r>
              <a:rPr lang="en-US" dirty="0" smtClean="0"/>
              <a:t>: </a:t>
            </a:r>
            <a:r>
              <a:rPr lang="en-US" dirty="0" err="1" smtClean="0"/>
              <a:t>Jadual</a:t>
            </a:r>
            <a:r>
              <a:rPr lang="en-US" dirty="0" smtClean="0"/>
              <a:t> </a:t>
            </a:r>
            <a:r>
              <a:rPr lang="en-US" dirty="0" err="1" smtClean="0"/>
              <a:t>Kekerapan</a:t>
            </a:r>
            <a:endParaRPr lang="en-US" dirty="0"/>
          </a:p>
        </p:txBody>
      </p:sp>
      <p:pic>
        <p:nvPicPr>
          <p:cNvPr id="1157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3356992"/>
            <a:ext cx="6984776"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82155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t>Latihan</a:t>
            </a:r>
            <a:r>
              <a:rPr lang="en-US" dirty="0" smtClean="0"/>
              <a:t> 2 </a:t>
            </a:r>
            <a:endParaRPr lang="en-US" dirty="0"/>
          </a:p>
        </p:txBody>
      </p:sp>
      <p:sp>
        <p:nvSpPr>
          <p:cNvPr id="3" name="Content Placeholder 2"/>
          <p:cNvSpPr>
            <a:spLocks noGrp="1"/>
          </p:cNvSpPr>
          <p:nvPr>
            <p:ph idx="1"/>
          </p:nvPr>
        </p:nvSpPr>
        <p:spPr>
          <a:xfrm>
            <a:off x="683568" y="2390180"/>
            <a:ext cx="8280920" cy="4351188"/>
          </a:xfrm>
        </p:spPr>
        <p:txBody>
          <a:bodyPr>
            <a:normAutofit fontScale="85000" lnSpcReduction="20000"/>
          </a:bodyPr>
          <a:lstStyle/>
          <a:p>
            <a:r>
              <a:rPr lang="en-US" sz="4000" dirty="0" err="1" smtClean="0"/>
              <a:t>Bina</a:t>
            </a:r>
            <a:r>
              <a:rPr lang="en-US" sz="4000" dirty="0" smtClean="0"/>
              <a:t> </a:t>
            </a:r>
            <a:r>
              <a:rPr lang="en-US" sz="4000" dirty="0" err="1" smtClean="0"/>
              <a:t>satu</a:t>
            </a:r>
            <a:r>
              <a:rPr lang="en-US" sz="4000" dirty="0" smtClean="0"/>
              <a:t> </a:t>
            </a:r>
            <a:r>
              <a:rPr lang="en-US" sz="4000" dirty="0" err="1" smtClean="0"/>
              <a:t>jadual</a:t>
            </a:r>
            <a:r>
              <a:rPr lang="en-US" sz="4000" dirty="0" smtClean="0"/>
              <a:t> </a:t>
            </a:r>
            <a:r>
              <a:rPr lang="en-US" sz="4000" dirty="0" err="1" smtClean="0"/>
              <a:t>kekerapan</a:t>
            </a:r>
            <a:r>
              <a:rPr lang="en-US" sz="4000" dirty="0" smtClean="0"/>
              <a:t>:</a:t>
            </a:r>
          </a:p>
          <a:p>
            <a:endParaRPr lang="en-US" sz="4000" dirty="0" smtClean="0"/>
          </a:p>
          <a:p>
            <a:pPr>
              <a:buNone/>
            </a:pPr>
            <a:r>
              <a:rPr lang="en-US" sz="4000" dirty="0" smtClean="0"/>
              <a:t>94, 78, 87, 90, 45, 90, 36, 45, 67, 88, </a:t>
            </a:r>
          </a:p>
          <a:p>
            <a:pPr>
              <a:buNone/>
            </a:pPr>
            <a:r>
              <a:rPr lang="en-US" sz="4000" dirty="0" smtClean="0"/>
              <a:t>83, 76, 81, 77, 94, 67, 55, 84, 64, </a:t>
            </a:r>
          </a:p>
          <a:p>
            <a:pPr>
              <a:buNone/>
            </a:pPr>
            <a:r>
              <a:rPr lang="en-US" sz="4000" dirty="0" smtClean="0"/>
              <a:t>93, 24, 44, 58, 85, 67, 88, 91, 80, 76,</a:t>
            </a:r>
          </a:p>
          <a:p>
            <a:pPr>
              <a:buNone/>
            </a:pPr>
            <a:r>
              <a:rPr lang="en-US" sz="4000" dirty="0" smtClean="0"/>
              <a:t>93, 74, 34, 47, 66, 78, 54, 68, 79, </a:t>
            </a:r>
          </a:p>
          <a:p>
            <a:pPr>
              <a:buNone/>
            </a:pPr>
            <a:r>
              <a:rPr lang="en-US" sz="4000" dirty="0" smtClean="0"/>
              <a:t>89, 93, 47, 91, 75, 64, 54, 60, 44, 57,</a:t>
            </a:r>
          </a:p>
          <a:p>
            <a:pPr>
              <a:buNone/>
            </a:pPr>
            <a:r>
              <a:rPr lang="en-US" sz="4000" dirty="0" smtClean="0"/>
              <a:t>81, 76.</a:t>
            </a:r>
          </a:p>
          <a:p>
            <a:pPr>
              <a:buNone/>
            </a:pPr>
            <a:endParaRPr lang="en-US" dirty="0"/>
          </a:p>
        </p:txBody>
      </p:sp>
      <p:pic>
        <p:nvPicPr>
          <p:cNvPr id="4" name="Picture 10" descr="J0343297"/>
          <p:cNvPicPr>
            <a:picLocks noChangeAspect="1" noChangeArrowheads="1"/>
          </p:cNvPicPr>
          <p:nvPr/>
        </p:nvPicPr>
        <p:blipFill>
          <a:blip r:embed="rId2" cstate="print"/>
          <a:srcRect/>
          <a:stretch>
            <a:fillRect/>
          </a:stretch>
        </p:blipFill>
        <p:spPr bwMode="auto">
          <a:xfrm>
            <a:off x="7020272" y="548680"/>
            <a:ext cx="1816100" cy="1841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LATIHAN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49114454"/>
              </p:ext>
            </p:extLst>
          </p:nvPr>
        </p:nvGraphicFramePr>
        <p:xfrm>
          <a:off x="539553" y="1556791"/>
          <a:ext cx="8280920" cy="4940793"/>
        </p:xfrm>
        <a:graphic>
          <a:graphicData uri="http://schemas.openxmlformats.org/drawingml/2006/table">
            <a:tbl>
              <a:tblPr firstRow="1" bandRow="1">
                <a:tableStyleId>{5C22544A-7EE6-4342-B048-85BDC9FD1C3A}</a:tableStyleId>
              </a:tblPr>
              <a:tblGrid>
                <a:gridCol w="1119043"/>
                <a:gridCol w="1417455"/>
                <a:gridCol w="1119043"/>
                <a:gridCol w="895234"/>
                <a:gridCol w="1417455"/>
                <a:gridCol w="1342852"/>
                <a:gridCol w="969838"/>
              </a:tblGrid>
              <a:tr h="616412">
                <a:tc>
                  <a:txBody>
                    <a:bodyPr/>
                    <a:lstStyle/>
                    <a:p>
                      <a:r>
                        <a:rPr lang="en-US" b="1" dirty="0" smtClean="0">
                          <a:solidFill>
                            <a:schemeClr val="tx1"/>
                          </a:solidFill>
                        </a:rPr>
                        <a:t>Class</a:t>
                      </a:r>
                      <a:r>
                        <a:rPr lang="en-US" b="1" baseline="0" dirty="0" smtClean="0">
                          <a:solidFill>
                            <a:schemeClr val="tx1"/>
                          </a:solidFill>
                        </a:rPr>
                        <a:t> Interval</a:t>
                      </a:r>
                      <a:endParaRPr lang="en-US" b="1" dirty="0">
                        <a:solidFill>
                          <a:schemeClr val="tx1"/>
                        </a:solidFill>
                      </a:endParaRPr>
                    </a:p>
                  </a:txBody>
                  <a:tcPr/>
                </a:tc>
                <a:tc>
                  <a:txBody>
                    <a:bodyPr/>
                    <a:lstStyle/>
                    <a:p>
                      <a:r>
                        <a:rPr lang="en-US" b="1" dirty="0" smtClean="0">
                          <a:solidFill>
                            <a:schemeClr val="tx1"/>
                          </a:solidFill>
                        </a:rPr>
                        <a:t>Frequency</a:t>
                      </a:r>
                      <a:endParaRPr lang="en-US" b="1" dirty="0">
                        <a:solidFill>
                          <a:schemeClr val="tx1"/>
                        </a:solidFill>
                      </a:endParaRPr>
                    </a:p>
                  </a:txBody>
                  <a:tcPr/>
                </a:tc>
                <a:tc>
                  <a:txBody>
                    <a:bodyPr/>
                    <a:lstStyle/>
                    <a:p>
                      <a:r>
                        <a:rPr lang="en-US" b="1" dirty="0" smtClean="0">
                          <a:solidFill>
                            <a:schemeClr val="tx1"/>
                          </a:solidFill>
                        </a:rPr>
                        <a:t>lower limit</a:t>
                      </a:r>
                      <a:endParaRPr lang="en-US" b="1" dirty="0">
                        <a:solidFill>
                          <a:schemeClr val="tx1"/>
                        </a:solidFill>
                      </a:endParaRPr>
                    </a:p>
                  </a:txBody>
                  <a:tcPr/>
                </a:tc>
                <a:tc>
                  <a:txBody>
                    <a:bodyPr/>
                    <a:lstStyle/>
                    <a:p>
                      <a:r>
                        <a:rPr lang="en-US" b="1" dirty="0" smtClean="0">
                          <a:solidFill>
                            <a:schemeClr val="tx1"/>
                          </a:solidFill>
                        </a:rPr>
                        <a:t>Upper limit</a:t>
                      </a:r>
                      <a:endParaRPr lang="en-US" b="1" dirty="0">
                        <a:solidFill>
                          <a:schemeClr val="tx1"/>
                        </a:solidFill>
                      </a:endParaRPr>
                    </a:p>
                  </a:txBody>
                  <a:tcPr/>
                </a:tc>
                <a:tc>
                  <a:txBody>
                    <a:bodyPr/>
                    <a:lstStyle/>
                    <a:p>
                      <a:r>
                        <a:rPr lang="en-US" b="1" dirty="0" smtClean="0">
                          <a:solidFill>
                            <a:schemeClr val="tx1"/>
                          </a:solidFill>
                        </a:rPr>
                        <a:t>Lower</a:t>
                      </a:r>
                      <a:r>
                        <a:rPr lang="en-US" b="1" baseline="0" dirty="0" smtClean="0">
                          <a:solidFill>
                            <a:schemeClr val="tx1"/>
                          </a:solidFill>
                        </a:rPr>
                        <a:t> boundary</a:t>
                      </a:r>
                      <a:endParaRPr lang="en-US" b="1" dirty="0">
                        <a:solidFill>
                          <a:schemeClr val="tx1"/>
                        </a:solidFill>
                      </a:endParaRPr>
                    </a:p>
                  </a:txBody>
                  <a:tcPr/>
                </a:tc>
                <a:tc>
                  <a:txBody>
                    <a:bodyPr/>
                    <a:lstStyle/>
                    <a:p>
                      <a:r>
                        <a:rPr lang="en-US" b="1" dirty="0" smtClean="0">
                          <a:solidFill>
                            <a:schemeClr val="tx1"/>
                          </a:solidFill>
                        </a:rPr>
                        <a:t>Upper</a:t>
                      </a:r>
                      <a:r>
                        <a:rPr lang="en-US" b="1" baseline="0" dirty="0" smtClean="0">
                          <a:solidFill>
                            <a:schemeClr val="tx1"/>
                          </a:solidFill>
                        </a:rPr>
                        <a:t> boundary</a:t>
                      </a:r>
                      <a:endParaRPr lang="en-US" b="1" dirty="0">
                        <a:solidFill>
                          <a:schemeClr val="tx1"/>
                        </a:solidFill>
                      </a:endParaRPr>
                    </a:p>
                  </a:txBody>
                  <a:tcPr/>
                </a:tc>
                <a:tc>
                  <a:txBody>
                    <a:bodyPr/>
                    <a:lstStyle/>
                    <a:p>
                      <a:r>
                        <a:rPr lang="en-US" b="1" dirty="0" smtClean="0">
                          <a:solidFill>
                            <a:schemeClr val="tx1"/>
                          </a:solidFill>
                        </a:rPr>
                        <a:t>Class</a:t>
                      </a:r>
                      <a:r>
                        <a:rPr lang="en-US" b="1" baseline="0" dirty="0" smtClean="0">
                          <a:solidFill>
                            <a:schemeClr val="tx1"/>
                          </a:solidFill>
                        </a:rPr>
                        <a:t> Size</a:t>
                      </a:r>
                      <a:endParaRPr lang="en-US" b="1" dirty="0">
                        <a:solidFill>
                          <a:schemeClr val="tx1"/>
                        </a:solidFill>
                      </a:endParaRPr>
                    </a:p>
                  </a:txBody>
                  <a:tcPr/>
                </a:tc>
              </a:tr>
              <a:tr h="616412">
                <a:tc>
                  <a:txBody>
                    <a:bodyPr/>
                    <a:lstStyle/>
                    <a:p>
                      <a:pPr algn="ctr"/>
                      <a:r>
                        <a:rPr lang="en-US" b="1" dirty="0" smtClean="0"/>
                        <a:t>2-4</a:t>
                      </a:r>
                      <a:endParaRPr lang="en-US" b="1" dirty="0"/>
                    </a:p>
                  </a:txBody>
                  <a:tcPr/>
                </a:tc>
                <a:tc>
                  <a:txBody>
                    <a:bodyPr/>
                    <a:lstStyle/>
                    <a:p>
                      <a:pPr algn="ctr"/>
                      <a:r>
                        <a:rPr lang="en-US" b="1" dirty="0" smtClean="0"/>
                        <a:t>5</a:t>
                      </a:r>
                      <a:endParaRPr lang="en-US" b="1" dirty="0"/>
                    </a:p>
                  </a:txBody>
                  <a:tcPr/>
                </a:tc>
                <a:tc>
                  <a:txBody>
                    <a:bodyPr/>
                    <a:lstStyle/>
                    <a:p>
                      <a:pPr algn="ctr"/>
                      <a:r>
                        <a:rPr lang="en-US" b="1" dirty="0" smtClean="0"/>
                        <a:t>     2</a:t>
                      </a:r>
                    </a:p>
                    <a:p>
                      <a:pPr algn="ctr"/>
                      <a:endParaRPr lang="en-US" b="1" dirty="0"/>
                    </a:p>
                  </a:txBody>
                  <a:tcPr/>
                </a:tc>
                <a:tc>
                  <a:txBody>
                    <a:bodyPr/>
                    <a:lstStyle/>
                    <a:p>
                      <a:pPr algn="ctr"/>
                      <a:r>
                        <a:rPr lang="en-US" b="1" dirty="0" smtClean="0"/>
                        <a:t>4</a:t>
                      </a:r>
                      <a:endParaRPr lang="en-US" b="1" dirty="0"/>
                    </a:p>
                  </a:txBody>
                  <a:tcPr/>
                </a:tc>
                <a:tc>
                  <a:txBody>
                    <a:bodyPr/>
                    <a:lstStyle/>
                    <a:p>
                      <a:pPr algn="ctr"/>
                      <a:r>
                        <a:rPr lang="en-US" b="1" dirty="0" smtClean="0"/>
                        <a:t>1.5</a:t>
                      </a:r>
                      <a:endParaRPr lang="en-US" b="1" dirty="0"/>
                    </a:p>
                  </a:txBody>
                  <a:tcPr/>
                </a:tc>
                <a:tc>
                  <a:txBody>
                    <a:bodyPr/>
                    <a:lstStyle/>
                    <a:p>
                      <a:pPr algn="ctr"/>
                      <a:r>
                        <a:rPr lang="en-US" b="1" dirty="0" smtClean="0"/>
                        <a:t>4.5</a:t>
                      </a:r>
                      <a:endParaRPr lang="en-US" b="1" dirty="0"/>
                    </a:p>
                  </a:txBody>
                  <a:tcPr/>
                </a:tc>
                <a:tc>
                  <a:txBody>
                    <a:bodyPr/>
                    <a:lstStyle/>
                    <a:p>
                      <a:pPr algn="ctr"/>
                      <a:r>
                        <a:rPr lang="en-US" dirty="0" smtClean="0"/>
                        <a:t> 3</a:t>
                      </a:r>
                      <a:endParaRPr lang="en-US" dirty="0"/>
                    </a:p>
                  </a:txBody>
                  <a:tcPr/>
                </a:tc>
              </a:tr>
              <a:tr h="616412">
                <a:tc>
                  <a:txBody>
                    <a:bodyPr/>
                    <a:lstStyle/>
                    <a:p>
                      <a:pPr algn="ctr"/>
                      <a:r>
                        <a:rPr lang="en-US" b="1" dirty="0" smtClean="0"/>
                        <a:t>5-7</a:t>
                      </a:r>
                      <a:endParaRPr lang="en-US" b="1" dirty="0"/>
                    </a:p>
                  </a:txBody>
                  <a:tcPr/>
                </a:tc>
                <a:tc>
                  <a:txBody>
                    <a:bodyPr/>
                    <a:lstStyle/>
                    <a:p>
                      <a:pPr algn="ctr"/>
                      <a:r>
                        <a:rPr lang="en-US" b="1" dirty="0" smtClean="0"/>
                        <a:t>6</a:t>
                      </a:r>
                      <a:endParaRPr lang="en-US" b="1" dirty="0"/>
                    </a:p>
                  </a:txBody>
                  <a:tcPr/>
                </a:tc>
                <a:tc>
                  <a:txBody>
                    <a:bodyPr/>
                    <a:lstStyle/>
                    <a:p>
                      <a:endParaRPr lang="en-US" dirty="0" smtClean="0"/>
                    </a:p>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r h="880589">
                <a:tc>
                  <a:txBody>
                    <a:bodyPr/>
                    <a:lstStyle/>
                    <a:p>
                      <a:pPr algn="ctr"/>
                      <a:r>
                        <a:rPr lang="en-US" b="1" dirty="0" smtClean="0"/>
                        <a:t>8-10</a:t>
                      </a:r>
                      <a:endParaRPr lang="en-US" b="1" dirty="0"/>
                    </a:p>
                  </a:txBody>
                  <a:tcPr/>
                </a:tc>
                <a:tc>
                  <a:txBody>
                    <a:bodyPr/>
                    <a:lstStyle/>
                    <a:p>
                      <a:pPr algn="ctr"/>
                      <a:r>
                        <a:rPr lang="en-US" b="1" dirty="0" smtClean="0"/>
                        <a:t>10</a:t>
                      </a:r>
                      <a:endParaRPr lang="en-US" b="1" dirty="0"/>
                    </a:p>
                  </a:txBody>
                  <a:tcPr/>
                </a:tc>
                <a:tc>
                  <a:txBody>
                    <a:bodyPr/>
                    <a:lstStyle/>
                    <a:p>
                      <a:endParaRPr lang="en-US" dirty="0" smtClean="0"/>
                    </a:p>
                    <a:p>
                      <a:endParaRPr lang="en-US" dirty="0" smtClean="0"/>
                    </a:p>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r h="470909">
                <a:tc>
                  <a:txBody>
                    <a:bodyPr/>
                    <a:lstStyle/>
                    <a:p>
                      <a:pPr algn="ctr"/>
                      <a:r>
                        <a:rPr lang="en-US" b="1" dirty="0" smtClean="0"/>
                        <a:t>11-13</a:t>
                      </a:r>
                      <a:endParaRPr lang="en-US" b="1" dirty="0"/>
                    </a:p>
                  </a:txBody>
                  <a:tcPr/>
                </a:tc>
                <a:tc>
                  <a:txBody>
                    <a:bodyPr/>
                    <a:lstStyle/>
                    <a:p>
                      <a:pPr algn="ctr"/>
                      <a:r>
                        <a:rPr lang="en-US" b="1" dirty="0" smtClean="0"/>
                        <a:t>8</a:t>
                      </a:r>
                    </a:p>
                    <a:p>
                      <a:pPr algn="ctr"/>
                      <a:endParaRPr lang="en-US" b="1"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616412">
                <a:tc>
                  <a:txBody>
                    <a:bodyPr/>
                    <a:lstStyle/>
                    <a:p>
                      <a:pPr algn="ctr"/>
                      <a:r>
                        <a:rPr lang="en-US" b="1" dirty="0" smtClean="0"/>
                        <a:t>14-16</a:t>
                      </a:r>
                      <a:endParaRPr lang="en-US" b="1" dirty="0"/>
                    </a:p>
                  </a:txBody>
                  <a:tcPr/>
                </a:tc>
                <a:tc>
                  <a:txBody>
                    <a:bodyPr/>
                    <a:lstStyle/>
                    <a:p>
                      <a:pPr algn="ctr"/>
                      <a:r>
                        <a:rPr lang="en-US" b="1" dirty="0" smtClean="0"/>
                        <a:t>4</a:t>
                      </a:r>
                      <a:endParaRPr lang="en-US" b="1" dirty="0"/>
                    </a:p>
                  </a:txBody>
                  <a:tcPr/>
                </a:tc>
                <a:tc>
                  <a:txBody>
                    <a:bodyPr/>
                    <a:lstStyle/>
                    <a:p>
                      <a:endParaRPr lang="en-US" dirty="0" smtClean="0"/>
                    </a:p>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825993">
                <a:tc>
                  <a:txBody>
                    <a:bodyPr/>
                    <a:lstStyle/>
                    <a:p>
                      <a:pPr algn="ctr"/>
                      <a:r>
                        <a:rPr lang="en-US" b="1" dirty="0" smtClean="0"/>
                        <a:t>17-19</a:t>
                      </a:r>
                      <a:endParaRPr lang="en-US" b="1" dirty="0"/>
                    </a:p>
                  </a:txBody>
                  <a:tcPr/>
                </a:tc>
                <a:tc>
                  <a:txBody>
                    <a:bodyPr/>
                    <a:lstStyle/>
                    <a:p>
                      <a:pPr algn="ctr"/>
                      <a:r>
                        <a:rPr lang="en-US" b="1" dirty="0" smtClean="0"/>
                        <a:t>3</a:t>
                      </a:r>
                      <a:endParaRPr lang="en-US" b="1"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Tree>
    <p:extLst>
      <p:ext uri="{BB962C8B-B14F-4D97-AF65-F5344CB8AC3E}">
        <p14:creationId xmlns:p14="http://schemas.microsoft.com/office/powerpoint/2010/main" val="34526503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Font typeface="Wingdings" pitchFamily="2" charset="2"/>
              <a:buChar char="q"/>
            </a:pPr>
            <a:r>
              <a:rPr lang="en-US" sz="2800" dirty="0" smtClean="0"/>
              <a:t> We can obtain the relative frequency distribution from the frequency distribution table.</a:t>
            </a:r>
          </a:p>
          <a:p>
            <a:pPr marL="0" indent="0">
              <a:buNone/>
            </a:pPr>
            <a:endParaRPr lang="en-US" sz="2800" dirty="0"/>
          </a:p>
        </p:txBody>
      </p:sp>
      <p:graphicFrame>
        <p:nvGraphicFramePr>
          <p:cNvPr id="4" name="Table 3"/>
          <p:cNvGraphicFramePr>
            <a:graphicFrameLocks noGrp="1"/>
          </p:cNvGraphicFramePr>
          <p:nvPr>
            <p:extLst>
              <p:ext uri="{D42A27DB-BD31-4B8C-83A1-F6EECF244321}">
                <p14:modId xmlns:p14="http://schemas.microsoft.com/office/powerpoint/2010/main" val="2058722358"/>
              </p:ext>
            </p:extLst>
          </p:nvPr>
        </p:nvGraphicFramePr>
        <p:xfrm>
          <a:off x="1547664" y="2780928"/>
          <a:ext cx="6096000" cy="3657600"/>
        </p:xfrm>
        <a:graphic>
          <a:graphicData uri="http://schemas.openxmlformats.org/drawingml/2006/table">
            <a:tbl>
              <a:tblPr firstRow="1" bandRow="1">
                <a:tableStyleId>{5C22544A-7EE6-4342-B048-85BDC9FD1C3A}</a:tableStyleId>
              </a:tblPr>
              <a:tblGrid>
                <a:gridCol w="3048000"/>
                <a:gridCol w="3048000"/>
              </a:tblGrid>
              <a:tr h="212193">
                <a:tc>
                  <a:txBody>
                    <a:bodyPr/>
                    <a:lstStyle/>
                    <a:p>
                      <a:pPr algn="ctr"/>
                      <a:r>
                        <a:rPr lang="en-US" sz="2400" dirty="0" smtClean="0">
                          <a:solidFill>
                            <a:schemeClr val="tx1"/>
                          </a:solidFill>
                        </a:rPr>
                        <a:t>Class Interval</a:t>
                      </a:r>
                      <a:endParaRPr lang="en-US" sz="2400" dirty="0">
                        <a:solidFill>
                          <a:schemeClr val="tx1"/>
                        </a:solidFill>
                      </a:endParaRPr>
                    </a:p>
                  </a:txBody>
                  <a:tcPr/>
                </a:tc>
                <a:tc>
                  <a:txBody>
                    <a:bodyPr/>
                    <a:lstStyle/>
                    <a:p>
                      <a:pPr algn="ctr"/>
                      <a:r>
                        <a:rPr lang="en-US" sz="2400" dirty="0" smtClean="0">
                          <a:solidFill>
                            <a:schemeClr val="tx1"/>
                          </a:solidFill>
                        </a:rPr>
                        <a:t>Relative Frequency</a:t>
                      </a:r>
                      <a:endParaRPr lang="en-US" sz="2400" dirty="0">
                        <a:solidFill>
                          <a:schemeClr val="tx1"/>
                        </a:solidFill>
                      </a:endParaRPr>
                    </a:p>
                  </a:txBody>
                  <a:tcPr/>
                </a:tc>
              </a:tr>
              <a:tr h="212193">
                <a:tc>
                  <a:txBody>
                    <a:bodyPr/>
                    <a:lstStyle/>
                    <a:p>
                      <a:pPr algn="ctr"/>
                      <a:r>
                        <a:rPr lang="en-US" sz="2400" b="1" smtClean="0"/>
                        <a:t>2 -  4</a:t>
                      </a:r>
                      <a:endParaRPr lang="en-US" sz="2400" b="1" dirty="0"/>
                    </a:p>
                  </a:txBody>
                  <a:tcPr/>
                </a:tc>
                <a:tc>
                  <a:txBody>
                    <a:bodyPr/>
                    <a:lstStyle/>
                    <a:p>
                      <a:pPr algn="ctr"/>
                      <a:r>
                        <a:rPr lang="en-US" sz="2400" b="1" dirty="0" smtClean="0"/>
                        <a:t> 5 /36 = 0.1389</a:t>
                      </a:r>
                      <a:endParaRPr lang="en-US" sz="2400" b="1" dirty="0"/>
                    </a:p>
                  </a:txBody>
                  <a:tcPr/>
                </a:tc>
              </a:tr>
              <a:tr h="212193">
                <a:tc>
                  <a:txBody>
                    <a:bodyPr/>
                    <a:lstStyle/>
                    <a:p>
                      <a:pPr algn="ctr"/>
                      <a:r>
                        <a:rPr lang="en-US" sz="2400" b="1" dirty="0" smtClean="0"/>
                        <a:t>5 -  7</a:t>
                      </a:r>
                      <a:endParaRPr lang="en-US" sz="2400" b="1" dirty="0"/>
                    </a:p>
                  </a:txBody>
                  <a:tcPr/>
                </a:tc>
                <a:tc>
                  <a:txBody>
                    <a:bodyPr/>
                    <a:lstStyle/>
                    <a:p>
                      <a:endParaRPr lang="en-US"/>
                    </a:p>
                  </a:txBody>
                  <a:tcPr/>
                </a:tc>
              </a:tr>
              <a:tr h="212193">
                <a:tc>
                  <a:txBody>
                    <a:bodyPr/>
                    <a:lstStyle/>
                    <a:p>
                      <a:pPr algn="ctr"/>
                      <a:r>
                        <a:rPr lang="en-US" sz="2400" b="1" dirty="0" smtClean="0"/>
                        <a:t>8 - 10</a:t>
                      </a:r>
                      <a:endParaRPr lang="en-US" sz="2400" b="1" dirty="0"/>
                    </a:p>
                  </a:txBody>
                  <a:tcPr/>
                </a:tc>
                <a:tc>
                  <a:txBody>
                    <a:bodyPr/>
                    <a:lstStyle/>
                    <a:p>
                      <a:endParaRPr lang="en-US"/>
                    </a:p>
                  </a:txBody>
                  <a:tcPr/>
                </a:tc>
              </a:tr>
              <a:tr h="212193">
                <a:tc>
                  <a:txBody>
                    <a:bodyPr/>
                    <a:lstStyle/>
                    <a:p>
                      <a:pPr algn="ctr"/>
                      <a:r>
                        <a:rPr lang="en-US" sz="2400" b="1" dirty="0" smtClean="0"/>
                        <a:t>11 - 13</a:t>
                      </a:r>
                      <a:endParaRPr lang="en-US" sz="2400" b="1" dirty="0"/>
                    </a:p>
                  </a:txBody>
                  <a:tcPr/>
                </a:tc>
                <a:tc>
                  <a:txBody>
                    <a:bodyPr/>
                    <a:lstStyle/>
                    <a:p>
                      <a:endParaRPr lang="en-US"/>
                    </a:p>
                  </a:txBody>
                  <a:tcPr/>
                </a:tc>
              </a:tr>
              <a:tr h="212193">
                <a:tc>
                  <a:txBody>
                    <a:bodyPr/>
                    <a:lstStyle/>
                    <a:p>
                      <a:pPr algn="ctr"/>
                      <a:r>
                        <a:rPr lang="en-US" sz="2400" b="1" dirty="0" smtClean="0"/>
                        <a:t>14 - 16</a:t>
                      </a:r>
                      <a:endParaRPr lang="en-US" sz="2400" b="1" dirty="0"/>
                    </a:p>
                  </a:txBody>
                  <a:tcPr/>
                </a:tc>
                <a:tc>
                  <a:txBody>
                    <a:bodyPr/>
                    <a:lstStyle/>
                    <a:p>
                      <a:endParaRPr lang="en-US" dirty="0"/>
                    </a:p>
                  </a:txBody>
                  <a:tcPr/>
                </a:tc>
              </a:tr>
              <a:tr h="212193">
                <a:tc>
                  <a:txBody>
                    <a:bodyPr/>
                    <a:lstStyle/>
                    <a:p>
                      <a:pPr algn="ctr"/>
                      <a:r>
                        <a:rPr lang="en-US" sz="2400" b="1" dirty="0" smtClean="0"/>
                        <a:t>17 -  19</a:t>
                      </a:r>
                      <a:endParaRPr lang="en-US" sz="2400" b="1" dirty="0"/>
                    </a:p>
                  </a:txBody>
                  <a:tcPr/>
                </a:tc>
                <a:tc>
                  <a:txBody>
                    <a:bodyPr/>
                    <a:lstStyle/>
                    <a:p>
                      <a:endParaRPr lang="en-US" dirty="0"/>
                    </a:p>
                  </a:txBody>
                  <a:tcPr/>
                </a:tc>
              </a:tr>
              <a:tr h="212193">
                <a:tc>
                  <a:txBody>
                    <a:bodyPr/>
                    <a:lstStyle/>
                    <a:p>
                      <a:pPr algn="ctr"/>
                      <a:r>
                        <a:rPr lang="en-US" sz="2400" b="1" dirty="0" smtClean="0"/>
                        <a:t>Total</a:t>
                      </a:r>
                      <a:endParaRPr lang="en-US" sz="2400" b="1"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242320377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51520" y="1412776"/>
            <a:ext cx="8712968" cy="1224136"/>
          </a:xfrm>
          <a:prstGeom prst="rect">
            <a:avLst/>
          </a:prstGeom>
          <a:solidFill>
            <a:schemeClr val="bg2">
              <a:lumMod val="50000"/>
            </a:schemeClr>
          </a:solidFill>
        </p:spPr>
        <p:txBody>
          <a:bodyPr vert="horz" lIns="91440" tIns="45720" rIns="91440" bIns="45720" rtlCol="0" anchor="ctr">
            <a:normAutofit fontScale="92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2.2  </a:t>
            </a:r>
            <a:r>
              <a:rPr kumimoji="0" lang="en-US" sz="4400" b="0" i="0" u="none" strike="noStrike" kern="1200" cap="none" spc="0" normalizeH="0" baseline="0" noProof="0" dirty="0" err="1" smtClean="0">
                <a:ln>
                  <a:noFill/>
                </a:ln>
                <a:solidFill>
                  <a:schemeClr val="tx1"/>
                </a:solidFill>
                <a:effectLst/>
                <a:uLnTx/>
                <a:uFillTx/>
                <a:latin typeface="+mj-lt"/>
                <a:ea typeface="+mj-ea"/>
                <a:cs typeface="+mj-cs"/>
              </a:rPr>
              <a:t>Perwakilan</a:t>
            </a:r>
            <a:r>
              <a:rPr kumimoji="0" lang="en-US" sz="4400" b="0" i="0" u="none" strike="noStrike" kern="1200" cap="none" spc="0" normalizeH="0" baseline="0" noProof="0" dirty="0" smtClean="0">
                <a:ln>
                  <a:noFill/>
                </a:ln>
                <a:solidFill>
                  <a:schemeClr val="tx1"/>
                </a:solidFill>
                <a:effectLst/>
                <a:uLnTx/>
                <a:uFillTx/>
                <a:latin typeface="+mj-lt"/>
                <a:ea typeface="+mj-ea"/>
                <a:cs typeface="+mj-cs"/>
              </a:rPr>
              <a:t> Data </a:t>
            </a:r>
            <a:r>
              <a:rPr kumimoji="0" lang="en-US" sz="4400" b="0" i="0" u="none" strike="noStrike" kern="1200" cap="none" spc="0" normalizeH="0" baseline="0" noProof="0" dirty="0" err="1" smtClean="0">
                <a:ln>
                  <a:noFill/>
                </a:ln>
                <a:solidFill>
                  <a:schemeClr val="tx1"/>
                </a:solidFill>
                <a:effectLst/>
                <a:uLnTx/>
                <a:uFillTx/>
                <a:latin typeface="+mj-lt"/>
                <a:ea typeface="+mj-ea"/>
                <a:cs typeface="+mj-cs"/>
              </a:rPr>
              <a:t>secara</a:t>
            </a:r>
            <a:r>
              <a:rPr kumimoji="0" lang="en-US" sz="4400" b="0" i="0" u="none" strike="noStrike" kern="1200" cap="none" spc="0" normalizeH="0" baseline="0" noProof="0" dirty="0" smtClean="0">
                <a:ln>
                  <a:noFill/>
                </a:ln>
                <a:solidFill>
                  <a:schemeClr val="tx1"/>
                </a:solidFill>
                <a:effectLst/>
                <a:uLnTx/>
                <a:uFillTx/>
                <a:latin typeface="+mj-lt"/>
                <a:ea typeface="+mj-ea"/>
                <a:cs typeface="+mj-cs"/>
              </a:rPr>
              <a:t> Visual</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7" name="Content Placeholder 2"/>
          <p:cNvSpPr txBox="1">
            <a:spLocks/>
          </p:cNvSpPr>
          <p:nvPr/>
        </p:nvSpPr>
        <p:spPr>
          <a:xfrm>
            <a:off x="2123728" y="4005064"/>
            <a:ext cx="4536504" cy="1080120"/>
          </a:xfrm>
          <a:prstGeom prst="rect">
            <a:avLst/>
          </a:prstGeom>
          <a:solidFill>
            <a:schemeClr val="tx2"/>
          </a:solidFill>
        </p:spPr>
        <p:txBody>
          <a:bodyPr vert="horz" lIns="91440" tIns="45720" rIns="91440" bIns="45720" rtlCol="0">
            <a:normAutofit fontScale="25000" lnSpcReduction="20000"/>
          </a:bodyPr>
          <a:lstStyle/>
          <a:p>
            <a:pPr marR="0" lvl="0" algn="ctr" defTabSz="914400" rtl="0" eaLnBrk="1" fontAlgn="auto" latinLnBrk="0" hangingPunct="1">
              <a:lnSpc>
                <a:spcPct val="100000"/>
              </a:lnSpc>
              <a:spcBef>
                <a:spcPct val="20000"/>
              </a:spcBef>
              <a:spcAft>
                <a:spcPts val="0"/>
              </a:spcAft>
              <a:buClrTx/>
              <a:buSzTx/>
              <a:tabLst/>
              <a:defRPr/>
            </a:pPr>
            <a:endParaRPr kumimoji="0" lang="en-US" sz="4800" b="0" i="0" u="none" strike="noStrike" kern="1200" cap="none" spc="0" normalizeH="0" baseline="0" noProof="0" dirty="0" smtClean="0">
              <a:ln>
                <a:noFill/>
              </a:ln>
              <a:solidFill>
                <a:schemeClr val="bg1"/>
              </a:solidFill>
              <a:effectLst/>
              <a:uLnTx/>
              <a:uFillTx/>
              <a:latin typeface="+mn-lt"/>
              <a:ea typeface="+mn-ea"/>
              <a:cs typeface="+mn-cs"/>
            </a:endParaRPr>
          </a:p>
          <a:p>
            <a:pPr marR="0" lvl="0" algn="ctr" defTabSz="914400" rtl="0" eaLnBrk="1" fontAlgn="auto" latinLnBrk="0" hangingPunct="1">
              <a:lnSpc>
                <a:spcPct val="100000"/>
              </a:lnSpc>
              <a:spcBef>
                <a:spcPct val="20000"/>
              </a:spcBef>
              <a:spcAft>
                <a:spcPts val="0"/>
              </a:spcAft>
              <a:buClrTx/>
              <a:buSzTx/>
              <a:tabLst/>
              <a:defRPr/>
            </a:pPr>
            <a:r>
              <a:rPr kumimoji="0" lang="en-US" sz="12000" b="0" i="0" u="none" strike="noStrike" kern="1200" cap="none" spc="0" normalizeH="0" baseline="0" noProof="0" dirty="0" err="1" smtClean="0">
                <a:ln>
                  <a:noFill/>
                </a:ln>
                <a:effectLst/>
                <a:uLnTx/>
                <a:uFillTx/>
                <a:latin typeface="+mn-lt"/>
                <a:ea typeface="+mn-ea"/>
                <a:cs typeface="+mn-cs"/>
              </a:rPr>
              <a:t>Carta</a:t>
            </a:r>
            <a:r>
              <a:rPr kumimoji="0" lang="en-US" sz="12000" b="0" i="0" u="none" strike="noStrike" kern="1200" cap="none" spc="0" normalizeH="0" baseline="0" noProof="0" dirty="0" smtClean="0">
                <a:ln>
                  <a:noFill/>
                </a:ln>
                <a:effectLst/>
                <a:uLnTx/>
                <a:uFillTx/>
                <a:latin typeface="+mn-lt"/>
                <a:ea typeface="+mn-ea"/>
                <a:cs typeface="+mn-cs"/>
              </a:rPr>
              <a:t> </a:t>
            </a:r>
            <a:r>
              <a:rPr kumimoji="0" lang="en-US" sz="12000" b="0" i="0" u="none" strike="noStrike" kern="1200" cap="none" spc="0" normalizeH="0" baseline="0" noProof="0" dirty="0" err="1" smtClean="0">
                <a:ln>
                  <a:noFill/>
                </a:ln>
                <a:effectLst/>
                <a:uLnTx/>
                <a:uFillTx/>
                <a:latin typeface="+mn-lt"/>
                <a:ea typeface="+mn-ea"/>
                <a:cs typeface="+mn-cs"/>
              </a:rPr>
              <a:t>Palang</a:t>
            </a:r>
            <a:endParaRPr kumimoji="0" lang="en-US" sz="12000" b="0" i="0" u="none" strike="noStrike" kern="1200" cap="none" spc="0" normalizeH="0" baseline="0" noProof="0" dirty="0" smtClean="0">
              <a:ln>
                <a:noFill/>
              </a:ln>
              <a:effectLst/>
              <a:uLnTx/>
              <a:uFillTx/>
              <a:latin typeface="+mn-lt"/>
              <a:ea typeface="+mn-ea"/>
              <a:cs typeface="+mn-cs"/>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800" b="0" i="0" u="none" strike="noStrike" kern="1200" cap="none" spc="0" normalizeH="0" baseline="0" noProof="0" dirty="0" smtClean="0">
                <a:ln>
                  <a:noFill/>
                </a:ln>
                <a:solidFill>
                  <a:schemeClr val="bg1"/>
                </a:solidFill>
                <a:effectLst/>
                <a:uLnTx/>
                <a:uFillTx/>
                <a:latin typeface="+mn-lt"/>
                <a:ea typeface="+mn-ea"/>
                <a:cs typeface="+mn-cs"/>
              </a:rPr>
              <a:t>   </a:t>
            </a:r>
            <a:endParaRPr kumimoji="0" lang="en-US" sz="4800" b="0" i="0" u="none" strike="noStrike" kern="1200" cap="none" spc="0" normalizeH="0" baseline="0" noProof="0" dirty="0">
              <a:ln>
                <a:noFill/>
              </a:ln>
              <a:solidFill>
                <a:schemeClr val="bg1"/>
              </a:solidFill>
              <a:effectLst/>
              <a:uLnTx/>
              <a:uFillTx/>
              <a:latin typeface="+mn-lt"/>
              <a:ea typeface="+mn-ea"/>
              <a:cs typeface="+mn-cs"/>
            </a:endParaRPr>
          </a:p>
        </p:txBody>
      </p:sp>
    </p:spTree>
  </p:cSld>
  <p:clrMapOvr>
    <a:masterClrMapping/>
  </p:clrMapOvr>
  <p:transition advTm="1000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r>
              <a:rPr lang="en-US" sz="3200" dirty="0" err="1" smtClean="0"/>
              <a:t>Carta</a:t>
            </a:r>
            <a:r>
              <a:rPr lang="en-US" sz="3200" dirty="0" smtClean="0"/>
              <a:t> </a:t>
            </a:r>
            <a:r>
              <a:rPr lang="en-US" sz="3200" dirty="0" err="1" smtClean="0"/>
              <a:t>palang</a:t>
            </a:r>
            <a:r>
              <a:rPr lang="en-US" sz="3200" dirty="0" smtClean="0"/>
              <a:t> yang </a:t>
            </a:r>
            <a:r>
              <a:rPr lang="en-US" sz="3200" dirty="0" err="1" smtClean="0"/>
              <a:t>termudah</a:t>
            </a:r>
            <a:r>
              <a:rPr lang="en-US" sz="4000" dirty="0" smtClean="0"/>
              <a:t>:</a:t>
            </a:r>
            <a:endParaRPr lang="en-US" sz="4000" dirty="0"/>
          </a:p>
        </p:txBody>
      </p:sp>
      <p:graphicFrame>
        <p:nvGraphicFramePr>
          <p:cNvPr id="4" name="Chart 3"/>
          <p:cNvGraphicFramePr/>
          <p:nvPr>
            <p:extLst>
              <p:ext uri="{D42A27DB-BD31-4B8C-83A1-F6EECF244321}">
                <p14:modId xmlns:p14="http://schemas.microsoft.com/office/powerpoint/2010/main" val="2742731242"/>
              </p:ext>
            </p:extLst>
          </p:nvPr>
        </p:nvGraphicFramePr>
        <p:xfrm>
          <a:off x="1547664" y="1772816"/>
          <a:ext cx="6408712" cy="388843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980728"/>
            <a:ext cx="8003232" cy="5145435"/>
          </a:xfrm>
        </p:spPr>
        <p:txBody>
          <a:bodyPr>
            <a:normAutofit/>
          </a:bodyPr>
          <a:lstStyle/>
          <a:p>
            <a:r>
              <a:rPr lang="en-US" sz="3200" dirty="0" err="1" smtClean="0"/>
              <a:t>Carta</a:t>
            </a:r>
            <a:r>
              <a:rPr lang="en-US" sz="3200" dirty="0" smtClean="0"/>
              <a:t> </a:t>
            </a:r>
            <a:r>
              <a:rPr lang="en-US" sz="3200" dirty="0" err="1" smtClean="0"/>
              <a:t>palang</a:t>
            </a:r>
            <a:r>
              <a:rPr lang="en-US" sz="3200" dirty="0" smtClean="0"/>
              <a:t> </a:t>
            </a:r>
            <a:r>
              <a:rPr lang="en-US" sz="3200" dirty="0" err="1" smtClean="0"/>
              <a:t>berganda</a:t>
            </a:r>
            <a:r>
              <a:rPr lang="en-US" sz="3200" dirty="0" smtClean="0"/>
              <a:t>:</a:t>
            </a:r>
          </a:p>
          <a:p>
            <a:r>
              <a:rPr lang="en-US" sz="3200" dirty="0" err="1" smtClean="0"/>
              <a:t>Untuk</a:t>
            </a:r>
            <a:r>
              <a:rPr lang="en-US" sz="3200" dirty="0" smtClean="0"/>
              <a:t> </a:t>
            </a:r>
            <a:r>
              <a:rPr lang="en-US" sz="3200" dirty="0" err="1" smtClean="0"/>
              <a:t>buat</a:t>
            </a:r>
            <a:r>
              <a:rPr lang="en-US" sz="3200" dirty="0" smtClean="0"/>
              <a:t> </a:t>
            </a:r>
            <a:r>
              <a:rPr lang="en-US" sz="3200" dirty="0" err="1" smtClean="0"/>
              <a:t>perbandingan</a:t>
            </a:r>
            <a:r>
              <a:rPr lang="en-US" sz="3200" dirty="0" smtClean="0"/>
              <a:t> </a:t>
            </a:r>
            <a:r>
              <a:rPr lang="en-US" sz="4000" dirty="0" err="1" smtClean="0"/>
              <a:t>tertentu</a:t>
            </a:r>
            <a:r>
              <a:rPr lang="en-US" sz="4000" dirty="0" smtClean="0"/>
              <a:t>.</a:t>
            </a:r>
            <a:endParaRPr lang="en-US" sz="4000" dirty="0"/>
          </a:p>
        </p:txBody>
      </p:sp>
      <p:pic>
        <p:nvPicPr>
          <p:cNvPr id="4" name="Picture 3" descr="C:\Users\Man\AppData\Local\Microsoft\Windows\Temporary Internet Files\Content.Word\030.jpg"/>
          <p:cNvPicPr/>
          <p:nvPr/>
        </p:nvPicPr>
        <p:blipFill>
          <a:blip r:embed="rId2" cstate="print"/>
          <a:srcRect l="25000" t="57982" r="29167" b="20808"/>
          <a:stretch>
            <a:fillRect/>
          </a:stretch>
        </p:blipFill>
        <p:spPr bwMode="auto">
          <a:xfrm>
            <a:off x="683568" y="1700809"/>
            <a:ext cx="7920880" cy="4536502"/>
          </a:xfrm>
          <a:prstGeom prst="rect">
            <a:avLst/>
          </a:prstGeom>
          <a:solidFill>
            <a:schemeClr val="tx2"/>
          </a:solid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C:\Users\Man\AppData\Local\Microsoft\Windows\Temporary Internet Files\Content.Word\029.jpg"/>
          <p:cNvPicPr/>
          <p:nvPr/>
        </p:nvPicPr>
        <p:blipFill>
          <a:blip r:embed="rId2" cstate="print"/>
          <a:srcRect l="23090" t="28030" r="32639" b="45707"/>
          <a:stretch>
            <a:fillRect/>
          </a:stretch>
        </p:blipFill>
        <p:spPr bwMode="auto">
          <a:xfrm>
            <a:off x="1115616" y="1556792"/>
            <a:ext cx="7344816" cy="460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C:\Users\Man\AppData\Local\Microsoft\Windows\Temporary Internet Files\Content.Word\039.jpg"/>
          <p:cNvPicPr/>
          <p:nvPr/>
        </p:nvPicPr>
        <p:blipFill>
          <a:blip r:embed="rId2" cstate="print"/>
          <a:srcRect l="17014" t="64773" r="47569" b="20202"/>
          <a:stretch>
            <a:fillRect/>
          </a:stretch>
        </p:blipFill>
        <p:spPr bwMode="auto">
          <a:xfrm>
            <a:off x="467544" y="980728"/>
            <a:ext cx="8208912" cy="53285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C:\Users\Man\AppData\Local\Microsoft\Windows\Temporary Internet Files\Content.Word\040.jpg"/>
          <p:cNvPicPr/>
          <p:nvPr/>
        </p:nvPicPr>
        <p:blipFill>
          <a:blip r:embed="rId2" cstate="print"/>
          <a:srcRect l="25000" t="55051" r="41146" b="22348"/>
          <a:stretch>
            <a:fillRect/>
          </a:stretch>
        </p:blipFill>
        <p:spPr bwMode="auto">
          <a:xfrm>
            <a:off x="251521" y="764705"/>
            <a:ext cx="8712968" cy="54726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363272" cy="6165304"/>
          </a:xfrm>
        </p:spPr>
        <p:txBody>
          <a:bodyPr>
            <a:normAutofit/>
          </a:bodyPr>
          <a:lstStyle/>
          <a:p>
            <a:endParaRPr lang="en-US" sz="2800" b="1" dirty="0" smtClean="0"/>
          </a:p>
          <a:p>
            <a:r>
              <a:rPr lang="en-US" sz="2800" b="1" dirty="0" err="1" smtClean="0"/>
              <a:t>Carta</a:t>
            </a:r>
            <a:r>
              <a:rPr lang="en-US" sz="2800" b="1" dirty="0" smtClean="0"/>
              <a:t> </a:t>
            </a:r>
            <a:r>
              <a:rPr lang="en-US" sz="2800" b="1" dirty="0" err="1" smtClean="0"/>
              <a:t>palang</a:t>
            </a:r>
            <a:r>
              <a:rPr lang="en-US" sz="2800" b="1" dirty="0" smtClean="0"/>
              <a:t> </a:t>
            </a:r>
            <a:r>
              <a:rPr lang="en-US" sz="2800" b="1" dirty="0" err="1" smtClean="0"/>
              <a:t>berkomponen</a:t>
            </a:r>
            <a:r>
              <a:rPr lang="en-US" sz="2800" b="1" dirty="0" smtClean="0"/>
              <a:t> </a:t>
            </a:r>
            <a:endParaRPr lang="en-US" sz="2800" b="1" dirty="0"/>
          </a:p>
          <a:p>
            <a:endParaRPr lang="en-US" sz="2800" dirty="0" smtClean="0"/>
          </a:p>
          <a:p>
            <a:r>
              <a:rPr lang="en-US" sz="2800" dirty="0" err="1" smtClean="0"/>
              <a:t>Melalui</a:t>
            </a:r>
            <a:r>
              <a:rPr lang="en-US" sz="2800" dirty="0" smtClean="0"/>
              <a:t> </a:t>
            </a:r>
            <a:r>
              <a:rPr lang="en-US" sz="2800" dirty="0" err="1" smtClean="0"/>
              <a:t>carta</a:t>
            </a:r>
            <a:r>
              <a:rPr lang="en-US" sz="2800" dirty="0" smtClean="0"/>
              <a:t> </a:t>
            </a:r>
            <a:r>
              <a:rPr lang="en-US" sz="2800" dirty="0" err="1" smtClean="0"/>
              <a:t>palang</a:t>
            </a:r>
            <a:r>
              <a:rPr lang="en-US" sz="2800" dirty="0" smtClean="0"/>
              <a:t> </a:t>
            </a:r>
            <a:r>
              <a:rPr lang="en-US" sz="2800" dirty="0" err="1" smtClean="0"/>
              <a:t>berkomponen</a:t>
            </a:r>
            <a:r>
              <a:rPr lang="en-US" sz="2800" dirty="0" smtClean="0"/>
              <a:t>, </a:t>
            </a:r>
            <a:r>
              <a:rPr lang="en-US" sz="2800" dirty="0" err="1" smtClean="0"/>
              <a:t>kita</a:t>
            </a:r>
            <a:r>
              <a:rPr lang="en-US" sz="2800" dirty="0" smtClean="0"/>
              <a:t> </a:t>
            </a:r>
            <a:r>
              <a:rPr lang="en-US" sz="2800" dirty="0" err="1" smtClean="0"/>
              <a:t>dapat</a:t>
            </a:r>
            <a:r>
              <a:rPr lang="en-US" sz="2800" dirty="0" smtClean="0"/>
              <a:t> </a:t>
            </a:r>
            <a:r>
              <a:rPr lang="en-US" sz="2800" dirty="0" err="1" smtClean="0"/>
              <a:t>membuat</a:t>
            </a:r>
            <a:r>
              <a:rPr lang="en-US" sz="2800" dirty="0" smtClean="0"/>
              <a:t> </a:t>
            </a:r>
            <a:r>
              <a:rPr lang="en-US" sz="2800" dirty="0" err="1" smtClean="0"/>
              <a:t>perbandingan</a:t>
            </a:r>
            <a:r>
              <a:rPr lang="en-US" sz="2800" dirty="0" smtClean="0"/>
              <a:t> </a:t>
            </a:r>
            <a:r>
              <a:rPr lang="en-US" sz="2800" dirty="0" err="1" smtClean="0"/>
              <a:t>beberapa</a:t>
            </a:r>
            <a:r>
              <a:rPr lang="en-US" sz="2800" dirty="0" smtClean="0"/>
              <a:t> </a:t>
            </a:r>
            <a:r>
              <a:rPr lang="en-US" sz="2800" dirty="0" err="1" smtClean="0"/>
              <a:t>perkara</a:t>
            </a:r>
            <a:r>
              <a:rPr lang="en-US" sz="2800" dirty="0" smtClean="0"/>
              <a:t> </a:t>
            </a:r>
            <a:r>
              <a:rPr lang="en-US" sz="2800" dirty="0" err="1" smtClean="0"/>
              <a:t>dalam</a:t>
            </a:r>
            <a:r>
              <a:rPr lang="en-US" sz="2800" dirty="0" smtClean="0"/>
              <a:t> </a:t>
            </a:r>
            <a:r>
              <a:rPr lang="en-US" sz="2800" b="1" dirty="0" err="1" smtClean="0"/>
              <a:t>satu</a:t>
            </a:r>
            <a:r>
              <a:rPr lang="en-US" sz="2800" b="1" dirty="0" smtClean="0"/>
              <a:t> </a:t>
            </a:r>
            <a:r>
              <a:rPr lang="en-US" sz="2800" b="1" dirty="0" err="1" smtClean="0"/>
              <a:t>palang</a:t>
            </a:r>
            <a:r>
              <a:rPr lang="en-US" sz="2800" b="1" dirty="0" smtClean="0"/>
              <a:t> yang </a:t>
            </a:r>
            <a:r>
              <a:rPr lang="en-US" sz="2800" b="1" dirty="0" err="1" smtClean="0"/>
              <a:t>sama</a:t>
            </a:r>
            <a:r>
              <a:rPr lang="en-US" sz="2800" dirty="0" smtClean="0"/>
              <a:t>.</a:t>
            </a:r>
          </a:p>
          <a:p>
            <a:pPr marL="0" indent="0">
              <a:buNone/>
            </a:pPr>
            <a:r>
              <a:rPr lang="en-US" sz="2800" dirty="0" smtClean="0"/>
              <a:t> </a:t>
            </a:r>
          </a:p>
          <a:p>
            <a:r>
              <a:rPr lang="en-US" sz="2800" dirty="0" smtClean="0"/>
              <a:t>Di </a:t>
            </a:r>
            <a:r>
              <a:rPr lang="en-US" sz="2800" dirty="0" err="1" smtClean="0"/>
              <a:t>sini</a:t>
            </a:r>
            <a:r>
              <a:rPr lang="en-US" sz="2800" dirty="0" smtClean="0"/>
              <a:t> </a:t>
            </a:r>
            <a:r>
              <a:rPr lang="en-US" sz="2800" dirty="0" err="1" smtClean="0"/>
              <a:t>setiap</a:t>
            </a:r>
            <a:r>
              <a:rPr lang="en-US" sz="2800" dirty="0" smtClean="0"/>
              <a:t> </a:t>
            </a:r>
            <a:r>
              <a:rPr lang="en-US" sz="2800" dirty="0" err="1" smtClean="0"/>
              <a:t>palang</a:t>
            </a:r>
            <a:r>
              <a:rPr lang="en-US" sz="2800" dirty="0" smtClean="0"/>
              <a:t> </a:t>
            </a:r>
            <a:r>
              <a:rPr lang="en-US" sz="2800" dirty="0" err="1" smtClean="0"/>
              <a:t>dibahagikan</a:t>
            </a:r>
            <a:r>
              <a:rPr lang="en-US" sz="2800" dirty="0" smtClean="0"/>
              <a:t> </a:t>
            </a:r>
            <a:r>
              <a:rPr lang="en-US" sz="2800" dirty="0" err="1" smtClean="0"/>
              <a:t>kepada</a:t>
            </a:r>
            <a:r>
              <a:rPr lang="en-US" sz="2800" dirty="0" smtClean="0"/>
              <a:t> </a:t>
            </a:r>
            <a:r>
              <a:rPr lang="en-US" sz="2800" dirty="0" err="1" smtClean="0"/>
              <a:t>beberapa</a:t>
            </a:r>
            <a:r>
              <a:rPr lang="en-US" sz="2800" dirty="0" smtClean="0"/>
              <a:t> </a:t>
            </a:r>
            <a:r>
              <a:rPr lang="en-US" sz="2800" dirty="0" err="1" smtClean="0"/>
              <a:t>bahagian</a:t>
            </a:r>
            <a:r>
              <a:rPr lang="en-US" sz="2800" dirty="0" smtClean="0"/>
              <a:t> </a:t>
            </a:r>
            <a:r>
              <a:rPr lang="en-US" sz="2800" dirty="0" err="1" smtClean="0"/>
              <a:t>tertentu</a:t>
            </a:r>
            <a:r>
              <a:rPr lang="en-US" sz="2800" dirty="0" smtClean="0"/>
              <a:t> </a:t>
            </a:r>
            <a:r>
              <a:rPr lang="en-US" sz="2800" dirty="0" err="1" smtClean="0"/>
              <a:t>bergantung</a:t>
            </a:r>
            <a:r>
              <a:rPr lang="en-US" sz="2800" dirty="0" smtClean="0"/>
              <a:t> </a:t>
            </a:r>
            <a:r>
              <a:rPr lang="en-US" sz="2800" dirty="0" err="1" smtClean="0"/>
              <a:t>kepada</a:t>
            </a:r>
            <a:r>
              <a:rPr lang="en-US" sz="2800" dirty="0" smtClean="0"/>
              <a:t> </a:t>
            </a:r>
            <a:r>
              <a:rPr lang="en-US" sz="2800" dirty="0" err="1" smtClean="0"/>
              <a:t>bilangan</a:t>
            </a:r>
            <a:r>
              <a:rPr lang="en-US" sz="2800" dirty="0" smtClean="0"/>
              <a:t> </a:t>
            </a:r>
            <a:r>
              <a:rPr lang="en-US" sz="2800" dirty="0" err="1" smtClean="0"/>
              <a:t>perkara</a:t>
            </a:r>
            <a:r>
              <a:rPr lang="en-US" sz="2800" dirty="0" smtClean="0"/>
              <a:t> yang </a:t>
            </a:r>
            <a:r>
              <a:rPr lang="en-US" sz="2800" dirty="0" err="1" smtClean="0"/>
              <a:t>ingin</a:t>
            </a:r>
            <a:r>
              <a:rPr lang="en-US" sz="2800" dirty="0" smtClean="0"/>
              <a:t> </a:t>
            </a:r>
            <a:r>
              <a:rPr lang="en-US" sz="2800" dirty="0" err="1" smtClean="0"/>
              <a:t>dibandingkan</a:t>
            </a:r>
            <a:r>
              <a:rPr lang="en-US" sz="2800" dirty="0" smtClean="0"/>
              <a:t>. </a:t>
            </a:r>
            <a:endParaRPr lang="en-US" sz="28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015840452"/>
              </p:ext>
            </p:extLst>
          </p:nvPr>
        </p:nvGraphicFramePr>
        <p:xfrm>
          <a:off x="323528" y="1268759"/>
          <a:ext cx="8568953" cy="4288896"/>
        </p:xfrm>
        <a:graphic>
          <a:graphicData uri="http://schemas.openxmlformats.org/drawingml/2006/table">
            <a:tbl>
              <a:tblPr/>
              <a:tblGrid>
                <a:gridCol w="2520280"/>
                <a:gridCol w="1440160"/>
                <a:gridCol w="1762794"/>
                <a:gridCol w="1430809"/>
                <a:gridCol w="1414910"/>
              </a:tblGrid>
              <a:tr h="936105">
                <a:tc>
                  <a:txBody>
                    <a:bodyPr/>
                    <a:lstStyle/>
                    <a:p>
                      <a:pPr marL="0" marR="0" algn="ctr">
                        <a:lnSpc>
                          <a:spcPct val="115000"/>
                        </a:lnSpc>
                        <a:spcBef>
                          <a:spcPts val="0"/>
                        </a:spcBef>
                        <a:spcAft>
                          <a:spcPts val="0"/>
                        </a:spcAft>
                      </a:pPr>
                      <a:r>
                        <a:rPr lang="en-US" sz="2000" dirty="0" err="1" smtClean="0">
                          <a:latin typeface="+mj-lt"/>
                          <a:ea typeface="宋体"/>
                          <a:cs typeface="Times New Roman"/>
                        </a:rPr>
                        <a:t>Keuntungan</a:t>
                      </a:r>
                      <a:endParaRPr lang="en-US" sz="2000" dirty="0" smtClean="0">
                        <a:latin typeface="+mj-lt"/>
                        <a:ea typeface="宋体"/>
                        <a:cs typeface="Times New Roman"/>
                      </a:endParaRPr>
                    </a:p>
                    <a:p>
                      <a:pPr marL="0" marR="0" algn="ctr">
                        <a:lnSpc>
                          <a:spcPct val="115000"/>
                        </a:lnSpc>
                        <a:spcBef>
                          <a:spcPts val="0"/>
                        </a:spcBef>
                        <a:spcAft>
                          <a:spcPts val="0"/>
                        </a:spcAft>
                      </a:pPr>
                      <a:r>
                        <a:rPr lang="en-US" sz="2000" dirty="0" smtClean="0">
                          <a:latin typeface="+mj-lt"/>
                          <a:ea typeface="宋体"/>
                          <a:cs typeface="Times New Roman"/>
                        </a:rPr>
                        <a:t> (RM </a:t>
                      </a:r>
                      <a:r>
                        <a:rPr lang="en-US" sz="2000" dirty="0" err="1" smtClean="0">
                          <a:latin typeface="+mj-lt"/>
                          <a:ea typeface="宋体"/>
                          <a:cs typeface="Times New Roman"/>
                        </a:rPr>
                        <a:t>juta</a:t>
                      </a:r>
                      <a:r>
                        <a:rPr lang="en-US" sz="2000" dirty="0" smtClean="0">
                          <a:latin typeface="+mj-lt"/>
                          <a:ea typeface="宋体"/>
                          <a:cs typeface="Times New Roman"/>
                        </a:rPr>
                        <a:t>)) </a:t>
                      </a:r>
                      <a:r>
                        <a:rPr lang="en-US" sz="2000" dirty="0" err="1" smtClean="0">
                          <a:latin typeface="+mj-lt"/>
                          <a:ea typeface="宋体"/>
                          <a:cs typeface="Times New Roman"/>
                        </a:rPr>
                        <a:t>mengikut</a:t>
                      </a:r>
                      <a:r>
                        <a:rPr lang="en-US" sz="2000" dirty="0" smtClean="0">
                          <a:latin typeface="+mj-lt"/>
                          <a:ea typeface="宋体"/>
                          <a:cs typeface="Times New Roman"/>
                        </a:rPr>
                        <a:t> </a:t>
                      </a:r>
                      <a:r>
                        <a:rPr lang="en-US" sz="2000" dirty="0" err="1">
                          <a:latin typeface="+mj-lt"/>
                          <a:ea typeface="宋体"/>
                          <a:cs typeface="Times New Roman"/>
                        </a:rPr>
                        <a:t>sektor</a:t>
                      </a:r>
                      <a:endParaRPr lang="en-US" sz="2000" dirty="0">
                        <a:latin typeface="+mj-lt"/>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marL="0" marR="0" algn="ctr">
                        <a:lnSpc>
                          <a:spcPct val="115000"/>
                        </a:lnSpc>
                        <a:spcBef>
                          <a:spcPts val="0"/>
                        </a:spcBef>
                        <a:spcAft>
                          <a:spcPts val="0"/>
                        </a:spcAft>
                      </a:pPr>
                      <a:endParaRPr lang="en-US" sz="2000" dirty="0" smtClean="0">
                        <a:latin typeface="+mj-lt"/>
                        <a:ea typeface="宋体"/>
                        <a:cs typeface="Times New Roman"/>
                      </a:endParaRPr>
                    </a:p>
                    <a:p>
                      <a:pPr marL="0" marR="0" algn="ctr">
                        <a:lnSpc>
                          <a:spcPct val="115000"/>
                        </a:lnSpc>
                        <a:spcBef>
                          <a:spcPts val="0"/>
                        </a:spcBef>
                        <a:spcAft>
                          <a:spcPts val="0"/>
                        </a:spcAft>
                      </a:pPr>
                      <a:r>
                        <a:rPr lang="en-US" sz="2000" dirty="0" smtClean="0">
                          <a:latin typeface="+mj-lt"/>
                          <a:ea typeface="宋体"/>
                          <a:cs typeface="Times New Roman"/>
                        </a:rPr>
                        <a:t>Syarikat A </a:t>
                      </a:r>
                      <a:endParaRPr lang="en-US" sz="2000" dirty="0">
                        <a:latin typeface="+mj-lt"/>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marL="0" marR="0" algn="ctr">
                        <a:lnSpc>
                          <a:spcPct val="115000"/>
                        </a:lnSpc>
                        <a:spcBef>
                          <a:spcPts val="0"/>
                        </a:spcBef>
                        <a:spcAft>
                          <a:spcPts val="0"/>
                        </a:spcAft>
                      </a:pPr>
                      <a:endParaRPr lang="en-US" sz="2000" dirty="0" smtClean="0">
                        <a:latin typeface="+mj-lt"/>
                        <a:ea typeface="宋体"/>
                        <a:cs typeface="Times New Roman"/>
                      </a:endParaRPr>
                    </a:p>
                    <a:p>
                      <a:pPr marL="0" marR="0" algn="ctr">
                        <a:lnSpc>
                          <a:spcPct val="115000"/>
                        </a:lnSpc>
                        <a:spcBef>
                          <a:spcPts val="0"/>
                        </a:spcBef>
                        <a:spcAft>
                          <a:spcPts val="0"/>
                        </a:spcAft>
                      </a:pPr>
                      <a:r>
                        <a:rPr lang="en-US" sz="2000" dirty="0" smtClean="0">
                          <a:latin typeface="+mj-lt"/>
                          <a:ea typeface="宋体"/>
                          <a:cs typeface="Times New Roman"/>
                        </a:rPr>
                        <a:t>Syarikat</a:t>
                      </a:r>
                      <a:r>
                        <a:rPr lang="en-US" sz="2000" baseline="0" dirty="0" smtClean="0">
                          <a:latin typeface="+mj-lt"/>
                          <a:ea typeface="宋体"/>
                          <a:cs typeface="Times New Roman"/>
                        </a:rPr>
                        <a:t> </a:t>
                      </a:r>
                      <a:r>
                        <a:rPr lang="en-US" sz="2000" dirty="0" smtClean="0">
                          <a:latin typeface="+mj-lt"/>
                          <a:ea typeface="宋体"/>
                          <a:cs typeface="Times New Roman"/>
                        </a:rPr>
                        <a:t>B </a:t>
                      </a:r>
                      <a:endParaRPr lang="en-US" sz="2000" dirty="0">
                        <a:latin typeface="+mj-lt"/>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marL="0" marR="0" algn="ctr">
                        <a:lnSpc>
                          <a:spcPct val="115000"/>
                        </a:lnSpc>
                        <a:spcBef>
                          <a:spcPts val="0"/>
                        </a:spcBef>
                        <a:spcAft>
                          <a:spcPts val="0"/>
                        </a:spcAft>
                      </a:pPr>
                      <a:endParaRPr lang="en-US" sz="2000" dirty="0" smtClean="0">
                        <a:latin typeface="+mj-lt"/>
                        <a:ea typeface="宋体"/>
                        <a:cs typeface="Times New Roman"/>
                      </a:endParaRPr>
                    </a:p>
                    <a:p>
                      <a:pPr marL="0" marR="0" algn="ctr">
                        <a:lnSpc>
                          <a:spcPct val="115000"/>
                        </a:lnSpc>
                        <a:spcBef>
                          <a:spcPts val="0"/>
                        </a:spcBef>
                        <a:spcAft>
                          <a:spcPts val="0"/>
                        </a:spcAft>
                      </a:pPr>
                      <a:r>
                        <a:rPr lang="en-US" sz="2000" dirty="0" smtClean="0">
                          <a:latin typeface="+mj-lt"/>
                          <a:ea typeface="宋体"/>
                          <a:cs typeface="Times New Roman"/>
                        </a:rPr>
                        <a:t>Syarikat</a:t>
                      </a:r>
                      <a:r>
                        <a:rPr lang="en-US" sz="2000" baseline="0" dirty="0" smtClean="0">
                          <a:latin typeface="+mj-lt"/>
                          <a:ea typeface="宋体"/>
                          <a:cs typeface="Times New Roman"/>
                        </a:rPr>
                        <a:t> </a:t>
                      </a:r>
                      <a:r>
                        <a:rPr lang="en-US" sz="2000" dirty="0" smtClean="0">
                          <a:latin typeface="+mj-lt"/>
                          <a:ea typeface="宋体"/>
                          <a:cs typeface="Times New Roman"/>
                        </a:rPr>
                        <a:t>C </a:t>
                      </a:r>
                      <a:endParaRPr lang="en-US" sz="2000" dirty="0">
                        <a:latin typeface="+mj-lt"/>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marL="0" marR="0" algn="ctr">
                        <a:lnSpc>
                          <a:spcPct val="115000"/>
                        </a:lnSpc>
                        <a:spcBef>
                          <a:spcPts val="0"/>
                        </a:spcBef>
                        <a:spcAft>
                          <a:spcPts val="0"/>
                        </a:spcAft>
                      </a:pPr>
                      <a:endParaRPr lang="en-US" sz="2000" dirty="0" smtClean="0">
                        <a:latin typeface="+mj-lt"/>
                        <a:ea typeface="宋体"/>
                        <a:cs typeface="Times New Roman"/>
                      </a:endParaRPr>
                    </a:p>
                    <a:p>
                      <a:pPr marL="0" marR="0" algn="ctr">
                        <a:lnSpc>
                          <a:spcPct val="115000"/>
                        </a:lnSpc>
                        <a:spcBef>
                          <a:spcPts val="0"/>
                        </a:spcBef>
                        <a:spcAft>
                          <a:spcPts val="0"/>
                        </a:spcAft>
                      </a:pPr>
                      <a:r>
                        <a:rPr lang="en-US" sz="2000" dirty="0" smtClean="0">
                          <a:latin typeface="+mj-lt"/>
                          <a:ea typeface="宋体"/>
                          <a:cs typeface="Times New Roman"/>
                        </a:rPr>
                        <a:t>Syarikat D</a:t>
                      </a:r>
                      <a:endParaRPr lang="en-US" sz="2000" dirty="0">
                        <a:latin typeface="+mj-lt"/>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r>
              <a:tr h="1252697">
                <a:tc>
                  <a:txBody>
                    <a:bodyPr/>
                    <a:lstStyle/>
                    <a:p>
                      <a:pPr marL="0" marR="0" algn="ctr">
                        <a:lnSpc>
                          <a:spcPct val="115000"/>
                        </a:lnSpc>
                        <a:spcBef>
                          <a:spcPts val="0"/>
                        </a:spcBef>
                        <a:spcAft>
                          <a:spcPts val="0"/>
                        </a:spcAft>
                      </a:pPr>
                      <a:endParaRPr lang="en-US" sz="2000" dirty="0" smtClean="0">
                        <a:latin typeface="+mj-lt"/>
                        <a:ea typeface="宋体"/>
                        <a:cs typeface="Times New Roman"/>
                      </a:endParaRPr>
                    </a:p>
                    <a:p>
                      <a:pPr marL="0" marR="0" algn="ctr">
                        <a:lnSpc>
                          <a:spcPct val="115000"/>
                        </a:lnSpc>
                        <a:spcBef>
                          <a:spcPts val="0"/>
                        </a:spcBef>
                        <a:spcAft>
                          <a:spcPts val="0"/>
                        </a:spcAft>
                      </a:pPr>
                      <a:r>
                        <a:rPr lang="en-US" sz="2000" dirty="0" err="1" smtClean="0">
                          <a:latin typeface="+mj-lt"/>
                          <a:ea typeface="宋体"/>
                          <a:cs typeface="Times New Roman"/>
                        </a:rPr>
                        <a:t>Pembuatan</a:t>
                      </a:r>
                      <a:endParaRPr lang="en-US" sz="2000" dirty="0">
                        <a:latin typeface="+mj-lt"/>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00B0F0"/>
                    </a:solidFill>
                  </a:tcPr>
                </a:tc>
                <a:tc>
                  <a:txBody>
                    <a:bodyPr/>
                    <a:lstStyle/>
                    <a:p>
                      <a:pPr marL="0" marR="0" algn="ctr">
                        <a:lnSpc>
                          <a:spcPct val="115000"/>
                        </a:lnSpc>
                        <a:spcBef>
                          <a:spcPts val="0"/>
                        </a:spcBef>
                        <a:spcAft>
                          <a:spcPts val="0"/>
                        </a:spcAft>
                      </a:pPr>
                      <a:endParaRPr lang="en-US" sz="2000" dirty="0" smtClean="0">
                        <a:latin typeface="+mj-lt"/>
                        <a:ea typeface="宋体"/>
                        <a:cs typeface="Times New Roman"/>
                      </a:endParaRPr>
                    </a:p>
                    <a:p>
                      <a:pPr marL="0" marR="0" algn="ctr">
                        <a:lnSpc>
                          <a:spcPct val="115000"/>
                        </a:lnSpc>
                        <a:spcBef>
                          <a:spcPts val="0"/>
                        </a:spcBef>
                        <a:spcAft>
                          <a:spcPts val="0"/>
                        </a:spcAft>
                      </a:pPr>
                      <a:r>
                        <a:rPr lang="en-US" sz="2000" dirty="0" smtClean="0">
                          <a:latin typeface="+mj-lt"/>
                          <a:ea typeface="宋体"/>
                          <a:cs typeface="Times New Roman"/>
                        </a:rPr>
                        <a:t>10</a:t>
                      </a:r>
                      <a:endParaRPr lang="en-US" sz="2000" dirty="0">
                        <a:latin typeface="+mj-lt"/>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00B0F0"/>
                    </a:solidFill>
                  </a:tcPr>
                </a:tc>
                <a:tc>
                  <a:txBody>
                    <a:bodyPr/>
                    <a:lstStyle/>
                    <a:p>
                      <a:pPr marL="0" marR="0" algn="ctr">
                        <a:lnSpc>
                          <a:spcPct val="115000"/>
                        </a:lnSpc>
                        <a:spcBef>
                          <a:spcPts val="0"/>
                        </a:spcBef>
                        <a:spcAft>
                          <a:spcPts val="0"/>
                        </a:spcAft>
                      </a:pPr>
                      <a:endParaRPr lang="en-US" sz="2000" dirty="0" smtClean="0">
                        <a:latin typeface="+mj-lt"/>
                        <a:ea typeface="宋体"/>
                        <a:cs typeface="Times New Roman"/>
                      </a:endParaRPr>
                    </a:p>
                    <a:p>
                      <a:pPr marL="0" marR="0" algn="ctr">
                        <a:lnSpc>
                          <a:spcPct val="115000"/>
                        </a:lnSpc>
                        <a:spcBef>
                          <a:spcPts val="0"/>
                        </a:spcBef>
                        <a:spcAft>
                          <a:spcPts val="0"/>
                        </a:spcAft>
                      </a:pPr>
                      <a:r>
                        <a:rPr lang="en-US" sz="2000" dirty="0" smtClean="0">
                          <a:latin typeface="+mj-lt"/>
                          <a:ea typeface="宋体"/>
                          <a:cs typeface="Times New Roman"/>
                        </a:rPr>
                        <a:t>15</a:t>
                      </a:r>
                      <a:endParaRPr lang="en-US" sz="2000" dirty="0">
                        <a:latin typeface="+mj-lt"/>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00B0F0"/>
                    </a:solidFill>
                  </a:tcPr>
                </a:tc>
                <a:tc>
                  <a:txBody>
                    <a:bodyPr/>
                    <a:lstStyle/>
                    <a:p>
                      <a:pPr marL="0" marR="0" algn="ctr">
                        <a:lnSpc>
                          <a:spcPct val="115000"/>
                        </a:lnSpc>
                        <a:spcBef>
                          <a:spcPts val="0"/>
                        </a:spcBef>
                        <a:spcAft>
                          <a:spcPts val="0"/>
                        </a:spcAft>
                      </a:pPr>
                      <a:endParaRPr lang="en-US" sz="2000" dirty="0" smtClean="0">
                        <a:latin typeface="+mj-lt"/>
                        <a:ea typeface="宋体"/>
                        <a:cs typeface="Times New Roman"/>
                      </a:endParaRPr>
                    </a:p>
                    <a:p>
                      <a:pPr marL="0" marR="0" algn="ctr">
                        <a:lnSpc>
                          <a:spcPct val="115000"/>
                        </a:lnSpc>
                        <a:spcBef>
                          <a:spcPts val="0"/>
                        </a:spcBef>
                        <a:spcAft>
                          <a:spcPts val="0"/>
                        </a:spcAft>
                      </a:pPr>
                      <a:r>
                        <a:rPr lang="en-US" sz="2000" dirty="0" smtClean="0">
                          <a:latin typeface="+mj-lt"/>
                          <a:ea typeface="宋体"/>
                          <a:cs typeface="Times New Roman"/>
                        </a:rPr>
                        <a:t>5</a:t>
                      </a:r>
                      <a:endParaRPr lang="en-US" sz="2000" dirty="0">
                        <a:latin typeface="+mj-lt"/>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00B0F0"/>
                    </a:solidFill>
                  </a:tcPr>
                </a:tc>
                <a:tc>
                  <a:txBody>
                    <a:bodyPr/>
                    <a:lstStyle/>
                    <a:p>
                      <a:pPr marL="0" marR="0" algn="ctr">
                        <a:lnSpc>
                          <a:spcPct val="115000"/>
                        </a:lnSpc>
                        <a:spcBef>
                          <a:spcPts val="0"/>
                        </a:spcBef>
                        <a:spcAft>
                          <a:spcPts val="0"/>
                        </a:spcAft>
                      </a:pPr>
                      <a:endParaRPr lang="en-US" sz="2000" dirty="0" smtClean="0">
                        <a:latin typeface="+mj-lt"/>
                        <a:ea typeface="宋体"/>
                        <a:cs typeface="Times New Roman"/>
                      </a:endParaRPr>
                    </a:p>
                    <a:p>
                      <a:pPr marL="0" marR="0" algn="ctr">
                        <a:lnSpc>
                          <a:spcPct val="115000"/>
                        </a:lnSpc>
                        <a:spcBef>
                          <a:spcPts val="0"/>
                        </a:spcBef>
                        <a:spcAft>
                          <a:spcPts val="0"/>
                        </a:spcAft>
                      </a:pPr>
                      <a:r>
                        <a:rPr lang="en-US" sz="2000" dirty="0" smtClean="0">
                          <a:latin typeface="+mj-lt"/>
                          <a:ea typeface="宋体"/>
                          <a:cs typeface="Times New Roman"/>
                        </a:rPr>
                        <a:t>3</a:t>
                      </a:r>
                      <a:endParaRPr lang="en-US" sz="2000" dirty="0">
                        <a:latin typeface="+mj-lt"/>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00B0F0"/>
                    </a:solidFill>
                  </a:tcPr>
                </a:tc>
              </a:tr>
              <a:tr h="1115197">
                <a:tc>
                  <a:txBody>
                    <a:bodyPr/>
                    <a:lstStyle/>
                    <a:p>
                      <a:pPr marL="0" marR="0" algn="ctr">
                        <a:lnSpc>
                          <a:spcPct val="115000"/>
                        </a:lnSpc>
                        <a:spcBef>
                          <a:spcPts val="0"/>
                        </a:spcBef>
                        <a:spcAft>
                          <a:spcPts val="0"/>
                        </a:spcAft>
                      </a:pPr>
                      <a:endParaRPr lang="en-US" sz="2000" dirty="0" smtClean="0">
                        <a:latin typeface="+mj-lt"/>
                        <a:ea typeface="宋体"/>
                        <a:cs typeface="Times New Roman"/>
                      </a:endParaRPr>
                    </a:p>
                    <a:p>
                      <a:pPr marL="0" marR="0" algn="ctr">
                        <a:lnSpc>
                          <a:spcPct val="115000"/>
                        </a:lnSpc>
                        <a:spcBef>
                          <a:spcPts val="0"/>
                        </a:spcBef>
                        <a:spcAft>
                          <a:spcPts val="0"/>
                        </a:spcAft>
                      </a:pPr>
                      <a:r>
                        <a:rPr lang="en-US" sz="2000" dirty="0" err="1" smtClean="0">
                          <a:latin typeface="+mj-lt"/>
                          <a:ea typeface="宋体"/>
                          <a:cs typeface="Times New Roman"/>
                        </a:rPr>
                        <a:t>Pertanian</a:t>
                      </a:r>
                      <a:endParaRPr lang="en-US" sz="2000" dirty="0">
                        <a:latin typeface="+mj-lt"/>
                        <a:ea typeface="宋体"/>
                        <a:cs typeface="Times New Roman"/>
                      </a:endParaRPr>
                    </a:p>
                  </a:txBody>
                  <a:tcPr marL="68580" marR="68580" marT="0" marB="0">
                    <a:lnL>
                      <a:noFill/>
                    </a:lnL>
                    <a:lnR>
                      <a:noFill/>
                    </a:lnR>
                    <a:lnT>
                      <a:noFill/>
                    </a:lnT>
                    <a:lnB>
                      <a:noFill/>
                    </a:lnB>
                    <a:solidFill>
                      <a:srgbClr val="00B0F0"/>
                    </a:solidFill>
                  </a:tcPr>
                </a:tc>
                <a:tc>
                  <a:txBody>
                    <a:bodyPr/>
                    <a:lstStyle/>
                    <a:p>
                      <a:pPr marL="0" marR="0" algn="ctr">
                        <a:lnSpc>
                          <a:spcPct val="115000"/>
                        </a:lnSpc>
                        <a:spcBef>
                          <a:spcPts val="0"/>
                        </a:spcBef>
                        <a:spcAft>
                          <a:spcPts val="0"/>
                        </a:spcAft>
                      </a:pPr>
                      <a:endParaRPr lang="en-US" sz="2000" dirty="0" smtClean="0">
                        <a:latin typeface="+mj-lt"/>
                        <a:ea typeface="宋体"/>
                        <a:cs typeface="Times New Roman"/>
                      </a:endParaRPr>
                    </a:p>
                    <a:p>
                      <a:pPr marL="0" marR="0" algn="ctr">
                        <a:lnSpc>
                          <a:spcPct val="115000"/>
                        </a:lnSpc>
                        <a:spcBef>
                          <a:spcPts val="0"/>
                        </a:spcBef>
                        <a:spcAft>
                          <a:spcPts val="0"/>
                        </a:spcAft>
                      </a:pPr>
                      <a:r>
                        <a:rPr lang="en-US" sz="2000" dirty="0" smtClean="0">
                          <a:latin typeface="+mj-lt"/>
                          <a:ea typeface="宋体"/>
                          <a:cs typeface="Times New Roman"/>
                        </a:rPr>
                        <a:t>6</a:t>
                      </a:r>
                      <a:endParaRPr lang="en-US" sz="2000" dirty="0">
                        <a:latin typeface="+mj-lt"/>
                        <a:ea typeface="宋体"/>
                        <a:cs typeface="Times New Roman"/>
                      </a:endParaRPr>
                    </a:p>
                  </a:txBody>
                  <a:tcPr marL="68580" marR="68580" marT="0" marB="0">
                    <a:lnL>
                      <a:noFill/>
                    </a:lnL>
                    <a:lnR>
                      <a:noFill/>
                    </a:lnR>
                    <a:lnT>
                      <a:noFill/>
                    </a:lnT>
                    <a:lnB>
                      <a:noFill/>
                    </a:lnB>
                    <a:solidFill>
                      <a:srgbClr val="00B0F0"/>
                    </a:solidFill>
                  </a:tcPr>
                </a:tc>
                <a:tc>
                  <a:txBody>
                    <a:bodyPr/>
                    <a:lstStyle/>
                    <a:p>
                      <a:pPr marL="0" marR="0" algn="ctr">
                        <a:lnSpc>
                          <a:spcPct val="115000"/>
                        </a:lnSpc>
                        <a:spcBef>
                          <a:spcPts val="0"/>
                        </a:spcBef>
                        <a:spcAft>
                          <a:spcPts val="0"/>
                        </a:spcAft>
                      </a:pPr>
                      <a:endParaRPr lang="en-US" sz="2000" dirty="0" smtClean="0">
                        <a:latin typeface="+mj-lt"/>
                        <a:ea typeface="宋体"/>
                        <a:cs typeface="Times New Roman"/>
                      </a:endParaRPr>
                    </a:p>
                    <a:p>
                      <a:pPr marL="0" marR="0" algn="ctr">
                        <a:lnSpc>
                          <a:spcPct val="115000"/>
                        </a:lnSpc>
                        <a:spcBef>
                          <a:spcPts val="0"/>
                        </a:spcBef>
                        <a:spcAft>
                          <a:spcPts val="0"/>
                        </a:spcAft>
                      </a:pPr>
                      <a:r>
                        <a:rPr lang="en-US" sz="2000" dirty="0" smtClean="0">
                          <a:latin typeface="+mj-lt"/>
                          <a:ea typeface="宋体"/>
                          <a:cs typeface="Times New Roman"/>
                        </a:rPr>
                        <a:t>8</a:t>
                      </a:r>
                      <a:endParaRPr lang="en-US" sz="2000" dirty="0">
                        <a:latin typeface="+mj-lt"/>
                        <a:ea typeface="宋体"/>
                        <a:cs typeface="Times New Roman"/>
                      </a:endParaRPr>
                    </a:p>
                  </a:txBody>
                  <a:tcPr marL="68580" marR="68580" marT="0" marB="0">
                    <a:lnL>
                      <a:noFill/>
                    </a:lnL>
                    <a:lnR>
                      <a:noFill/>
                    </a:lnR>
                    <a:lnT>
                      <a:noFill/>
                    </a:lnT>
                    <a:lnB>
                      <a:noFill/>
                    </a:lnB>
                    <a:solidFill>
                      <a:srgbClr val="00B0F0"/>
                    </a:solidFill>
                  </a:tcPr>
                </a:tc>
                <a:tc>
                  <a:txBody>
                    <a:bodyPr/>
                    <a:lstStyle/>
                    <a:p>
                      <a:pPr marL="0" marR="0" algn="ctr">
                        <a:lnSpc>
                          <a:spcPct val="115000"/>
                        </a:lnSpc>
                        <a:spcBef>
                          <a:spcPts val="0"/>
                        </a:spcBef>
                        <a:spcAft>
                          <a:spcPts val="0"/>
                        </a:spcAft>
                      </a:pPr>
                      <a:endParaRPr lang="en-US" sz="2000" dirty="0" smtClean="0">
                        <a:latin typeface="+mj-lt"/>
                        <a:ea typeface="宋体"/>
                        <a:cs typeface="Times New Roman"/>
                      </a:endParaRPr>
                    </a:p>
                    <a:p>
                      <a:pPr marL="0" marR="0" algn="ctr">
                        <a:lnSpc>
                          <a:spcPct val="115000"/>
                        </a:lnSpc>
                        <a:spcBef>
                          <a:spcPts val="0"/>
                        </a:spcBef>
                        <a:spcAft>
                          <a:spcPts val="0"/>
                        </a:spcAft>
                      </a:pPr>
                      <a:r>
                        <a:rPr lang="en-US" sz="2000" dirty="0" smtClean="0">
                          <a:latin typeface="+mj-lt"/>
                          <a:ea typeface="宋体"/>
                          <a:cs typeface="Times New Roman"/>
                        </a:rPr>
                        <a:t>7</a:t>
                      </a:r>
                      <a:endParaRPr lang="en-US" sz="2000" dirty="0">
                        <a:latin typeface="+mj-lt"/>
                        <a:ea typeface="宋体"/>
                        <a:cs typeface="Times New Roman"/>
                      </a:endParaRPr>
                    </a:p>
                  </a:txBody>
                  <a:tcPr marL="68580" marR="68580" marT="0" marB="0">
                    <a:lnL>
                      <a:noFill/>
                    </a:lnL>
                    <a:lnR>
                      <a:noFill/>
                    </a:lnR>
                    <a:lnT>
                      <a:noFill/>
                    </a:lnT>
                    <a:lnB>
                      <a:noFill/>
                    </a:lnB>
                    <a:solidFill>
                      <a:srgbClr val="00B0F0"/>
                    </a:solidFill>
                  </a:tcPr>
                </a:tc>
                <a:tc>
                  <a:txBody>
                    <a:bodyPr/>
                    <a:lstStyle/>
                    <a:p>
                      <a:pPr marL="0" marR="0" algn="ctr">
                        <a:lnSpc>
                          <a:spcPct val="115000"/>
                        </a:lnSpc>
                        <a:spcBef>
                          <a:spcPts val="0"/>
                        </a:spcBef>
                        <a:spcAft>
                          <a:spcPts val="0"/>
                        </a:spcAft>
                      </a:pPr>
                      <a:endParaRPr lang="en-US" sz="2000" dirty="0" smtClean="0">
                        <a:latin typeface="+mj-lt"/>
                        <a:ea typeface="宋体"/>
                        <a:cs typeface="Times New Roman"/>
                      </a:endParaRPr>
                    </a:p>
                    <a:p>
                      <a:pPr marL="0" marR="0" algn="ctr">
                        <a:lnSpc>
                          <a:spcPct val="115000"/>
                        </a:lnSpc>
                        <a:spcBef>
                          <a:spcPts val="0"/>
                        </a:spcBef>
                        <a:spcAft>
                          <a:spcPts val="0"/>
                        </a:spcAft>
                      </a:pPr>
                      <a:r>
                        <a:rPr lang="en-US" sz="2000" dirty="0" smtClean="0">
                          <a:latin typeface="+mj-lt"/>
                          <a:ea typeface="宋体"/>
                          <a:cs typeface="Times New Roman"/>
                        </a:rPr>
                        <a:t>2</a:t>
                      </a:r>
                      <a:endParaRPr lang="en-US" sz="2000" dirty="0">
                        <a:latin typeface="+mj-lt"/>
                        <a:ea typeface="宋体"/>
                        <a:cs typeface="Times New Roman"/>
                      </a:endParaRPr>
                    </a:p>
                  </a:txBody>
                  <a:tcPr marL="68580" marR="68580" marT="0" marB="0">
                    <a:lnL>
                      <a:noFill/>
                    </a:lnL>
                    <a:lnR>
                      <a:noFill/>
                    </a:lnR>
                    <a:lnT>
                      <a:noFill/>
                    </a:lnT>
                    <a:lnB>
                      <a:noFill/>
                    </a:lnB>
                    <a:solidFill>
                      <a:srgbClr val="00B0F0"/>
                    </a:solidFill>
                  </a:tcPr>
                </a:tc>
              </a:tr>
              <a:tr h="869442">
                <a:tc>
                  <a:txBody>
                    <a:bodyPr/>
                    <a:lstStyle/>
                    <a:p>
                      <a:pPr marL="0" marR="0" algn="ctr">
                        <a:lnSpc>
                          <a:spcPct val="115000"/>
                        </a:lnSpc>
                        <a:spcBef>
                          <a:spcPts val="0"/>
                        </a:spcBef>
                        <a:spcAft>
                          <a:spcPts val="0"/>
                        </a:spcAft>
                      </a:pPr>
                      <a:endParaRPr lang="en-US" sz="2000" dirty="0" smtClean="0">
                        <a:latin typeface="+mj-lt"/>
                        <a:ea typeface="宋体"/>
                        <a:cs typeface="Times New Roman"/>
                      </a:endParaRPr>
                    </a:p>
                    <a:p>
                      <a:pPr marL="0" marR="0" algn="ctr">
                        <a:lnSpc>
                          <a:spcPct val="115000"/>
                        </a:lnSpc>
                        <a:spcBef>
                          <a:spcPts val="0"/>
                        </a:spcBef>
                        <a:spcAft>
                          <a:spcPts val="0"/>
                        </a:spcAft>
                      </a:pPr>
                      <a:r>
                        <a:rPr lang="en-US" sz="2000" dirty="0" err="1" smtClean="0">
                          <a:latin typeface="+mj-lt"/>
                          <a:ea typeface="宋体"/>
                          <a:cs typeface="Times New Roman"/>
                        </a:rPr>
                        <a:t>Pembalakan</a:t>
                      </a:r>
                      <a:endParaRPr lang="en-US" sz="2000" dirty="0">
                        <a:latin typeface="+mj-lt"/>
                        <a:ea typeface="宋体"/>
                        <a:cs typeface="Times New Roman"/>
                      </a:endParaRPr>
                    </a:p>
                  </a:txBody>
                  <a:tcPr marL="68580" marR="68580" marT="0" marB="0">
                    <a:lnL>
                      <a:noFill/>
                    </a:lnL>
                    <a:lnR>
                      <a:noFill/>
                    </a:lnR>
                    <a:lnT>
                      <a:noFill/>
                    </a:lnT>
                    <a:lnB>
                      <a:noFill/>
                    </a:lnB>
                    <a:solidFill>
                      <a:srgbClr val="00B0F0"/>
                    </a:solidFill>
                  </a:tcPr>
                </a:tc>
                <a:tc>
                  <a:txBody>
                    <a:bodyPr/>
                    <a:lstStyle/>
                    <a:p>
                      <a:pPr marL="0" marR="0" algn="ctr">
                        <a:lnSpc>
                          <a:spcPct val="115000"/>
                        </a:lnSpc>
                        <a:spcBef>
                          <a:spcPts val="0"/>
                        </a:spcBef>
                        <a:spcAft>
                          <a:spcPts val="0"/>
                        </a:spcAft>
                      </a:pPr>
                      <a:endParaRPr lang="en-US" sz="2000" dirty="0" smtClean="0">
                        <a:latin typeface="+mj-lt"/>
                        <a:ea typeface="宋体"/>
                        <a:cs typeface="Times New Roman"/>
                      </a:endParaRPr>
                    </a:p>
                    <a:p>
                      <a:pPr marL="0" marR="0" algn="ctr">
                        <a:lnSpc>
                          <a:spcPct val="115000"/>
                        </a:lnSpc>
                        <a:spcBef>
                          <a:spcPts val="0"/>
                        </a:spcBef>
                        <a:spcAft>
                          <a:spcPts val="0"/>
                        </a:spcAft>
                      </a:pPr>
                      <a:r>
                        <a:rPr lang="en-US" sz="2000" dirty="0" smtClean="0">
                          <a:latin typeface="+mj-lt"/>
                          <a:ea typeface="宋体"/>
                          <a:cs typeface="Times New Roman"/>
                        </a:rPr>
                        <a:t>4</a:t>
                      </a:r>
                      <a:endParaRPr lang="en-US" sz="2000" dirty="0">
                        <a:latin typeface="+mj-lt"/>
                        <a:ea typeface="宋体"/>
                        <a:cs typeface="Times New Roman"/>
                      </a:endParaRPr>
                    </a:p>
                  </a:txBody>
                  <a:tcPr marL="68580" marR="68580" marT="0" marB="0">
                    <a:lnL>
                      <a:noFill/>
                    </a:lnL>
                    <a:lnR>
                      <a:noFill/>
                    </a:lnR>
                    <a:lnT>
                      <a:noFill/>
                    </a:lnT>
                    <a:lnB>
                      <a:noFill/>
                    </a:lnB>
                    <a:solidFill>
                      <a:srgbClr val="00B0F0"/>
                    </a:solidFill>
                  </a:tcPr>
                </a:tc>
                <a:tc>
                  <a:txBody>
                    <a:bodyPr/>
                    <a:lstStyle/>
                    <a:p>
                      <a:pPr marL="0" marR="0" algn="ctr">
                        <a:lnSpc>
                          <a:spcPct val="115000"/>
                        </a:lnSpc>
                        <a:spcBef>
                          <a:spcPts val="0"/>
                        </a:spcBef>
                        <a:spcAft>
                          <a:spcPts val="0"/>
                        </a:spcAft>
                      </a:pPr>
                      <a:endParaRPr lang="en-US" sz="2000" dirty="0" smtClean="0">
                        <a:latin typeface="+mj-lt"/>
                        <a:ea typeface="宋体"/>
                        <a:cs typeface="Times New Roman"/>
                      </a:endParaRPr>
                    </a:p>
                    <a:p>
                      <a:pPr marL="0" marR="0" algn="ctr">
                        <a:lnSpc>
                          <a:spcPct val="115000"/>
                        </a:lnSpc>
                        <a:spcBef>
                          <a:spcPts val="0"/>
                        </a:spcBef>
                        <a:spcAft>
                          <a:spcPts val="0"/>
                        </a:spcAft>
                      </a:pPr>
                      <a:r>
                        <a:rPr lang="en-US" sz="2000" dirty="0" smtClean="0">
                          <a:latin typeface="+mj-lt"/>
                          <a:ea typeface="宋体"/>
                          <a:cs typeface="Times New Roman"/>
                        </a:rPr>
                        <a:t>2</a:t>
                      </a:r>
                      <a:endParaRPr lang="en-US" sz="2000" dirty="0">
                        <a:latin typeface="+mj-lt"/>
                        <a:ea typeface="宋体"/>
                        <a:cs typeface="Times New Roman"/>
                      </a:endParaRPr>
                    </a:p>
                  </a:txBody>
                  <a:tcPr marL="68580" marR="68580" marT="0" marB="0">
                    <a:lnL>
                      <a:noFill/>
                    </a:lnL>
                    <a:lnR>
                      <a:noFill/>
                    </a:lnR>
                    <a:lnT>
                      <a:noFill/>
                    </a:lnT>
                    <a:lnB>
                      <a:noFill/>
                    </a:lnB>
                    <a:solidFill>
                      <a:srgbClr val="00B0F0"/>
                    </a:solidFill>
                  </a:tcPr>
                </a:tc>
                <a:tc>
                  <a:txBody>
                    <a:bodyPr/>
                    <a:lstStyle/>
                    <a:p>
                      <a:pPr marL="0" marR="0" algn="ctr">
                        <a:lnSpc>
                          <a:spcPct val="115000"/>
                        </a:lnSpc>
                        <a:spcBef>
                          <a:spcPts val="0"/>
                        </a:spcBef>
                        <a:spcAft>
                          <a:spcPts val="0"/>
                        </a:spcAft>
                      </a:pPr>
                      <a:endParaRPr lang="en-US" sz="2000" dirty="0" smtClean="0">
                        <a:latin typeface="+mj-lt"/>
                        <a:ea typeface="宋体"/>
                        <a:cs typeface="Times New Roman"/>
                      </a:endParaRPr>
                    </a:p>
                    <a:p>
                      <a:pPr marL="0" marR="0" algn="ctr">
                        <a:lnSpc>
                          <a:spcPct val="115000"/>
                        </a:lnSpc>
                        <a:spcBef>
                          <a:spcPts val="0"/>
                        </a:spcBef>
                        <a:spcAft>
                          <a:spcPts val="0"/>
                        </a:spcAft>
                      </a:pPr>
                      <a:r>
                        <a:rPr lang="en-US" sz="2000" dirty="0" smtClean="0">
                          <a:latin typeface="+mj-lt"/>
                          <a:ea typeface="宋体"/>
                          <a:cs typeface="Times New Roman"/>
                        </a:rPr>
                        <a:t>3</a:t>
                      </a:r>
                      <a:endParaRPr lang="en-US" sz="2000" dirty="0">
                        <a:latin typeface="+mj-lt"/>
                        <a:ea typeface="宋体"/>
                        <a:cs typeface="Times New Roman"/>
                      </a:endParaRPr>
                    </a:p>
                  </a:txBody>
                  <a:tcPr marL="68580" marR="68580" marT="0" marB="0">
                    <a:lnL>
                      <a:noFill/>
                    </a:lnL>
                    <a:lnR>
                      <a:noFill/>
                    </a:lnR>
                    <a:lnT>
                      <a:noFill/>
                    </a:lnT>
                    <a:lnB>
                      <a:noFill/>
                    </a:lnB>
                    <a:solidFill>
                      <a:srgbClr val="00B0F0"/>
                    </a:solidFill>
                  </a:tcPr>
                </a:tc>
                <a:tc>
                  <a:txBody>
                    <a:bodyPr/>
                    <a:lstStyle/>
                    <a:p>
                      <a:pPr marL="0" marR="0" algn="ctr">
                        <a:lnSpc>
                          <a:spcPct val="115000"/>
                        </a:lnSpc>
                        <a:spcBef>
                          <a:spcPts val="0"/>
                        </a:spcBef>
                        <a:spcAft>
                          <a:spcPts val="0"/>
                        </a:spcAft>
                      </a:pPr>
                      <a:endParaRPr lang="en-US" sz="2000" dirty="0" smtClean="0">
                        <a:latin typeface="+mj-lt"/>
                        <a:ea typeface="宋体"/>
                        <a:cs typeface="Times New Roman"/>
                      </a:endParaRPr>
                    </a:p>
                    <a:p>
                      <a:pPr marL="0" marR="0" algn="ctr">
                        <a:lnSpc>
                          <a:spcPct val="115000"/>
                        </a:lnSpc>
                        <a:spcBef>
                          <a:spcPts val="0"/>
                        </a:spcBef>
                        <a:spcAft>
                          <a:spcPts val="0"/>
                        </a:spcAft>
                      </a:pPr>
                      <a:r>
                        <a:rPr lang="en-US" sz="2000" dirty="0" smtClean="0">
                          <a:latin typeface="+mj-lt"/>
                          <a:ea typeface="宋体"/>
                          <a:cs typeface="Times New Roman"/>
                        </a:rPr>
                        <a:t>5</a:t>
                      </a:r>
                      <a:endParaRPr lang="en-US" sz="2000" dirty="0">
                        <a:latin typeface="+mj-lt"/>
                        <a:ea typeface="宋体"/>
                        <a:cs typeface="Times New Roman"/>
                      </a:endParaRPr>
                    </a:p>
                  </a:txBody>
                  <a:tcPr marL="68580" marR="68580" marT="0" marB="0">
                    <a:lnL>
                      <a:noFill/>
                    </a:lnL>
                    <a:lnR>
                      <a:noFill/>
                    </a:lnR>
                    <a:lnT>
                      <a:noFill/>
                    </a:lnT>
                    <a:lnB>
                      <a:noFill/>
                    </a:lnB>
                    <a:solidFill>
                      <a:srgbClr val="00B0F0"/>
                    </a:solidFill>
                  </a:tcPr>
                </a:tc>
              </a:tr>
            </a:tbl>
          </a:graphicData>
        </a:graphic>
      </p:graphicFrame>
      <p:sp>
        <p:nvSpPr>
          <p:cNvPr id="8806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C:\Users\Man\AppData\Local\Microsoft\Windows\Temporary Internet Files\Content.Word\032.jpg"/>
          <p:cNvPicPr/>
          <p:nvPr/>
        </p:nvPicPr>
        <p:blipFill>
          <a:blip r:embed="rId2" cstate="print"/>
          <a:srcRect l="17882" t="37500" r="25347" b="38131"/>
          <a:stretch>
            <a:fillRect/>
          </a:stretch>
        </p:blipFill>
        <p:spPr bwMode="auto">
          <a:xfrm>
            <a:off x="683568" y="980728"/>
            <a:ext cx="7992888" cy="54726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C:\Users\Man\AppData\Local\Microsoft\Windows\Temporary Internet Files\Content.Word\031.jpg"/>
          <p:cNvPicPr/>
          <p:nvPr/>
        </p:nvPicPr>
        <p:blipFill>
          <a:blip r:embed="rId2" cstate="print"/>
          <a:srcRect l="17014" t="27901" r="21701" b="37679"/>
          <a:stretch>
            <a:fillRect/>
          </a:stretch>
        </p:blipFill>
        <p:spPr bwMode="auto">
          <a:xfrm>
            <a:off x="539552" y="836712"/>
            <a:ext cx="7920880" cy="54726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C:\Users\Man\AppData\Local\Microsoft\Windows\Temporary Internet Files\Content.Word\031.jpg"/>
          <p:cNvPicPr/>
          <p:nvPr/>
        </p:nvPicPr>
        <p:blipFill>
          <a:blip r:embed="rId2" cstate="print"/>
          <a:srcRect l="26909" t="63233" r="33854" b="16037"/>
          <a:stretch>
            <a:fillRect/>
          </a:stretch>
        </p:blipFill>
        <p:spPr bwMode="auto">
          <a:xfrm>
            <a:off x="251520" y="332656"/>
            <a:ext cx="8892480" cy="65253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C:\Users\Man\AppData\Local\Microsoft\Windows\Temporary Internet Files\Content.Word\040.jpg"/>
          <p:cNvPicPr/>
          <p:nvPr/>
        </p:nvPicPr>
        <p:blipFill>
          <a:blip r:embed="rId2" cstate="print"/>
          <a:srcRect l="25174" t="23359" r="41319" b="46338"/>
          <a:stretch>
            <a:fillRect/>
          </a:stretch>
        </p:blipFill>
        <p:spPr bwMode="auto">
          <a:xfrm>
            <a:off x="683568" y="836713"/>
            <a:ext cx="7582756" cy="57415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476672"/>
            <a:ext cx="7395160" cy="864096"/>
          </a:xfrm>
          <a:solidFill>
            <a:schemeClr val="bg2">
              <a:lumMod val="50000"/>
            </a:schemeClr>
          </a:solidFill>
        </p:spPr>
        <p:txBody>
          <a:bodyPr>
            <a:normAutofit/>
          </a:bodyPr>
          <a:lstStyle/>
          <a:p>
            <a:pPr algn="ctr"/>
            <a:r>
              <a:rPr lang="en-US" dirty="0" err="1" smtClean="0">
                <a:solidFill>
                  <a:schemeClr val="tx1"/>
                </a:solidFill>
              </a:rPr>
              <a:t>Carta</a:t>
            </a:r>
            <a:r>
              <a:rPr lang="en-US" dirty="0" smtClean="0">
                <a:solidFill>
                  <a:schemeClr val="tx1"/>
                </a:solidFill>
              </a:rPr>
              <a:t> </a:t>
            </a:r>
            <a:r>
              <a:rPr lang="en-US" dirty="0" err="1" smtClean="0">
                <a:solidFill>
                  <a:schemeClr val="tx1"/>
                </a:solidFill>
              </a:rPr>
              <a:t>Pai</a:t>
            </a:r>
            <a:endParaRPr lang="en-US" dirty="0">
              <a:solidFill>
                <a:schemeClr val="tx1"/>
              </a:solidFill>
            </a:endParaRPr>
          </a:p>
        </p:txBody>
      </p:sp>
      <p:sp>
        <p:nvSpPr>
          <p:cNvPr id="3" name="Content Placeholder 2"/>
          <p:cNvSpPr>
            <a:spLocks noGrp="1"/>
          </p:cNvSpPr>
          <p:nvPr>
            <p:ph idx="1"/>
          </p:nvPr>
        </p:nvSpPr>
        <p:spPr>
          <a:xfrm>
            <a:off x="0" y="1484784"/>
            <a:ext cx="9144000" cy="4896544"/>
          </a:xfrm>
        </p:spPr>
        <p:txBody>
          <a:bodyPr>
            <a:normAutofit fontScale="92500" lnSpcReduction="10000"/>
          </a:bodyPr>
          <a:lstStyle/>
          <a:p>
            <a:pPr marL="0" indent="0">
              <a:buNone/>
            </a:pPr>
            <a:endParaRPr lang="en-US" dirty="0"/>
          </a:p>
          <a:p>
            <a:pPr algn="just"/>
            <a:r>
              <a:rPr lang="en-US" dirty="0" err="1" smtClean="0"/>
              <a:t>Contoh</a:t>
            </a:r>
            <a:r>
              <a:rPr lang="en-US" dirty="0" smtClean="0"/>
              <a:t> data yang </a:t>
            </a:r>
            <a:r>
              <a:rPr lang="en-US" dirty="0" err="1" smtClean="0"/>
              <a:t>sesuai</a:t>
            </a:r>
            <a:r>
              <a:rPr lang="en-US" dirty="0" smtClean="0"/>
              <a:t> </a:t>
            </a:r>
            <a:r>
              <a:rPr lang="en-US" dirty="0" err="1" smtClean="0"/>
              <a:t>digambarkan</a:t>
            </a:r>
            <a:r>
              <a:rPr lang="en-US" dirty="0" smtClean="0"/>
              <a:t> </a:t>
            </a:r>
            <a:r>
              <a:rPr lang="en-US" dirty="0" err="1" smtClean="0"/>
              <a:t>dengan</a:t>
            </a:r>
            <a:r>
              <a:rPr lang="en-US" dirty="0" smtClean="0"/>
              <a:t> </a:t>
            </a:r>
            <a:r>
              <a:rPr lang="en-US" dirty="0" err="1" smtClean="0"/>
              <a:t>menggunakan</a:t>
            </a:r>
            <a:r>
              <a:rPr lang="en-US" dirty="0" smtClean="0"/>
              <a:t> </a:t>
            </a:r>
            <a:r>
              <a:rPr lang="en-US" dirty="0" err="1" smtClean="0"/>
              <a:t>carta</a:t>
            </a:r>
            <a:r>
              <a:rPr lang="en-US" dirty="0" smtClean="0"/>
              <a:t> </a:t>
            </a:r>
            <a:r>
              <a:rPr lang="en-US" dirty="0" err="1" smtClean="0"/>
              <a:t>pai</a:t>
            </a:r>
            <a:r>
              <a:rPr lang="en-US" dirty="0" smtClean="0"/>
              <a:t>:</a:t>
            </a:r>
          </a:p>
          <a:p>
            <a:pPr algn="just"/>
            <a:r>
              <a:rPr lang="en-US" dirty="0" smtClean="0"/>
              <a:t>(</a:t>
            </a:r>
            <a:r>
              <a:rPr lang="en-US" dirty="0" err="1" smtClean="0"/>
              <a:t>i</a:t>
            </a:r>
            <a:r>
              <a:rPr lang="en-US" dirty="0" smtClean="0"/>
              <a:t>)  </a:t>
            </a:r>
            <a:r>
              <a:rPr lang="en-US" dirty="0" err="1" smtClean="0"/>
              <a:t>Perbelanjaan</a:t>
            </a:r>
            <a:r>
              <a:rPr lang="en-US" dirty="0" smtClean="0"/>
              <a:t> </a:t>
            </a:r>
            <a:r>
              <a:rPr lang="en-US" dirty="0" err="1" smtClean="0"/>
              <a:t>bulanan</a:t>
            </a:r>
            <a:r>
              <a:rPr lang="en-US" dirty="0" smtClean="0"/>
              <a:t> </a:t>
            </a:r>
            <a:r>
              <a:rPr lang="en-US" dirty="0" err="1" smtClean="0"/>
              <a:t>sesebuah</a:t>
            </a:r>
            <a:r>
              <a:rPr lang="en-US" dirty="0" smtClean="0"/>
              <a:t> </a:t>
            </a:r>
            <a:r>
              <a:rPr lang="en-US" dirty="0" err="1" smtClean="0"/>
              <a:t>keluarga</a:t>
            </a:r>
            <a:r>
              <a:rPr lang="en-US" dirty="0" smtClean="0"/>
              <a:t> </a:t>
            </a:r>
            <a:r>
              <a:rPr lang="en-US" dirty="0" err="1" smtClean="0"/>
              <a:t>dibahagikan</a:t>
            </a:r>
            <a:r>
              <a:rPr lang="en-US" dirty="0" smtClean="0"/>
              <a:t> </a:t>
            </a:r>
            <a:r>
              <a:rPr lang="en-US" dirty="0" err="1" smtClean="0"/>
              <a:t>kepada</a:t>
            </a:r>
            <a:r>
              <a:rPr lang="en-US" dirty="0" smtClean="0"/>
              <a:t> </a:t>
            </a:r>
            <a:r>
              <a:rPr lang="en-US" dirty="0" err="1" smtClean="0"/>
              <a:t>belanja</a:t>
            </a:r>
            <a:r>
              <a:rPr lang="en-US" dirty="0" smtClean="0"/>
              <a:t>  </a:t>
            </a:r>
            <a:r>
              <a:rPr lang="en-US" dirty="0" err="1" smtClean="0"/>
              <a:t>sewa</a:t>
            </a:r>
            <a:r>
              <a:rPr lang="en-US" dirty="0" smtClean="0"/>
              <a:t>,  </a:t>
            </a:r>
            <a:r>
              <a:rPr lang="en-US" dirty="0" err="1" smtClean="0"/>
              <a:t>makanan</a:t>
            </a:r>
            <a:r>
              <a:rPr lang="en-US" dirty="0" smtClean="0"/>
              <a:t>, </a:t>
            </a:r>
            <a:r>
              <a:rPr lang="en-US" dirty="0" err="1" smtClean="0"/>
              <a:t>pakaian</a:t>
            </a:r>
            <a:r>
              <a:rPr lang="en-US" dirty="0" smtClean="0"/>
              <a:t>, </a:t>
            </a:r>
            <a:r>
              <a:rPr lang="en-US" dirty="0" err="1" smtClean="0"/>
              <a:t>hiburan</a:t>
            </a:r>
            <a:r>
              <a:rPr lang="en-US" dirty="0" smtClean="0"/>
              <a:t>, </a:t>
            </a:r>
            <a:r>
              <a:rPr lang="en-US" dirty="0" err="1" smtClean="0"/>
              <a:t>dan</a:t>
            </a:r>
            <a:r>
              <a:rPr lang="en-US" dirty="0" smtClean="0"/>
              <a:t> lain-lain. </a:t>
            </a:r>
          </a:p>
          <a:p>
            <a:pPr algn="just"/>
            <a:r>
              <a:rPr lang="en-US" dirty="0" smtClean="0"/>
              <a:t>(ii)   </a:t>
            </a:r>
            <a:r>
              <a:rPr lang="en-US" dirty="0" err="1" smtClean="0"/>
              <a:t>Jumlah</a:t>
            </a:r>
            <a:r>
              <a:rPr lang="en-US" dirty="0" smtClean="0"/>
              <a:t> </a:t>
            </a:r>
            <a:r>
              <a:rPr lang="en-US" dirty="0" err="1" smtClean="0"/>
              <a:t>keuntungan</a:t>
            </a:r>
            <a:r>
              <a:rPr lang="en-US" dirty="0" smtClean="0"/>
              <a:t> </a:t>
            </a:r>
            <a:r>
              <a:rPr lang="en-US" dirty="0" err="1" smtClean="0"/>
              <a:t>sesebuah</a:t>
            </a:r>
            <a:r>
              <a:rPr lang="en-US" dirty="0" smtClean="0"/>
              <a:t> </a:t>
            </a:r>
            <a:r>
              <a:rPr lang="en-US" dirty="0" err="1" smtClean="0"/>
              <a:t>syarikat</a:t>
            </a:r>
            <a:r>
              <a:rPr lang="en-US" dirty="0" smtClean="0"/>
              <a:t> </a:t>
            </a:r>
            <a:r>
              <a:rPr lang="en-US" dirty="0" err="1" smtClean="0"/>
              <a:t>dibahagikan</a:t>
            </a:r>
            <a:r>
              <a:rPr lang="en-US" dirty="0" smtClean="0"/>
              <a:t> </a:t>
            </a:r>
            <a:r>
              <a:rPr lang="en-US" dirty="0" err="1" smtClean="0"/>
              <a:t>kepada</a:t>
            </a:r>
            <a:r>
              <a:rPr lang="en-US" dirty="0" smtClean="0"/>
              <a:t> </a:t>
            </a:r>
            <a:r>
              <a:rPr lang="en-US" dirty="0" err="1" smtClean="0"/>
              <a:t>keuntungan-keuntungan</a:t>
            </a:r>
            <a:r>
              <a:rPr lang="en-US" dirty="0" smtClean="0"/>
              <a:t> </a:t>
            </a:r>
            <a:r>
              <a:rPr lang="en-US" dirty="0" err="1" smtClean="0"/>
              <a:t>daripada</a:t>
            </a:r>
            <a:r>
              <a:rPr lang="en-US" dirty="0" smtClean="0"/>
              <a:t> </a:t>
            </a:r>
            <a:r>
              <a:rPr lang="en-US" dirty="0" err="1" smtClean="0"/>
              <a:t>beberapa</a:t>
            </a:r>
            <a:r>
              <a:rPr lang="en-US" dirty="0" smtClean="0"/>
              <a:t> </a:t>
            </a:r>
            <a:r>
              <a:rPr lang="en-US" dirty="0" err="1" smtClean="0"/>
              <a:t>anak</a:t>
            </a:r>
            <a:r>
              <a:rPr lang="en-US" dirty="0" smtClean="0"/>
              <a:t> </a:t>
            </a:r>
            <a:r>
              <a:rPr lang="en-US" dirty="0" err="1" smtClean="0"/>
              <a:t>syarikat</a:t>
            </a:r>
            <a:r>
              <a:rPr lang="en-US" dirty="0" smtClean="0"/>
              <a:t> </a:t>
            </a:r>
            <a:r>
              <a:rPr lang="en-US" dirty="0" err="1" smtClean="0"/>
              <a:t>miliknya</a:t>
            </a:r>
            <a:r>
              <a:rPr lang="en-US" dirty="0" smtClean="0"/>
              <a:t>. </a:t>
            </a:r>
            <a:r>
              <a:rPr lang="en-US" dirty="0"/>
              <a:t>(iii) </a:t>
            </a:r>
            <a:r>
              <a:rPr lang="en-US" dirty="0" err="1"/>
              <a:t>Jumlah</a:t>
            </a:r>
            <a:r>
              <a:rPr lang="en-US" dirty="0"/>
              <a:t> </a:t>
            </a:r>
            <a:r>
              <a:rPr lang="en-US" dirty="0" err="1"/>
              <a:t>pendapatan</a:t>
            </a:r>
            <a:r>
              <a:rPr lang="en-US" dirty="0"/>
              <a:t> </a:t>
            </a:r>
            <a:r>
              <a:rPr lang="en-US" dirty="0" err="1"/>
              <a:t>sesebuah</a:t>
            </a:r>
            <a:r>
              <a:rPr lang="en-US" dirty="0"/>
              <a:t> </a:t>
            </a:r>
            <a:r>
              <a:rPr lang="en-US" dirty="0" err="1"/>
              <a:t>negara</a:t>
            </a:r>
            <a:r>
              <a:rPr lang="en-US" dirty="0"/>
              <a:t> </a:t>
            </a:r>
            <a:r>
              <a:rPr lang="en-US" dirty="0" err="1"/>
              <a:t>mengikut</a:t>
            </a:r>
            <a:r>
              <a:rPr lang="en-US" dirty="0"/>
              <a:t> </a:t>
            </a:r>
            <a:r>
              <a:rPr lang="en-US" dirty="0" err="1"/>
              <a:t>pecahan</a:t>
            </a:r>
            <a:r>
              <a:rPr lang="en-US" dirty="0"/>
              <a:t> </a:t>
            </a:r>
            <a:r>
              <a:rPr lang="en-US" dirty="0" err="1"/>
              <a:t>sektor-sektor</a:t>
            </a:r>
            <a:r>
              <a:rPr lang="en-US" dirty="0"/>
              <a:t> </a:t>
            </a:r>
            <a:r>
              <a:rPr lang="en-US" dirty="0" err="1"/>
              <a:t>ekonomi</a:t>
            </a:r>
            <a:r>
              <a:rPr lang="en-US" dirty="0"/>
              <a:t> yang </a:t>
            </a:r>
            <a:r>
              <a:rPr lang="en-US" dirty="0" err="1"/>
              <a:t>berikut</a:t>
            </a:r>
            <a:r>
              <a:rPr lang="en-US" dirty="0"/>
              <a:t>: </a:t>
            </a:r>
            <a:r>
              <a:rPr lang="en-US" dirty="0" err="1"/>
              <a:t>Industri</a:t>
            </a:r>
            <a:r>
              <a:rPr lang="en-US" dirty="0"/>
              <a:t> </a:t>
            </a:r>
            <a:r>
              <a:rPr lang="en-US" dirty="0" err="1"/>
              <a:t>berat</a:t>
            </a:r>
            <a:r>
              <a:rPr lang="en-US" dirty="0"/>
              <a:t>, </a:t>
            </a:r>
            <a:r>
              <a:rPr lang="en-US" dirty="0" err="1"/>
              <a:t>tekstil</a:t>
            </a:r>
            <a:r>
              <a:rPr lang="en-US" dirty="0"/>
              <a:t>, </a:t>
            </a:r>
            <a:r>
              <a:rPr lang="en-US" dirty="0" err="1"/>
              <a:t>pembalakan</a:t>
            </a:r>
            <a:r>
              <a:rPr lang="en-US" dirty="0"/>
              <a:t>, petroleum, </a:t>
            </a:r>
            <a:r>
              <a:rPr lang="en-US" dirty="0" err="1"/>
              <a:t>minyak</a:t>
            </a:r>
            <a:r>
              <a:rPr lang="en-US" dirty="0"/>
              <a:t> </a:t>
            </a:r>
            <a:r>
              <a:rPr lang="en-US" dirty="0" err="1"/>
              <a:t>sawit</a:t>
            </a:r>
            <a:r>
              <a:rPr lang="en-US" dirty="0"/>
              <a:t>, </a:t>
            </a:r>
            <a:r>
              <a:rPr lang="en-US" dirty="0" err="1"/>
              <a:t>dan</a:t>
            </a:r>
            <a:r>
              <a:rPr lang="en-US" dirty="0"/>
              <a:t> lain-lain </a:t>
            </a:r>
            <a:r>
              <a:rPr lang="en-US" dirty="0" err="1"/>
              <a:t>lagi</a:t>
            </a:r>
            <a:r>
              <a:rPr lang="en-US" dirty="0" smtClean="0"/>
              <a:t>.</a:t>
            </a:r>
          </a:p>
          <a:p>
            <a:pPr marL="0" indent="0" algn="just">
              <a:buNone/>
            </a:pPr>
            <a:endParaRPr lang="en-US" dirty="0"/>
          </a:p>
          <a:p>
            <a:pPr algn="just"/>
            <a:r>
              <a:rPr lang="en-US" dirty="0" err="1"/>
              <a:t>Untuk</a:t>
            </a:r>
            <a:r>
              <a:rPr lang="en-US" dirty="0"/>
              <a:t> </a:t>
            </a:r>
            <a:r>
              <a:rPr lang="en-US" dirty="0" err="1"/>
              <a:t>membina</a:t>
            </a:r>
            <a:r>
              <a:rPr lang="en-US" dirty="0"/>
              <a:t> </a:t>
            </a:r>
            <a:r>
              <a:rPr lang="en-US" dirty="0" err="1"/>
              <a:t>sebuah</a:t>
            </a:r>
            <a:r>
              <a:rPr lang="en-US" dirty="0"/>
              <a:t> </a:t>
            </a:r>
            <a:r>
              <a:rPr lang="en-US" dirty="0" err="1"/>
              <a:t>carta</a:t>
            </a:r>
            <a:r>
              <a:rPr lang="en-US" dirty="0"/>
              <a:t> </a:t>
            </a:r>
            <a:r>
              <a:rPr lang="en-US" dirty="0" err="1"/>
              <a:t>pai</a:t>
            </a:r>
            <a:r>
              <a:rPr lang="en-US" dirty="0"/>
              <a:t>, </a:t>
            </a:r>
            <a:r>
              <a:rPr lang="en-US" dirty="0" err="1"/>
              <a:t>sudut</a:t>
            </a:r>
            <a:r>
              <a:rPr lang="en-US" dirty="0"/>
              <a:t> </a:t>
            </a:r>
            <a:r>
              <a:rPr lang="en-US" dirty="0" err="1"/>
              <a:t>bagi</a:t>
            </a:r>
            <a:r>
              <a:rPr lang="en-US" dirty="0"/>
              <a:t> </a:t>
            </a:r>
            <a:r>
              <a:rPr lang="en-US" dirty="0" err="1"/>
              <a:t>setiap</a:t>
            </a:r>
            <a:r>
              <a:rPr lang="en-US" dirty="0"/>
              <a:t> </a:t>
            </a:r>
            <a:r>
              <a:rPr lang="en-US" dirty="0" err="1"/>
              <a:t>sektor</a:t>
            </a:r>
            <a:r>
              <a:rPr lang="en-US" dirty="0"/>
              <a:t> </a:t>
            </a:r>
            <a:r>
              <a:rPr lang="en-US" dirty="0" err="1"/>
              <a:t>perlu</a:t>
            </a:r>
            <a:r>
              <a:rPr lang="en-US" dirty="0"/>
              <a:t> </a:t>
            </a:r>
            <a:r>
              <a:rPr lang="en-US" dirty="0" err="1"/>
              <a:t>ditentukan</a:t>
            </a:r>
            <a:r>
              <a:rPr lang="en-US" dirty="0"/>
              <a:t>. </a:t>
            </a:r>
            <a:r>
              <a:rPr lang="en-US" dirty="0" err="1"/>
              <a:t>Pembahagian</a:t>
            </a:r>
            <a:r>
              <a:rPr lang="en-US" dirty="0"/>
              <a:t> </a:t>
            </a:r>
            <a:r>
              <a:rPr lang="en-US" dirty="0" err="1"/>
              <a:t>sudut-sudut</a:t>
            </a:r>
            <a:r>
              <a:rPr lang="en-US" dirty="0"/>
              <a:t> </a:t>
            </a:r>
            <a:r>
              <a:rPr lang="en-US" dirty="0" err="1"/>
              <a:t>setiap</a:t>
            </a:r>
            <a:r>
              <a:rPr lang="en-US" dirty="0"/>
              <a:t> </a:t>
            </a:r>
            <a:r>
              <a:rPr lang="en-US" dirty="0" err="1"/>
              <a:t>sektor</a:t>
            </a:r>
            <a:r>
              <a:rPr lang="en-US" dirty="0"/>
              <a:t> </a:t>
            </a:r>
            <a:r>
              <a:rPr lang="en-US" dirty="0" err="1"/>
              <a:t>adalah</a:t>
            </a:r>
            <a:r>
              <a:rPr lang="en-US" dirty="0"/>
              <a:t> </a:t>
            </a:r>
            <a:r>
              <a:rPr lang="en-US" dirty="0" err="1"/>
              <a:t>berdasarkan</a:t>
            </a:r>
            <a:r>
              <a:rPr lang="en-US" dirty="0"/>
              <a:t> </a:t>
            </a:r>
            <a:r>
              <a:rPr lang="en-US" dirty="0" err="1"/>
              <a:t>jumah</a:t>
            </a:r>
            <a:r>
              <a:rPr lang="en-US" dirty="0"/>
              <a:t> 360</a:t>
            </a:r>
            <a:r>
              <a:rPr lang="en-US" baseline="30000" dirty="0"/>
              <a:t>o</a:t>
            </a:r>
            <a:r>
              <a:rPr lang="en-US" dirty="0"/>
              <a:t>, </a:t>
            </a:r>
            <a:r>
              <a:rPr lang="en-US" dirty="0" err="1"/>
              <a:t>iaitu</a:t>
            </a:r>
            <a:r>
              <a:rPr lang="en-US" dirty="0"/>
              <a:t> </a:t>
            </a:r>
            <a:r>
              <a:rPr lang="en-US" dirty="0" err="1"/>
              <a:t>sudut</a:t>
            </a:r>
            <a:r>
              <a:rPr lang="en-US" dirty="0"/>
              <a:t> </a:t>
            </a:r>
            <a:r>
              <a:rPr lang="en-US" dirty="0" err="1"/>
              <a:t>bagi</a:t>
            </a:r>
            <a:r>
              <a:rPr lang="en-US" dirty="0"/>
              <a:t> </a:t>
            </a:r>
            <a:r>
              <a:rPr lang="en-US" dirty="0" err="1"/>
              <a:t>sebuah</a:t>
            </a:r>
            <a:r>
              <a:rPr lang="en-US" dirty="0"/>
              <a:t> </a:t>
            </a:r>
            <a:r>
              <a:rPr lang="en-US" dirty="0" err="1"/>
              <a:t>bulatan</a:t>
            </a:r>
            <a:r>
              <a:rPr lang="en-US" dirty="0"/>
              <a:t> </a:t>
            </a:r>
            <a:endParaRPr lang="en-US" dirty="0" smtClean="0"/>
          </a:p>
          <a:p>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0"/>
            <a:ext cx="8229600" cy="1143000"/>
          </a:xfrm>
        </p:spPr>
        <p:txBody>
          <a:bodyPr/>
          <a:lstStyle/>
          <a:p>
            <a:r>
              <a:rPr lang="en-US" dirty="0" err="1" smtClean="0"/>
              <a:t>Contoh</a:t>
            </a:r>
            <a:r>
              <a:rPr lang="en-US" dirty="0" smtClean="0"/>
              <a:t>:</a:t>
            </a:r>
            <a:endParaRPr lang="en-US" dirty="0"/>
          </a:p>
        </p:txBody>
      </p:sp>
      <p:sp>
        <p:nvSpPr>
          <p:cNvPr id="3" name="Content Placeholder 2"/>
          <p:cNvSpPr>
            <a:spLocks noGrp="1"/>
          </p:cNvSpPr>
          <p:nvPr>
            <p:ph idx="1"/>
          </p:nvPr>
        </p:nvSpPr>
        <p:spPr>
          <a:xfrm>
            <a:off x="0" y="980728"/>
            <a:ext cx="9144000" cy="4857403"/>
          </a:xfrm>
        </p:spPr>
        <p:txBody>
          <a:bodyPr/>
          <a:lstStyle/>
          <a:p>
            <a:r>
              <a:rPr lang="en-US" sz="4000" dirty="0" err="1" smtClean="0"/>
              <a:t>Bina</a:t>
            </a:r>
            <a:r>
              <a:rPr lang="en-US" sz="4000" dirty="0" smtClean="0"/>
              <a:t> </a:t>
            </a:r>
            <a:r>
              <a:rPr lang="en-US" sz="4000" dirty="0" err="1" smtClean="0"/>
              <a:t>carta</a:t>
            </a:r>
            <a:r>
              <a:rPr lang="en-US" sz="4000" dirty="0" smtClean="0"/>
              <a:t> </a:t>
            </a:r>
            <a:r>
              <a:rPr lang="en-US" sz="4000" dirty="0" err="1" smtClean="0"/>
              <a:t>pai</a:t>
            </a:r>
            <a:r>
              <a:rPr lang="en-US" sz="4000" dirty="0" smtClean="0"/>
              <a:t>:</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697808831"/>
              </p:ext>
            </p:extLst>
          </p:nvPr>
        </p:nvGraphicFramePr>
        <p:xfrm>
          <a:off x="251520" y="1844824"/>
          <a:ext cx="8568952" cy="5027644"/>
        </p:xfrm>
        <a:graphic>
          <a:graphicData uri="http://schemas.openxmlformats.org/drawingml/2006/table">
            <a:tbl>
              <a:tblPr/>
              <a:tblGrid>
                <a:gridCol w="4320480"/>
                <a:gridCol w="4248472"/>
              </a:tblGrid>
              <a:tr h="864096">
                <a:tc>
                  <a:txBody>
                    <a:bodyPr/>
                    <a:lstStyle/>
                    <a:p>
                      <a:pPr marL="0" marR="0" algn="ctr">
                        <a:lnSpc>
                          <a:spcPct val="115000"/>
                        </a:lnSpc>
                        <a:spcBef>
                          <a:spcPts val="0"/>
                        </a:spcBef>
                        <a:spcAft>
                          <a:spcPts val="0"/>
                        </a:spcAft>
                      </a:pPr>
                      <a:r>
                        <a:rPr lang="en-US" sz="2800" dirty="0" err="1">
                          <a:latin typeface="+mn-lt"/>
                          <a:ea typeface="宋体"/>
                          <a:cs typeface="Times New Roman"/>
                        </a:rPr>
                        <a:t>Sektor</a:t>
                      </a:r>
                      <a:r>
                        <a:rPr lang="en-US" sz="2800" dirty="0">
                          <a:latin typeface="+mn-lt"/>
                          <a:ea typeface="宋体"/>
                          <a:cs typeface="Times New Roman"/>
                        </a:rPr>
                        <a:t> </a:t>
                      </a:r>
                      <a:r>
                        <a:rPr lang="en-US" sz="2800" dirty="0" err="1">
                          <a:latin typeface="+mn-lt"/>
                          <a:ea typeface="宋体"/>
                          <a:cs typeface="Times New Roman"/>
                        </a:rPr>
                        <a:t>ekonomi</a:t>
                      </a:r>
                      <a:endParaRPr lang="en-US" sz="2800" dirty="0">
                        <a:latin typeface="+mn-lt"/>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marL="0" marR="0" algn="ctr">
                        <a:lnSpc>
                          <a:spcPct val="115000"/>
                        </a:lnSpc>
                        <a:spcBef>
                          <a:spcPts val="0"/>
                        </a:spcBef>
                        <a:spcAft>
                          <a:spcPts val="0"/>
                        </a:spcAft>
                      </a:pPr>
                      <a:r>
                        <a:rPr lang="en-US" sz="2800" dirty="0" err="1">
                          <a:latin typeface="+mn-lt"/>
                          <a:ea typeface="宋体"/>
                          <a:cs typeface="Times New Roman"/>
                        </a:rPr>
                        <a:t>Pendapatan</a:t>
                      </a:r>
                      <a:r>
                        <a:rPr lang="en-US" sz="2800" dirty="0">
                          <a:latin typeface="+mn-lt"/>
                          <a:ea typeface="宋体"/>
                          <a:cs typeface="Times New Roman"/>
                        </a:rPr>
                        <a:t> (RM’000 </a:t>
                      </a:r>
                      <a:r>
                        <a:rPr lang="en-US" sz="2800" dirty="0" err="1">
                          <a:latin typeface="+mn-lt"/>
                          <a:ea typeface="宋体"/>
                          <a:cs typeface="Times New Roman"/>
                        </a:rPr>
                        <a:t>juta</a:t>
                      </a:r>
                      <a:r>
                        <a:rPr lang="en-US" sz="2800" dirty="0">
                          <a:latin typeface="+mn-lt"/>
                          <a:ea typeface="宋体"/>
                          <a:cs typeface="Times New Roman"/>
                        </a:rPr>
                        <a:t>)</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r>
              <a:tr h="4046188">
                <a:tc>
                  <a:txBody>
                    <a:bodyPr/>
                    <a:lstStyle/>
                    <a:p>
                      <a:pPr marL="0" marR="0" algn="ctr">
                        <a:lnSpc>
                          <a:spcPct val="115000"/>
                        </a:lnSpc>
                        <a:spcBef>
                          <a:spcPts val="0"/>
                        </a:spcBef>
                        <a:spcAft>
                          <a:spcPts val="0"/>
                        </a:spcAft>
                      </a:pPr>
                      <a:r>
                        <a:rPr lang="en-US" sz="2800" dirty="0" err="1">
                          <a:latin typeface="+mn-lt"/>
                          <a:ea typeface="宋体"/>
                          <a:cs typeface="Times New Roman"/>
                        </a:rPr>
                        <a:t>Industri</a:t>
                      </a:r>
                      <a:r>
                        <a:rPr lang="en-US" sz="2800" dirty="0">
                          <a:latin typeface="+mn-lt"/>
                          <a:ea typeface="宋体"/>
                          <a:cs typeface="Times New Roman"/>
                        </a:rPr>
                        <a:t> </a:t>
                      </a:r>
                      <a:r>
                        <a:rPr lang="en-US" sz="2800" dirty="0" err="1">
                          <a:latin typeface="+mn-lt"/>
                          <a:ea typeface="宋体"/>
                          <a:cs typeface="Times New Roman"/>
                        </a:rPr>
                        <a:t>berat</a:t>
                      </a:r>
                      <a:endParaRPr lang="en-US" sz="2800" dirty="0">
                        <a:latin typeface="+mn-lt"/>
                        <a:ea typeface="宋体"/>
                        <a:cs typeface="Times New Roman"/>
                      </a:endParaRPr>
                    </a:p>
                    <a:p>
                      <a:pPr marL="0" marR="0" algn="ctr">
                        <a:lnSpc>
                          <a:spcPct val="115000"/>
                        </a:lnSpc>
                        <a:spcBef>
                          <a:spcPts val="0"/>
                        </a:spcBef>
                        <a:spcAft>
                          <a:spcPts val="0"/>
                        </a:spcAft>
                      </a:pPr>
                      <a:r>
                        <a:rPr lang="en-US" sz="2800" dirty="0" err="1">
                          <a:latin typeface="+mn-lt"/>
                          <a:ea typeface="宋体"/>
                          <a:cs typeface="Times New Roman"/>
                        </a:rPr>
                        <a:t>Tekstil</a:t>
                      </a:r>
                      <a:endParaRPr lang="en-US" sz="2800" dirty="0">
                        <a:latin typeface="+mn-lt"/>
                        <a:ea typeface="宋体"/>
                        <a:cs typeface="Times New Roman"/>
                      </a:endParaRPr>
                    </a:p>
                    <a:p>
                      <a:pPr marL="0" marR="0" algn="ctr">
                        <a:lnSpc>
                          <a:spcPct val="115000"/>
                        </a:lnSpc>
                        <a:spcBef>
                          <a:spcPts val="0"/>
                        </a:spcBef>
                        <a:spcAft>
                          <a:spcPts val="0"/>
                        </a:spcAft>
                      </a:pPr>
                      <a:r>
                        <a:rPr lang="en-US" sz="2800" dirty="0" err="1">
                          <a:latin typeface="+mn-lt"/>
                          <a:ea typeface="宋体"/>
                          <a:cs typeface="Times New Roman"/>
                        </a:rPr>
                        <a:t>Pembalakan</a:t>
                      </a:r>
                      <a:endParaRPr lang="en-US" sz="2800" dirty="0">
                        <a:latin typeface="+mn-lt"/>
                        <a:ea typeface="宋体"/>
                        <a:cs typeface="Times New Roman"/>
                      </a:endParaRPr>
                    </a:p>
                    <a:p>
                      <a:pPr marL="0" marR="0" algn="ctr">
                        <a:lnSpc>
                          <a:spcPct val="115000"/>
                        </a:lnSpc>
                        <a:spcBef>
                          <a:spcPts val="0"/>
                        </a:spcBef>
                        <a:spcAft>
                          <a:spcPts val="0"/>
                        </a:spcAft>
                      </a:pPr>
                      <a:r>
                        <a:rPr lang="en-US" sz="2800" dirty="0">
                          <a:latin typeface="+mn-lt"/>
                          <a:ea typeface="宋体"/>
                          <a:cs typeface="Times New Roman"/>
                        </a:rPr>
                        <a:t>Petroleum</a:t>
                      </a:r>
                    </a:p>
                    <a:p>
                      <a:pPr marL="0" marR="0" algn="ctr">
                        <a:lnSpc>
                          <a:spcPct val="115000"/>
                        </a:lnSpc>
                        <a:spcBef>
                          <a:spcPts val="0"/>
                        </a:spcBef>
                        <a:spcAft>
                          <a:spcPts val="0"/>
                        </a:spcAft>
                      </a:pPr>
                      <a:r>
                        <a:rPr lang="en-US" sz="2800" dirty="0" err="1">
                          <a:latin typeface="+mn-lt"/>
                          <a:ea typeface="宋体"/>
                          <a:cs typeface="Times New Roman"/>
                        </a:rPr>
                        <a:t>Minyak</a:t>
                      </a:r>
                      <a:r>
                        <a:rPr lang="en-US" sz="2800" dirty="0">
                          <a:latin typeface="+mn-lt"/>
                          <a:ea typeface="宋体"/>
                          <a:cs typeface="Times New Roman"/>
                        </a:rPr>
                        <a:t> </a:t>
                      </a:r>
                      <a:r>
                        <a:rPr lang="en-US" sz="2800" dirty="0" err="1">
                          <a:latin typeface="+mn-lt"/>
                          <a:ea typeface="宋体"/>
                          <a:cs typeface="Times New Roman"/>
                        </a:rPr>
                        <a:t>sawit</a:t>
                      </a:r>
                      <a:endParaRPr lang="en-US" sz="2800" dirty="0">
                        <a:latin typeface="+mn-lt"/>
                        <a:ea typeface="宋体"/>
                        <a:cs typeface="Times New Roman"/>
                      </a:endParaRPr>
                    </a:p>
                    <a:p>
                      <a:pPr marL="0" marR="0" algn="ctr">
                        <a:lnSpc>
                          <a:spcPct val="115000"/>
                        </a:lnSpc>
                        <a:spcBef>
                          <a:spcPts val="0"/>
                        </a:spcBef>
                        <a:spcAft>
                          <a:spcPts val="0"/>
                        </a:spcAft>
                      </a:pPr>
                      <a:r>
                        <a:rPr lang="en-US" sz="2800" dirty="0">
                          <a:latin typeface="+mn-lt"/>
                          <a:ea typeface="宋体"/>
                          <a:cs typeface="Times New Roman"/>
                        </a:rPr>
                        <a:t>Lain-lain</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dirty="0">
                          <a:latin typeface="+mn-lt"/>
                          <a:ea typeface="宋体"/>
                          <a:cs typeface="Times New Roman"/>
                        </a:rPr>
                        <a:t>10</a:t>
                      </a:r>
                    </a:p>
                    <a:p>
                      <a:pPr marL="0" marR="0" algn="ctr">
                        <a:lnSpc>
                          <a:spcPct val="115000"/>
                        </a:lnSpc>
                        <a:spcBef>
                          <a:spcPts val="0"/>
                        </a:spcBef>
                        <a:spcAft>
                          <a:spcPts val="0"/>
                        </a:spcAft>
                      </a:pPr>
                      <a:r>
                        <a:rPr lang="en-US" sz="2800" dirty="0">
                          <a:latin typeface="+mn-lt"/>
                          <a:ea typeface="宋体"/>
                          <a:cs typeface="Times New Roman"/>
                        </a:rPr>
                        <a:t>4</a:t>
                      </a:r>
                    </a:p>
                    <a:p>
                      <a:pPr marL="0" marR="0" algn="ctr">
                        <a:lnSpc>
                          <a:spcPct val="115000"/>
                        </a:lnSpc>
                        <a:spcBef>
                          <a:spcPts val="0"/>
                        </a:spcBef>
                        <a:spcAft>
                          <a:spcPts val="0"/>
                        </a:spcAft>
                      </a:pPr>
                      <a:r>
                        <a:rPr lang="en-US" sz="2800" dirty="0">
                          <a:latin typeface="+mn-lt"/>
                          <a:ea typeface="宋体"/>
                          <a:cs typeface="Times New Roman"/>
                        </a:rPr>
                        <a:t>5</a:t>
                      </a:r>
                    </a:p>
                    <a:p>
                      <a:pPr marL="0" marR="0" algn="ctr">
                        <a:lnSpc>
                          <a:spcPct val="115000"/>
                        </a:lnSpc>
                        <a:spcBef>
                          <a:spcPts val="0"/>
                        </a:spcBef>
                        <a:spcAft>
                          <a:spcPts val="0"/>
                        </a:spcAft>
                      </a:pPr>
                      <a:r>
                        <a:rPr lang="en-US" sz="2800" dirty="0">
                          <a:latin typeface="+mn-lt"/>
                          <a:ea typeface="宋体"/>
                          <a:cs typeface="Times New Roman"/>
                        </a:rPr>
                        <a:t>12</a:t>
                      </a:r>
                    </a:p>
                    <a:p>
                      <a:pPr marL="0" marR="0" algn="ctr">
                        <a:lnSpc>
                          <a:spcPct val="115000"/>
                        </a:lnSpc>
                        <a:spcBef>
                          <a:spcPts val="0"/>
                        </a:spcBef>
                        <a:spcAft>
                          <a:spcPts val="0"/>
                        </a:spcAft>
                      </a:pPr>
                      <a:r>
                        <a:rPr lang="en-US" sz="2800" dirty="0">
                          <a:latin typeface="+mn-lt"/>
                          <a:ea typeface="宋体"/>
                          <a:cs typeface="Times New Roman"/>
                        </a:rPr>
                        <a:t>6</a:t>
                      </a:r>
                    </a:p>
                    <a:p>
                      <a:pPr marL="0" marR="0" algn="ctr">
                        <a:lnSpc>
                          <a:spcPct val="115000"/>
                        </a:lnSpc>
                        <a:spcBef>
                          <a:spcPts val="0"/>
                        </a:spcBef>
                        <a:spcAft>
                          <a:spcPts val="0"/>
                        </a:spcAft>
                      </a:pPr>
                      <a:r>
                        <a:rPr lang="en-US" sz="2800" dirty="0">
                          <a:latin typeface="+mn-lt"/>
                          <a:ea typeface="宋体"/>
                          <a:cs typeface="Times New Roman"/>
                        </a:rPr>
                        <a:t>3</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724663977"/>
              </p:ext>
            </p:extLst>
          </p:nvPr>
        </p:nvGraphicFramePr>
        <p:xfrm>
          <a:off x="0" y="260648"/>
          <a:ext cx="9144000" cy="7821883"/>
        </p:xfrm>
        <a:graphic>
          <a:graphicData uri="http://schemas.openxmlformats.org/drawingml/2006/table">
            <a:tbl>
              <a:tblPr/>
              <a:tblGrid>
                <a:gridCol w="2627784"/>
                <a:gridCol w="2160240"/>
                <a:gridCol w="4355976"/>
              </a:tblGrid>
              <a:tr h="1440160">
                <a:tc>
                  <a:txBody>
                    <a:bodyPr/>
                    <a:lstStyle/>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r>
                        <a:rPr lang="en-US" sz="2400" dirty="0" err="1" smtClean="0">
                          <a:latin typeface="+mj-lt"/>
                          <a:ea typeface="宋体"/>
                          <a:cs typeface="Times New Roman"/>
                        </a:rPr>
                        <a:t>Sektor</a:t>
                      </a:r>
                      <a:r>
                        <a:rPr lang="en-US" sz="2400" dirty="0" smtClean="0">
                          <a:latin typeface="+mj-lt"/>
                          <a:ea typeface="宋体"/>
                          <a:cs typeface="Times New Roman"/>
                        </a:rPr>
                        <a:t> </a:t>
                      </a:r>
                      <a:r>
                        <a:rPr lang="en-US" sz="2400" dirty="0" err="1">
                          <a:latin typeface="+mj-lt"/>
                          <a:ea typeface="宋体"/>
                          <a:cs typeface="Times New Roman"/>
                        </a:rPr>
                        <a:t>ekonomi</a:t>
                      </a:r>
                      <a:endParaRPr lang="en-US" sz="2400" dirty="0">
                        <a:latin typeface="+mj-lt"/>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r>
                        <a:rPr lang="en-US" sz="2400" dirty="0" err="1" smtClean="0">
                          <a:latin typeface="+mj-lt"/>
                          <a:ea typeface="宋体"/>
                          <a:cs typeface="Times New Roman"/>
                        </a:rPr>
                        <a:t>Pendapatan</a:t>
                      </a:r>
                      <a:endParaRPr lang="en-US" sz="2400" dirty="0">
                        <a:latin typeface="+mj-lt"/>
                        <a:ea typeface="宋体"/>
                        <a:cs typeface="Times New Roman"/>
                      </a:endParaRPr>
                    </a:p>
                    <a:p>
                      <a:pPr marL="0" marR="0" algn="ctr">
                        <a:lnSpc>
                          <a:spcPct val="115000"/>
                        </a:lnSpc>
                        <a:spcBef>
                          <a:spcPts val="0"/>
                        </a:spcBef>
                        <a:spcAft>
                          <a:spcPts val="0"/>
                        </a:spcAft>
                      </a:pPr>
                      <a:r>
                        <a:rPr lang="en-US" sz="2400" dirty="0">
                          <a:latin typeface="+mj-lt"/>
                          <a:ea typeface="宋体"/>
                          <a:cs typeface="Times New Roman"/>
                        </a:rPr>
                        <a:t>(RM’000 </a:t>
                      </a:r>
                      <a:r>
                        <a:rPr lang="en-US" sz="2400" dirty="0" err="1">
                          <a:latin typeface="+mj-lt"/>
                          <a:ea typeface="宋体"/>
                          <a:cs typeface="Times New Roman"/>
                        </a:rPr>
                        <a:t>juta</a:t>
                      </a:r>
                      <a:r>
                        <a:rPr lang="en-US" sz="2400" dirty="0">
                          <a:latin typeface="+mj-lt"/>
                          <a:ea typeface="宋体"/>
                          <a:cs typeface="Times New Roman"/>
                        </a:rPr>
                        <a:t>)</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r>
                        <a:rPr lang="en-US" sz="2400" dirty="0" err="1" smtClean="0">
                          <a:latin typeface="+mj-lt"/>
                          <a:ea typeface="宋体"/>
                          <a:cs typeface="Times New Roman"/>
                        </a:rPr>
                        <a:t>Sudut</a:t>
                      </a:r>
                      <a:endParaRPr lang="en-US" sz="2400" dirty="0">
                        <a:latin typeface="+mj-lt"/>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r>
              <a:tr h="6032294">
                <a:tc>
                  <a:txBody>
                    <a:bodyPr/>
                    <a:lstStyle/>
                    <a:p>
                      <a:pPr marL="0" marR="0" algn="ctr">
                        <a:lnSpc>
                          <a:spcPct val="115000"/>
                        </a:lnSpc>
                        <a:spcBef>
                          <a:spcPts val="0"/>
                        </a:spcBef>
                        <a:spcAft>
                          <a:spcPts val="0"/>
                        </a:spcAft>
                      </a:pPr>
                      <a:r>
                        <a:rPr lang="en-US" sz="2400" dirty="0" err="1" smtClean="0">
                          <a:latin typeface="+mj-lt"/>
                          <a:ea typeface="宋体"/>
                          <a:cs typeface="Times New Roman"/>
                        </a:rPr>
                        <a:t>Industri</a:t>
                      </a:r>
                      <a:r>
                        <a:rPr lang="en-US" sz="2400" dirty="0" smtClean="0">
                          <a:latin typeface="+mj-lt"/>
                          <a:ea typeface="宋体"/>
                          <a:cs typeface="Times New Roman"/>
                        </a:rPr>
                        <a:t> </a:t>
                      </a:r>
                      <a:r>
                        <a:rPr lang="en-US" sz="2400" dirty="0" err="1">
                          <a:latin typeface="+mj-lt"/>
                          <a:ea typeface="宋体"/>
                          <a:cs typeface="Times New Roman"/>
                        </a:rPr>
                        <a:t>berat</a:t>
                      </a:r>
                      <a:endParaRPr lang="en-US" sz="2400" dirty="0">
                        <a:latin typeface="+mj-lt"/>
                        <a:ea typeface="宋体"/>
                        <a:cs typeface="Times New Roman"/>
                      </a:endParaRPr>
                    </a:p>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r>
                        <a:rPr lang="en-US" sz="2400" dirty="0" err="1" smtClean="0">
                          <a:latin typeface="+mj-lt"/>
                          <a:ea typeface="宋体"/>
                          <a:cs typeface="Times New Roman"/>
                        </a:rPr>
                        <a:t>Tekstil</a:t>
                      </a:r>
                      <a:endParaRPr lang="en-US" sz="2400" dirty="0">
                        <a:latin typeface="+mj-lt"/>
                        <a:ea typeface="宋体"/>
                        <a:cs typeface="Times New Roman"/>
                      </a:endParaRPr>
                    </a:p>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r>
                        <a:rPr lang="en-US" sz="2400" dirty="0" err="1" smtClean="0">
                          <a:latin typeface="+mj-lt"/>
                          <a:ea typeface="宋体"/>
                          <a:cs typeface="Times New Roman"/>
                        </a:rPr>
                        <a:t>Balak</a:t>
                      </a:r>
                      <a:endParaRPr lang="en-US" sz="2400" dirty="0" smtClean="0">
                        <a:latin typeface="+mj-lt"/>
                        <a:ea typeface="宋体"/>
                        <a:cs typeface="Times New Roman"/>
                      </a:endParaRPr>
                    </a:p>
                    <a:p>
                      <a:pPr marL="0" marR="0" algn="ctr">
                        <a:lnSpc>
                          <a:spcPct val="115000"/>
                        </a:lnSpc>
                        <a:spcBef>
                          <a:spcPts val="0"/>
                        </a:spcBef>
                        <a:spcAft>
                          <a:spcPts val="0"/>
                        </a:spcAft>
                      </a:pPr>
                      <a:endParaRPr lang="en-US" sz="2400" dirty="0">
                        <a:latin typeface="+mj-lt"/>
                        <a:ea typeface="宋体"/>
                        <a:cs typeface="Times New Roman"/>
                      </a:endParaRPr>
                    </a:p>
                    <a:p>
                      <a:pPr marL="0" marR="0" algn="ctr">
                        <a:lnSpc>
                          <a:spcPct val="115000"/>
                        </a:lnSpc>
                        <a:spcBef>
                          <a:spcPts val="0"/>
                        </a:spcBef>
                        <a:spcAft>
                          <a:spcPts val="0"/>
                        </a:spcAft>
                      </a:pPr>
                      <a:r>
                        <a:rPr lang="en-US" sz="2400" dirty="0" smtClean="0">
                          <a:latin typeface="+mj-lt"/>
                          <a:ea typeface="宋体"/>
                          <a:cs typeface="Times New Roman"/>
                        </a:rPr>
                        <a:t>Petroleum</a:t>
                      </a:r>
                    </a:p>
                    <a:p>
                      <a:pPr marL="0" marR="0" algn="ctr">
                        <a:lnSpc>
                          <a:spcPct val="115000"/>
                        </a:lnSpc>
                        <a:spcBef>
                          <a:spcPts val="0"/>
                        </a:spcBef>
                        <a:spcAft>
                          <a:spcPts val="0"/>
                        </a:spcAft>
                      </a:pPr>
                      <a:endParaRPr lang="en-US" sz="2400" dirty="0">
                        <a:latin typeface="+mj-lt"/>
                        <a:ea typeface="宋体"/>
                        <a:cs typeface="Times New Roman"/>
                      </a:endParaRPr>
                    </a:p>
                    <a:p>
                      <a:pPr marL="0" marR="0" algn="ctr">
                        <a:lnSpc>
                          <a:spcPct val="115000"/>
                        </a:lnSpc>
                        <a:spcBef>
                          <a:spcPts val="0"/>
                        </a:spcBef>
                        <a:spcAft>
                          <a:spcPts val="0"/>
                        </a:spcAft>
                      </a:pPr>
                      <a:r>
                        <a:rPr lang="en-US" sz="2400" dirty="0" err="1">
                          <a:latin typeface="+mj-lt"/>
                          <a:ea typeface="宋体"/>
                          <a:cs typeface="Times New Roman"/>
                        </a:rPr>
                        <a:t>Minyak</a:t>
                      </a:r>
                      <a:r>
                        <a:rPr lang="en-US" sz="2400" dirty="0">
                          <a:latin typeface="+mj-lt"/>
                          <a:ea typeface="宋体"/>
                          <a:cs typeface="Times New Roman"/>
                        </a:rPr>
                        <a:t> </a:t>
                      </a:r>
                      <a:r>
                        <a:rPr lang="en-US" sz="2400" dirty="0" err="1" smtClean="0">
                          <a:latin typeface="+mj-lt"/>
                          <a:ea typeface="宋体"/>
                          <a:cs typeface="Times New Roman"/>
                        </a:rPr>
                        <a:t>sawit</a:t>
                      </a:r>
                      <a:endParaRPr lang="en-US" sz="2400" dirty="0" smtClean="0">
                        <a:latin typeface="+mj-lt"/>
                        <a:ea typeface="宋体"/>
                        <a:cs typeface="Times New Roman"/>
                      </a:endParaRPr>
                    </a:p>
                    <a:p>
                      <a:pPr marL="0" marR="0" algn="ctr">
                        <a:lnSpc>
                          <a:spcPct val="115000"/>
                        </a:lnSpc>
                        <a:spcBef>
                          <a:spcPts val="0"/>
                        </a:spcBef>
                        <a:spcAft>
                          <a:spcPts val="0"/>
                        </a:spcAft>
                      </a:pPr>
                      <a:endParaRPr lang="en-US" sz="2400" dirty="0">
                        <a:latin typeface="+mj-lt"/>
                        <a:ea typeface="宋体"/>
                        <a:cs typeface="Times New Roman"/>
                      </a:endParaRPr>
                    </a:p>
                    <a:p>
                      <a:pPr marL="0" marR="0" algn="ctr">
                        <a:lnSpc>
                          <a:spcPct val="115000"/>
                        </a:lnSpc>
                        <a:spcBef>
                          <a:spcPts val="0"/>
                        </a:spcBef>
                        <a:spcAft>
                          <a:spcPts val="0"/>
                        </a:spcAft>
                      </a:pPr>
                      <a:r>
                        <a:rPr lang="en-US" sz="2400" dirty="0">
                          <a:latin typeface="+mj-lt"/>
                          <a:ea typeface="宋体"/>
                          <a:cs typeface="Times New Roman"/>
                        </a:rPr>
                        <a:t>Lain-lain</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2400" dirty="0">
                          <a:latin typeface="Verdana"/>
                          <a:ea typeface="宋体"/>
                          <a:cs typeface="Times New Roman"/>
                        </a:rPr>
                        <a:t>10</a:t>
                      </a:r>
                      <a:endParaRPr lang="en-US" sz="2400" dirty="0">
                        <a:latin typeface="Calibri"/>
                        <a:ea typeface="宋体"/>
                        <a:cs typeface="Times New Roman"/>
                      </a:endParaRPr>
                    </a:p>
                    <a:p>
                      <a:pPr marL="0" marR="0" algn="ctr">
                        <a:lnSpc>
                          <a:spcPct val="115000"/>
                        </a:lnSpc>
                        <a:spcBef>
                          <a:spcPts val="0"/>
                        </a:spcBef>
                        <a:spcAft>
                          <a:spcPts val="0"/>
                        </a:spcAft>
                      </a:pPr>
                      <a:endParaRPr lang="en-US" sz="2400" dirty="0" smtClean="0">
                        <a:latin typeface="Verdana"/>
                        <a:ea typeface="宋体"/>
                        <a:cs typeface="Times New Roman"/>
                      </a:endParaRPr>
                    </a:p>
                    <a:p>
                      <a:pPr marL="0" marR="0" algn="ctr">
                        <a:lnSpc>
                          <a:spcPct val="115000"/>
                        </a:lnSpc>
                        <a:spcBef>
                          <a:spcPts val="0"/>
                        </a:spcBef>
                        <a:spcAft>
                          <a:spcPts val="0"/>
                        </a:spcAft>
                      </a:pPr>
                      <a:r>
                        <a:rPr lang="en-US" sz="2400" dirty="0" smtClean="0">
                          <a:latin typeface="Verdana"/>
                          <a:ea typeface="宋体"/>
                          <a:cs typeface="Times New Roman"/>
                        </a:rPr>
                        <a:t>4</a:t>
                      </a:r>
                      <a:endParaRPr lang="en-US" sz="2400" dirty="0">
                        <a:latin typeface="Calibri"/>
                        <a:ea typeface="宋体"/>
                        <a:cs typeface="Times New Roman"/>
                      </a:endParaRPr>
                    </a:p>
                    <a:p>
                      <a:pPr marL="0" marR="0" algn="ctr">
                        <a:lnSpc>
                          <a:spcPct val="115000"/>
                        </a:lnSpc>
                        <a:spcBef>
                          <a:spcPts val="0"/>
                        </a:spcBef>
                        <a:spcAft>
                          <a:spcPts val="0"/>
                        </a:spcAft>
                      </a:pPr>
                      <a:endParaRPr lang="en-US" sz="2400" dirty="0" smtClean="0">
                        <a:latin typeface="Verdana"/>
                        <a:ea typeface="宋体"/>
                        <a:cs typeface="Times New Roman"/>
                      </a:endParaRPr>
                    </a:p>
                    <a:p>
                      <a:pPr marL="0" marR="0" algn="ctr">
                        <a:lnSpc>
                          <a:spcPct val="115000"/>
                        </a:lnSpc>
                        <a:spcBef>
                          <a:spcPts val="0"/>
                        </a:spcBef>
                        <a:spcAft>
                          <a:spcPts val="0"/>
                        </a:spcAft>
                      </a:pPr>
                      <a:r>
                        <a:rPr lang="en-US" sz="2400" dirty="0" smtClean="0">
                          <a:latin typeface="Verdana"/>
                          <a:ea typeface="宋体"/>
                          <a:cs typeface="Times New Roman"/>
                        </a:rPr>
                        <a:t>5</a:t>
                      </a:r>
                    </a:p>
                    <a:p>
                      <a:pPr marL="0" marR="0" algn="ctr">
                        <a:lnSpc>
                          <a:spcPct val="115000"/>
                        </a:lnSpc>
                        <a:spcBef>
                          <a:spcPts val="0"/>
                        </a:spcBef>
                        <a:spcAft>
                          <a:spcPts val="0"/>
                        </a:spcAft>
                      </a:pPr>
                      <a:endParaRPr lang="en-US" sz="2400" dirty="0">
                        <a:latin typeface="Calibri"/>
                        <a:ea typeface="宋体"/>
                        <a:cs typeface="Times New Roman"/>
                      </a:endParaRPr>
                    </a:p>
                    <a:p>
                      <a:pPr marL="0" marR="0" algn="ctr">
                        <a:lnSpc>
                          <a:spcPct val="115000"/>
                        </a:lnSpc>
                        <a:spcBef>
                          <a:spcPts val="0"/>
                        </a:spcBef>
                        <a:spcAft>
                          <a:spcPts val="0"/>
                        </a:spcAft>
                      </a:pPr>
                      <a:r>
                        <a:rPr lang="en-US" sz="2400" dirty="0" smtClean="0">
                          <a:latin typeface="Verdana"/>
                          <a:ea typeface="宋体"/>
                          <a:cs typeface="Times New Roman"/>
                        </a:rPr>
                        <a:t>12</a:t>
                      </a:r>
                    </a:p>
                    <a:p>
                      <a:pPr marL="0" marR="0" algn="ctr">
                        <a:lnSpc>
                          <a:spcPct val="115000"/>
                        </a:lnSpc>
                        <a:spcBef>
                          <a:spcPts val="0"/>
                        </a:spcBef>
                        <a:spcAft>
                          <a:spcPts val="0"/>
                        </a:spcAft>
                      </a:pPr>
                      <a:endParaRPr lang="en-US" sz="2400" dirty="0">
                        <a:latin typeface="Calibri"/>
                        <a:ea typeface="宋体"/>
                        <a:cs typeface="Times New Roman"/>
                      </a:endParaRPr>
                    </a:p>
                    <a:p>
                      <a:pPr marL="0" marR="0" algn="ctr">
                        <a:lnSpc>
                          <a:spcPct val="115000"/>
                        </a:lnSpc>
                        <a:spcBef>
                          <a:spcPts val="0"/>
                        </a:spcBef>
                        <a:spcAft>
                          <a:spcPts val="0"/>
                        </a:spcAft>
                      </a:pPr>
                      <a:r>
                        <a:rPr lang="en-US" sz="2400" dirty="0">
                          <a:latin typeface="Verdana"/>
                          <a:ea typeface="宋体"/>
                          <a:cs typeface="Times New Roman"/>
                        </a:rPr>
                        <a:t>6</a:t>
                      </a:r>
                      <a:endParaRPr lang="en-US" sz="2400" dirty="0">
                        <a:latin typeface="Calibri"/>
                        <a:ea typeface="宋体"/>
                        <a:cs typeface="Times New Roman"/>
                      </a:endParaRPr>
                    </a:p>
                    <a:p>
                      <a:pPr marL="0" marR="0" algn="ctr">
                        <a:lnSpc>
                          <a:spcPct val="115000"/>
                        </a:lnSpc>
                        <a:spcBef>
                          <a:spcPts val="0"/>
                        </a:spcBef>
                        <a:spcAft>
                          <a:spcPts val="0"/>
                        </a:spcAft>
                      </a:pPr>
                      <a:endParaRPr lang="en-US" sz="2400" dirty="0" smtClean="0">
                        <a:latin typeface="Verdana"/>
                        <a:ea typeface="宋体"/>
                        <a:cs typeface="Times New Roman"/>
                      </a:endParaRPr>
                    </a:p>
                    <a:p>
                      <a:pPr marL="0" marR="0" algn="ctr">
                        <a:lnSpc>
                          <a:spcPct val="115000"/>
                        </a:lnSpc>
                        <a:spcBef>
                          <a:spcPts val="0"/>
                        </a:spcBef>
                        <a:spcAft>
                          <a:spcPts val="0"/>
                        </a:spcAft>
                      </a:pPr>
                      <a:r>
                        <a:rPr lang="en-US" sz="2400" dirty="0" smtClean="0">
                          <a:latin typeface="Verdana"/>
                          <a:ea typeface="宋体"/>
                          <a:cs typeface="Times New Roman"/>
                        </a:rPr>
                        <a:t>3</a:t>
                      </a:r>
                      <a:endParaRPr lang="en-US" sz="2400" dirty="0">
                        <a:latin typeface="Calibri"/>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just">
                        <a:lnSpc>
                          <a:spcPct val="115000"/>
                        </a:lnSpc>
                        <a:spcBef>
                          <a:spcPts val="0"/>
                        </a:spcBef>
                        <a:spcAft>
                          <a:spcPts val="0"/>
                        </a:spcAft>
                      </a:pPr>
                      <a:r>
                        <a:rPr lang="en-US" sz="2400" dirty="0" smtClean="0">
                          <a:latin typeface="Verdana"/>
                          <a:ea typeface="宋体"/>
                          <a:cs typeface="Times New Roman"/>
                        </a:rPr>
                        <a:t>             x </a:t>
                      </a:r>
                      <a:r>
                        <a:rPr lang="en-US" sz="2400" dirty="0">
                          <a:latin typeface="Verdana"/>
                          <a:ea typeface="宋体"/>
                          <a:cs typeface="Times New Roman"/>
                        </a:rPr>
                        <a:t>360</a:t>
                      </a:r>
                      <a:r>
                        <a:rPr lang="en-US" sz="2400" baseline="30000" dirty="0">
                          <a:latin typeface="Verdana"/>
                          <a:ea typeface="宋体"/>
                          <a:cs typeface="Times New Roman"/>
                        </a:rPr>
                        <a:t>o</a:t>
                      </a:r>
                      <a:r>
                        <a:rPr lang="en-US" sz="2400" dirty="0">
                          <a:latin typeface="Verdana"/>
                          <a:ea typeface="宋体"/>
                          <a:cs typeface="Times New Roman"/>
                        </a:rPr>
                        <a:t> </a:t>
                      </a:r>
                      <a:r>
                        <a:rPr lang="en-US" sz="2400" dirty="0" smtClean="0">
                          <a:latin typeface="Verdana"/>
                          <a:ea typeface="宋体"/>
                          <a:cs typeface="Times New Roman"/>
                        </a:rPr>
                        <a:t> = 90</a:t>
                      </a:r>
                      <a:r>
                        <a:rPr lang="en-US" sz="2400" baseline="30000" dirty="0" smtClean="0">
                          <a:latin typeface="Verdana"/>
                          <a:ea typeface="宋体"/>
                          <a:cs typeface="Times New Roman"/>
                        </a:rPr>
                        <a:t>o</a:t>
                      </a:r>
                    </a:p>
                    <a:p>
                      <a:pPr marL="0" marR="0" algn="just">
                        <a:lnSpc>
                          <a:spcPct val="115000"/>
                        </a:lnSpc>
                        <a:spcBef>
                          <a:spcPts val="0"/>
                        </a:spcBef>
                        <a:spcAft>
                          <a:spcPts val="0"/>
                        </a:spcAft>
                      </a:pPr>
                      <a:endParaRPr lang="en-US" sz="2400" dirty="0">
                        <a:latin typeface="Calibri"/>
                        <a:ea typeface="宋体"/>
                        <a:cs typeface="Times New Roman"/>
                      </a:endParaRPr>
                    </a:p>
                    <a:p>
                      <a:pPr marL="0" marR="0" algn="just">
                        <a:lnSpc>
                          <a:spcPct val="115000"/>
                        </a:lnSpc>
                        <a:spcBef>
                          <a:spcPts val="0"/>
                        </a:spcBef>
                        <a:spcAft>
                          <a:spcPts val="0"/>
                        </a:spcAft>
                      </a:pPr>
                      <a:r>
                        <a:rPr lang="en-US" sz="2400" dirty="0" smtClean="0">
                          <a:latin typeface="Verdana"/>
                          <a:ea typeface="宋体"/>
                          <a:cs typeface="Times New Roman"/>
                        </a:rPr>
                        <a:t>             x </a:t>
                      </a:r>
                      <a:r>
                        <a:rPr lang="en-US" sz="2400" dirty="0">
                          <a:latin typeface="Verdana"/>
                          <a:ea typeface="宋体"/>
                          <a:cs typeface="Times New Roman"/>
                        </a:rPr>
                        <a:t>360</a:t>
                      </a:r>
                      <a:r>
                        <a:rPr lang="en-US" sz="2400" baseline="30000" dirty="0">
                          <a:latin typeface="Verdana"/>
                          <a:ea typeface="宋体"/>
                          <a:cs typeface="Times New Roman"/>
                        </a:rPr>
                        <a:t>o</a:t>
                      </a:r>
                      <a:r>
                        <a:rPr lang="en-US" sz="2400" dirty="0">
                          <a:latin typeface="Verdana"/>
                          <a:ea typeface="宋体"/>
                          <a:cs typeface="Times New Roman"/>
                        </a:rPr>
                        <a:t> </a:t>
                      </a:r>
                      <a:r>
                        <a:rPr lang="en-US" sz="2400" dirty="0" smtClean="0">
                          <a:latin typeface="Verdana"/>
                          <a:ea typeface="宋体"/>
                          <a:cs typeface="Times New Roman"/>
                        </a:rPr>
                        <a:t> = 36</a:t>
                      </a:r>
                      <a:r>
                        <a:rPr lang="en-US" sz="2400" baseline="30000" dirty="0" smtClean="0">
                          <a:latin typeface="Verdana"/>
                          <a:ea typeface="宋体"/>
                          <a:cs typeface="Times New Roman"/>
                        </a:rPr>
                        <a:t>o</a:t>
                      </a:r>
                    </a:p>
                    <a:p>
                      <a:pPr marL="0" marR="0" algn="just">
                        <a:lnSpc>
                          <a:spcPct val="115000"/>
                        </a:lnSpc>
                        <a:spcBef>
                          <a:spcPts val="0"/>
                        </a:spcBef>
                        <a:spcAft>
                          <a:spcPts val="0"/>
                        </a:spcAft>
                      </a:pPr>
                      <a:endParaRPr lang="en-US" sz="2400" dirty="0">
                        <a:latin typeface="Calibri"/>
                        <a:ea typeface="宋体"/>
                        <a:cs typeface="Times New Roman"/>
                      </a:endParaRPr>
                    </a:p>
                    <a:p>
                      <a:pPr marL="0" marR="0" algn="just">
                        <a:lnSpc>
                          <a:spcPct val="115000"/>
                        </a:lnSpc>
                        <a:spcBef>
                          <a:spcPts val="0"/>
                        </a:spcBef>
                        <a:spcAft>
                          <a:spcPts val="0"/>
                        </a:spcAft>
                      </a:pPr>
                      <a:r>
                        <a:rPr lang="en-US" sz="2400" dirty="0" smtClean="0">
                          <a:latin typeface="Verdana"/>
                          <a:ea typeface="宋体"/>
                          <a:cs typeface="Times New Roman"/>
                        </a:rPr>
                        <a:t>             x </a:t>
                      </a:r>
                      <a:r>
                        <a:rPr lang="en-US" sz="2400" dirty="0">
                          <a:latin typeface="Verdana"/>
                          <a:ea typeface="宋体"/>
                          <a:cs typeface="Times New Roman"/>
                        </a:rPr>
                        <a:t>360</a:t>
                      </a:r>
                      <a:r>
                        <a:rPr lang="en-US" sz="2400" baseline="30000" dirty="0">
                          <a:latin typeface="Verdana"/>
                          <a:ea typeface="宋体"/>
                          <a:cs typeface="Times New Roman"/>
                        </a:rPr>
                        <a:t>o</a:t>
                      </a:r>
                      <a:r>
                        <a:rPr lang="en-US" sz="2400" dirty="0">
                          <a:latin typeface="Verdana"/>
                          <a:ea typeface="宋体"/>
                          <a:cs typeface="Times New Roman"/>
                        </a:rPr>
                        <a:t> </a:t>
                      </a:r>
                      <a:r>
                        <a:rPr lang="en-US" sz="2400" dirty="0" smtClean="0">
                          <a:latin typeface="Verdana"/>
                          <a:ea typeface="宋体"/>
                          <a:cs typeface="Times New Roman"/>
                        </a:rPr>
                        <a:t> = 45</a:t>
                      </a:r>
                      <a:r>
                        <a:rPr lang="en-US" sz="2400" baseline="30000" dirty="0" smtClean="0">
                          <a:latin typeface="Verdana"/>
                          <a:ea typeface="宋体"/>
                          <a:cs typeface="Times New Roman"/>
                        </a:rPr>
                        <a:t>o</a:t>
                      </a:r>
                    </a:p>
                    <a:p>
                      <a:pPr marL="0" marR="0" algn="just">
                        <a:lnSpc>
                          <a:spcPct val="115000"/>
                        </a:lnSpc>
                        <a:spcBef>
                          <a:spcPts val="0"/>
                        </a:spcBef>
                        <a:spcAft>
                          <a:spcPts val="0"/>
                        </a:spcAft>
                      </a:pPr>
                      <a:endParaRPr lang="en-US" sz="2400" dirty="0">
                        <a:latin typeface="Calibri"/>
                        <a:ea typeface="宋体"/>
                        <a:cs typeface="Times New Roman"/>
                      </a:endParaRPr>
                    </a:p>
                    <a:p>
                      <a:pPr marL="0" marR="0" algn="l">
                        <a:lnSpc>
                          <a:spcPct val="115000"/>
                        </a:lnSpc>
                        <a:spcBef>
                          <a:spcPts val="0"/>
                        </a:spcBef>
                        <a:spcAft>
                          <a:spcPts val="0"/>
                        </a:spcAft>
                      </a:pPr>
                      <a:r>
                        <a:rPr lang="en-US" sz="2400" dirty="0" smtClean="0">
                          <a:latin typeface="Verdana"/>
                          <a:ea typeface="宋体"/>
                          <a:cs typeface="Times New Roman"/>
                        </a:rPr>
                        <a:t>             x 360</a:t>
                      </a:r>
                      <a:r>
                        <a:rPr lang="en-US" sz="2400" baseline="30000" dirty="0" smtClean="0">
                          <a:latin typeface="Verdana"/>
                          <a:ea typeface="宋体"/>
                          <a:cs typeface="Times New Roman"/>
                        </a:rPr>
                        <a:t>o   </a:t>
                      </a:r>
                      <a:r>
                        <a:rPr lang="en-US" sz="2400" dirty="0" smtClean="0">
                          <a:latin typeface="Verdana"/>
                          <a:ea typeface="宋体"/>
                          <a:cs typeface="Times New Roman"/>
                        </a:rPr>
                        <a:t>= 108</a:t>
                      </a:r>
                      <a:r>
                        <a:rPr lang="en-US" sz="2400" baseline="30000" dirty="0" smtClean="0">
                          <a:latin typeface="Verdana"/>
                          <a:ea typeface="宋体"/>
                          <a:cs typeface="Times New Roman"/>
                        </a:rPr>
                        <a:t>o</a:t>
                      </a:r>
                    </a:p>
                    <a:p>
                      <a:pPr marL="0" marR="0" algn="l">
                        <a:lnSpc>
                          <a:spcPct val="115000"/>
                        </a:lnSpc>
                        <a:spcBef>
                          <a:spcPts val="0"/>
                        </a:spcBef>
                        <a:spcAft>
                          <a:spcPts val="0"/>
                        </a:spcAft>
                      </a:pPr>
                      <a:endParaRPr lang="en-US" sz="2400" dirty="0">
                        <a:latin typeface="Calibri"/>
                        <a:ea typeface="宋体"/>
                        <a:cs typeface="Times New Roman"/>
                      </a:endParaRPr>
                    </a:p>
                    <a:p>
                      <a:pPr marL="0" marR="0" algn="just">
                        <a:lnSpc>
                          <a:spcPct val="115000"/>
                        </a:lnSpc>
                        <a:spcBef>
                          <a:spcPts val="0"/>
                        </a:spcBef>
                        <a:spcAft>
                          <a:spcPts val="0"/>
                        </a:spcAft>
                      </a:pPr>
                      <a:r>
                        <a:rPr lang="en-US" sz="2400" dirty="0" smtClean="0">
                          <a:latin typeface="Verdana"/>
                          <a:ea typeface="宋体"/>
                          <a:cs typeface="Times New Roman"/>
                        </a:rPr>
                        <a:t>              x </a:t>
                      </a:r>
                      <a:r>
                        <a:rPr lang="en-US" sz="2400" dirty="0">
                          <a:latin typeface="Verdana"/>
                          <a:ea typeface="宋体"/>
                          <a:cs typeface="Times New Roman"/>
                        </a:rPr>
                        <a:t>360</a:t>
                      </a:r>
                      <a:r>
                        <a:rPr lang="en-US" sz="2400" baseline="30000" dirty="0">
                          <a:latin typeface="Verdana"/>
                          <a:ea typeface="宋体"/>
                          <a:cs typeface="Times New Roman"/>
                        </a:rPr>
                        <a:t>o</a:t>
                      </a:r>
                      <a:r>
                        <a:rPr lang="en-US" sz="2400" dirty="0">
                          <a:latin typeface="Verdana"/>
                          <a:ea typeface="宋体"/>
                          <a:cs typeface="Times New Roman"/>
                        </a:rPr>
                        <a:t> = 54</a:t>
                      </a:r>
                      <a:r>
                        <a:rPr lang="en-US" sz="2400" baseline="30000" dirty="0">
                          <a:latin typeface="Verdana"/>
                          <a:ea typeface="宋体"/>
                          <a:cs typeface="Times New Roman"/>
                        </a:rPr>
                        <a:t>o</a:t>
                      </a:r>
                      <a:endParaRPr lang="en-US" sz="2400" dirty="0">
                        <a:latin typeface="Calibri"/>
                        <a:ea typeface="宋体"/>
                        <a:cs typeface="Times New Roman"/>
                      </a:endParaRPr>
                    </a:p>
                    <a:p>
                      <a:pPr marL="0" marR="0" algn="just">
                        <a:lnSpc>
                          <a:spcPct val="115000"/>
                        </a:lnSpc>
                        <a:spcBef>
                          <a:spcPts val="0"/>
                        </a:spcBef>
                        <a:spcAft>
                          <a:spcPts val="0"/>
                        </a:spcAft>
                      </a:pPr>
                      <a:r>
                        <a:rPr lang="en-US" sz="2400" dirty="0" smtClean="0">
                          <a:latin typeface="Verdana"/>
                          <a:ea typeface="宋体"/>
                          <a:cs typeface="Times New Roman"/>
                        </a:rPr>
                        <a:t>              </a:t>
                      </a:r>
                    </a:p>
                    <a:p>
                      <a:pPr marL="0" marR="0" algn="just">
                        <a:lnSpc>
                          <a:spcPct val="115000"/>
                        </a:lnSpc>
                        <a:spcBef>
                          <a:spcPts val="0"/>
                        </a:spcBef>
                        <a:spcAft>
                          <a:spcPts val="0"/>
                        </a:spcAft>
                      </a:pPr>
                      <a:r>
                        <a:rPr lang="en-US" sz="2400" dirty="0" smtClean="0">
                          <a:latin typeface="Verdana"/>
                          <a:ea typeface="宋体"/>
                          <a:cs typeface="Times New Roman"/>
                        </a:rPr>
                        <a:t>              x 360</a:t>
                      </a:r>
                      <a:r>
                        <a:rPr lang="en-US" sz="2400" baseline="30000" dirty="0" smtClean="0">
                          <a:latin typeface="Verdana"/>
                          <a:ea typeface="宋体"/>
                          <a:cs typeface="Times New Roman"/>
                        </a:rPr>
                        <a:t>o</a:t>
                      </a:r>
                      <a:r>
                        <a:rPr lang="en-US" sz="2400" dirty="0" smtClean="0">
                          <a:latin typeface="Verdana"/>
                          <a:ea typeface="宋体"/>
                          <a:cs typeface="Times New Roman"/>
                        </a:rPr>
                        <a:t> </a:t>
                      </a:r>
                      <a:r>
                        <a:rPr lang="en-US" sz="2400" dirty="0">
                          <a:latin typeface="Verdana"/>
                          <a:ea typeface="宋体"/>
                          <a:cs typeface="Times New Roman"/>
                        </a:rPr>
                        <a:t>= </a:t>
                      </a:r>
                      <a:r>
                        <a:rPr lang="en-US" sz="2400" dirty="0" smtClean="0">
                          <a:latin typeface="Verdana"/>
                          <a:ea typeface="宋体"/>
                          <a:cs typeface="Times New Roman"/>
                        </a:rPr>
                        <a:t>27</a:t>
                      </a:r>
                      <a:r>
                        <a:rPr lang="en-US" sz="2400" baseline="30000" dirty="0" smtClean="0">
                          <a:latin typeface="Verdana"/>
                          <a:ea typeface="宋体"/>
                          <a:cs typeface="Times New Roman"/>
                        </a:rPr>
                        <a:t>o</a:t>
                      </a:r>
                    </a:p>
                    <a:p>
                      <a:pPr marL="0" marR="0" algn="just">
                        <a:lnSpc>
                          <a:spcPct val="115000"/>
                        </a:lnSpc>
                        <a:spcBef>
                          <a:spcPts val="0"/>
                        </a:spcBef>
                        <a:spcAft>
                          <a:spcPts val="0"/>
                        </a:spcAft>
                      </a:pPr>
                      <a:endParaRPr lang="en-US" sz="2400" dirty="0">
                        <a:latin typeface="Calibri"/>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r>
              <a:tr h="349429">
                <a:tc>
                  <a:txBody>
                    <a:bodyPr/>
                    <a:lstStyle/>
                    <a:p>
                      <a:pPr marL="0" marR="0" algn="ctr">
                        <a:lnSpc>
                          <a:spcPct val="115000"/>
                        </a:lnSpc>
                        <a:spcBef>
                          <a:spcPts val="0"/>
                        </a:spcBef>
                        <a:spcAft>
                          <a:spcPts val="0"/>
                        </a:spcAft>
                      </a:pPr>
                      <a:endParaRPr lang="en-US" sz="1100">
                        <a:latin typeface="Verdana"/>
                        <a:ea typeface="宋体"/>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Verdana"/>
                          <a:ea typeface="宋体"/>
                          <a:cs typeface="Times New Roman"/>
                        </a:rPr>
                        <a:t>40</a:t>
                      </a:r>
                      <a:endParaRPr lang="en-US" sz="1100">
                        <a:latin typeface="Calibri"/>
                        <a:ea typeface="宋体"/>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latin typeface="Verdana"/>
                          <a:ea typeface="宋体"/>
                          <a:cs typeface="Times New Roman"/>
                        </a:rPr>
                        <a:t>360</a:t>
                      </a:r>
                      <a:r>
                        <a:rPr lang="en-US" sz="1100" baseline="30000" dirty="0">
                          <a:latin typeface="Verdana"/>
                          <a:ea typeface="宋体"/>
                          <a:cs typeface="Times New Roman"/>
                        </a:rPr>
                        <a:t>o</a:t>
                      </a:r>
                      <a:endParaRPr lang="en-US" sz="1100" dirty="0">
                        <a:latin typeface="Calibri"/>
                        <a:ea typeface="宋体"/>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graphicFrame>
        <p:nvGraphicFramePr>
          <p:cNvPr id="61446" name="Object 6"/>
          <p:cNvGraphicFramePr>
            <a:graphicFrameLocks noChangeAspect="1"/>
          </p:cNvGraphicFramePr>
          <p:nvPr>
            <p:extLst>
              <p:ext uri="{D42A27DB-BD31-4B8C-83A1-F6EECF244321}">
                <p14:modId xmlns:p14="http://schemas.microsoft.com/office/powerpoint/2010/main" val="4135889927"/>
              </p:ext>
            </p:extLst>
          </p:nvPr>
        </p:nvGraphicFramePr>
        <p:xfrm>
          <a:off x="5580112" y="1628800"/>
          <a:ext cx="435099" cy="792088"/>
        </p:xfrm>
        <a:graphic>
          <a:graphicData uri="http://schemas.openxmlformats.org/presentationml/2006/ole">
            <mc:AlternateContent xmlns:mc="http://schemas.openxmlformats.org/markup-compatibility/2006">
              <mc:Choice xmlns:v="urn:schemas-microsoft-com:vml" Requires="v">
                <p:oleObj spid="_x0000_s117835" name="Equation" r:id="rId3" imgW="266584" imgH="457002" progId="Equation.3">
                  <p:embed/>
                </p:oleObj>
              </mc:Choice>
              <mc:Fallback>
                <p:oleObj name="Equation" r:id="rId3" imgW="266584" imgH="457002" progId="Equation.3">
                  <p:embed/>
                  <p:pic>
                    <p:nvPicPr>
                      <p:cNvPr id="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112" y="1628800"/>
                        <a:ext cx="435099" cy="792088"/>
                      </a:xfrm>
                      <a:prstGeom prst="rect">
                        <a:avLst/>
                      </a:prstGeom>
                      <a:noFill/>
                      <a:extLst/>
                    </p:spPr>
                  </p:pic>
                </p:oleObj>
              </mc:Fallback>
            </mc:AlternateContent>
          </a:graphicData>
        </a:graphic>
      </p:graphicFrame>
      <p:graphicFrame>
        <p:nvGraphicFramePr>
          <p:cNvPr id="61445" name="Object 5"/>
          <p:cNvGraphicFramePr>
            <a:graphicFrameLocks noChangeAspect="1"/>
          </p:cNvGraphicFramePr>
          <p:nvPr>
            <p:extLst>
              <p:ext uri="{D42A27DB-BD31-4B8C-83A1-F6EECF244321}">
                <p14:modId xmlns:p14="http://schemas.microsoft.com/office/powerpoint/2010/main" val="495915556"/>
              </p:ext>
            </p:extLst>
          </p:nvPr>
        </p:nvGraphicFramePr>
        <p:xfrm>
          <a:off x="5508104" y="2348880"/>
          <a:ext cx="504056" cy="854704"/>
        </p:xfrm>
        <a:graphic>
          <a:graphicData uri="http://schemas.openxmlformats.org/presentationml/2006/ole">
            <mc:AlternateContent xmlns:mc="http://schemas.openxmlformats.org/markup-compatibility/2006">
              <mc:Choice xmlns:v="urn:schemas-microsoft-com:vml" Requires="v">
                <p:oleObj spid="_x0000_s117836" name="Equation" r:id="rId5" imgW="266584" imgH="457002" progId="Equation.3">
                  <p:embed/>
                </p:oleObj>
              </mc:Choice>
              <mc:Fallback>
                <p:oleObj name="Equation" r:id="rId5" imgW="266584" imgH="457002" progId="Equation.3">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08104" y="2348880"/>
                        <a:ext cx="504056" cy="854704"/>
                      </a:xfrm>
                      <a:prstGeom prst="rect">
                        <a:avLst/>
                      </a:prstGeom>
                      <a:noFill/>
                      <a:extLst/>
                    </p:spPr>
                  </p:pic>
                </p:oleObj>
              </mc:Fallback>
            </mc:AlternateContent>
          </a:graphicData>
        </a:graphic>
      </p:graphicFrame>
      <p:graphicFrame>
        <p:nvGraphicFramePr>
          <p:cNvPr id="61444" name="Object 4"/>
          <p:cNvGraphicFramePr>
            <a:graphicFrameLocks noChangeAspect="1"/>
          </p:cNvGraphicFramePr>
          <p:nvPr>
            <p:extLst>
              <p:ext uri="{D42A27DB-BD31-4B8C-83A1-F6EECF244321}">
                <p14:modId xmlns:p14="http://schemas.microsoft.com/office/powerpoint/2010/main" val="814628062"/>
              </p:ext>
            </p:extLst>
          </p:nvPr>
        </p:nvGraphicFramePr>
        <p:xfrm>
          <a:off x="5580112" y="3212976"/>
          <a:ext cx="461590" cy="782695"/>
        </p:xfrm>
        <a:graphic>
          <a:graphicData uri="http://schemas.openxmlformats.org/presentationml/2006/ole">
            <mc:AlternateContent xmlns:mc="http://schemas.openxmlformats.org/markup-compatibility/2006">
              <mc:Choice xmlns:v="urn:schemas-microsoft-com:vml" Requires="v">
                <p:oleObj spid="_x0000_s117837" name="Equation" r:id="rId7" imgW="266584" imgH="457002" progId="Equation.3">
                  <p:embed/>
                </p:oleObj>
              </mc:Choice>
              <mc:Fallback>
                <p:oleObj name="Equation" r:id="rId7" imgW="266584" imgH="457002"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80112" y="3212976"/>
                        <a:ext cx="461590" cy="782695"/>
                      </a:xfrm>
                      <a:prstGeom prst="rect">
                        <a:avLst/>
                      </a:prstGeom>
                      <a:noFill/>
                      <a:extLst/>
                    </p:spPr>
                  </p:pic>
                </p:oleObj>
              </mc:Fallback>
            </mc:AlternateContent>
          </a:graphicData>
        </a:graphic>
      </p:graphicFrame>
      <p:graphicFrame>
        <p:nvGraphicFramePr>
          <p:cNvPr id="61443" name="Object 3"/>
          <p:cNvGraphicFramePr>
            <a:graphicFrameLocks noChangeAspect="1"/>
          </p:cNvGraphicFramePr>
          <p:nvPr>
            <p:extLst>
              <p:ext uri="{D42A27DB-BD31-4B8C-83A1-F6EECF244321}">
                <p14:modId xmlns:p14="http://schemas.microsoft.com/office/powerpoint/2010/main" val="776029665"/>
              </p:ext>
            </p:extLst>
          </p:nvPr>
        </p:nvGraphicFramePr>
        <p:xfrm>
          <a:off x="5508104" y="4005064"/>
          <a:ext cx="467129" cy="792088"/>
        </p:xfrm>
        <a:graphic>
          <a:graphicData uri="http://schemas.openxmlformats.org/presentationml/2006/ole">
            <mc:AlternateContent xmlns:mc="http://schemas.openxmlformats.org/markup-compatibility/2006">
              <mc:Choice xmlns:v="urn:schemas-microsoft-com:vml" Requires="v">
                <p:oleObj spid="_x0000_s117838" name="Equation" r:id="rId9" imgW="266584" imgH="457002" progId="Equation.3">
                  <p:embed/>
                </p:oleObj>
              </mc:Choice>
              <mc:Fallback>
                <p:oleObj name="Equation" r:id="rId9" imgW="266584" imgH="457002" progId="Equation.3">
                  <p:embed/>
                  <p:pic>
                    <p:nvPicPr>
                      <p:cNvPr id="0"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08104" y="4005064"/>
                        <a:ext cx="467129" cy="792088"/>
                      </a:xfrm>
                      <a:prstGeom prst="rect">
                        <a:avLst/>
                      </a:prstGeom>
                      <a:noFill/>
                      <a:extLst/>
                    </p:spPr>
                  </p:pic>
                </p:oleObj>
              </mc:Fallback>
            </mc:AlternateContent>
          </a:graphicData>
        </a:graphic>
      </p:graphicFrame>
      <p:graphicFrame>
        <p:nvGraphicFramePr>
          <p:cNvPr id="61442" name="Object 2"/>
          <p:cNvGraphicFramePr>
            <a:graphicFrameLocks noChangeAspect="1"/>
          </p:cNvGraphicFramePr>
          <p:nvPr>
            <p:extLst>
              <p:ext uri="{D42A27DB-BD31-4B8C-83A1-F6EECF244321}">
                <p14:modId xmlns:p14="http://schemas.microsoft.com/office/powerpoint/2010/main" val="3072978557"/>
              </p:ext>
            </p:extLst>
          </p:nvPr>
        </p:nvGraphicFramePr>
        <p:xfrm>
          <a:off x="5508104" y="4941168"/>
          <a:ext cx="467128" cy="792087"/>
        </p:xfrm>
        <a:graphic>
          <a:graphicData uri="http://schemas.openxmlformats.org/presentationml/2006/ole">
            <mc:AlternateContent xmlns:mc="http://schemas.openxmlformats.org/markup-compatibility/2006">
              <mc:Choice xmlns:v="urn:schemas-microsoft-com:vml" Requires="v">
                <p:oleObj spid="_x0000_s117839" name="Equation" r:id="rId11" imgW="266584" imgH="457002" progId="Equation.3">
                  <p:embed/>
                </p:oleObj>
              </mc:Choice>
              <mc:Fallback>
                <p:oleObj name="Equation" r:id="rId11" imgW="266584" imgH="457002" progId="Equation.3">
                  <p:embed/>
                  <p:pic>
                    <p:nvPicPr>
                      <p:cNvPr id="0"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08104" y="4941168"/>
                        <a:ext cx="467128" cy="792087"/>
                      </a:xfrm>
                      <a:prstGeom prst="rect">
                        <a:avLst/>
                      </a:prstGeom>
                      <a:noFill/>
                      <a:extLst/>
                    </p:spPr>
                  </p:pic>
                </p:oleObj>
              </mc:Fallback>
            </mc:AlternateContent>
          </a:graphicData>
        </a:graphic>
      </p:graphicFrame>
      <p:graphicFrame>
        <p:nvGraphicFramePr>
          <p:cNvPr id="61441" name="Object 1"/>
          <p:cNvGraphicFramePr>
            <a:graphicFrameLocks noChangeAspect="1"/>
          </p:cNvGraphicFramePr>
          <p:nvPr>
            <p:extLst>
              <p:ext uri="{D42A27DB-BD31-4B8C-83A1-F6EECF244321}">
                <p14:modId xmlns:p14="http://schemas.microsoft.com/office/powerpoint/2010/main" val="1107448588"/>
              </p:ext>
            </p:extLst>
          </p:nvPr>
        </p:nvGraphicFramePr>
        <p:xfrm>
          <a:off x="5580112" y="5877272"/>
          <a:ext cx="500864" cy="720080"/>
        </p:xfrm>
        <a:graphic>
          <a:graphicData uri="http://schemas.openxmlformats.org/presentationml/2006/ole">
            <mc:AlternateContent xmlns:mc="http://schemas.openxmlformats.org/markup-compatibility/2006">
              <mc:Choice xmlns:v="urn:schemas-microsoft-com:vml" Requires="v">
                <p:oleObj spid="_x0000_s117840" name="Equation" r:id="rId13" imgW="266584" imgH="457002" progId="Equation.3">
                  <p:embed/>
                </p:oleObj>
              </mc:Choice>
              <mc:Fallback>
                <p:oleObj name="Equation" r:id="rId13" imgW="266584" imgH="457002" progId="Equation.3">
                  <p:embed/>
                  <p:pic>
                    <p:nvPicPr>
                      <p:cNvPr id="0" name="Picture 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580112" y="5877272"/>
                        <a:ext cx="500864" cy="720080"/>
                      </a:xfrm>
                      <a:prstGeom prst="rect">
                        <a:avLst/>
                      </a:prstGeom>
                      <a:noFill/>
                      <a:extLst/>
                    </p:spPr>
                  </p:pic>
                </p:oleObj>
              </mc:Fallback>
            </mc:AlternateContent>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45870511"/>
              </p:ext>
            </p:extLst>
          </p:nvPr>
        </p:nvGraphicFramePr>
        <p:xfrm>
          <a:off x="107504" y="620688"/>
          <a:ext cx="9144000" cy="6472998"/>
        </p:xfrm>
        <a:graphic>
          <a:graphicData uri="http://schemas.openxmlformats.org/drawingml/2006/table">
            <a:tbl>
              <a:tblPr/>
              <a:tblGrid>
                <a:gridCol w="2159306"/>
                <a:gridCol w="3613532"/>
                <a:gridCol w="3371162"/>
              </a:tblGrid>
              <a:tr h="854493">
                <a:tc>
                  <a:txBody>
                    <a:bodyPr/>
                    <a:lstStyle/>
                    <a:p>
                      <a:pPr marL="0" marR="0" algn="ctr">
                        <a:lnSpc>
                          <a:spcPct val="115000"/>
                        </a:lnSpc>
                        <a:spcBef>
                          <a:spcPts val="0"/>
                        </a:spcBef>
                        <a:spcAft>
                          <a:spcPts val="0"/>
                        </a:spcAft>
                      </a:pPr>
                      <a:r>
                        <a:rPr lang="en-US" sz="2800" dirty="0" err="1">
                          <a:latin typeface="+mj-lt"/>
                          <a:ea typeface="宋体"/>
                          <a:cs typeface="Times New Roman"/>
                        </a:rPr>
                        <a:t>Sektor</a:t>
                      </a:r>
                      <a:r>
                        <a:rPr lang="en-US" sz="2800" dirty="0">
                          <a:latin typeface="+mj-lt"/>
                          <a:ea typeface="宋体"/>
                          <a:cs typeface="Times New Roman"/>
                        </a:rPr>
                        <a:t> </a:t>
                      </a:r>
                      <a:r>
                        <a:rPr lang="en-US" sz="2800" dirty="0" err="1">
                          <a:latin typeface="+mj-lt"/>
                          <a:ea typeface="宋体"/>
                          <a:cs typeface="Times New Roman"/>
                        </a:rPr>
                        <a:t>ekonomi</a:t>
                      </a:r>
                      <a:endParaRPr lang="en-US" sz="2800" dirty="0">
                        <a:latin typeface="+mj-lt"/>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marL="0" marR="0" algn="ctr">
                        <a:lnSpc>
                          <a:spcPct val="115000"/>
                        </a:lnSpc>
                        <a:spcBef>
                          <a:spcPts val="0"/>
                        </a:spcBef>
                        <a:spcAft>
                          <a:spcPts val="0"/>
                        </a:spcAft>
                      </a:pPr>
                      <a:r>
                        <a:rPr lang="en-US" sz="2800" dirty="0" err="1">
                          <a:latin typeface="+mj-lt"/>
                          <a:ea typeface="宋体"/>
                          <a:cs typeface="Times New Roman"/>
                        </a:rPr>
                        <a:t>Pendapatan</a:t>
                      </a:r>
                      <a:endParaRPr lang="en-US" sz="2800" dirty="0">
                        <a:latin typeface="+mj-lt"/>
                        <a:ea typeface="宋体"/>
                        <a:cs typeface="Times New Roman"/>
                      </a:endParaRPr>
                    </a:p>
                    <a:p>
                      <a:pPr marL="0" marR="0" algn="ctr">
                        <a:lnSpc>
                          <a:spcPct val="115000"/>
                        </a:lnSpc>
                        <a:spcBef>
                          <a:spcPts val="0"/>
                        </a:spcBef>
                        <a:spcAft>
                          <a:spcPts val="0"/>
                        </a:spcAft>
                      </a:pPr>
                      <a:r>
                        <a:rPr lang="en-US" sz="2800" dirty="0">
                          <a:latin typeface="+mj-lt"/>
                          <a:ea typeface="宋体"/>
                          <a:cs typeface="Times New Roman"/>
                        </a:rPr>
                        <a:t>(RM’000 </a:t>
                      </a:r>
                      <a:r>
                        <a:rPr lang="en-US" sz="2800" dirty="0" err="1">
                          <a:latin typeface="+mj-lt"/>
                          <a:ea typeface="宋体"/>
                          <a:cs typeface="Times New Roman"/>
                        </a:rPr>
                        <a:t>juta</a:t>
                      </a:r>
                      <a:r>
                        <a:rPr lang="en-US" sz="2800" dirty="0">
                          <a:latin typeface="+mj-lt"/>
                          <a:ea typeface="宋体"/>
                          <a:cs typeface="Times New Roman"/>
                        </a:rPr>
                        <a:t>)</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marL="0" marR="0" algn="ctr">
                        <a:lnSpc>
                          <a:spcPct val="115000"/>
                        </a:lnSpc>
                        <a:spcBef>
                          <a:spcPts val="0"/>
                        </a:spcBef>
                        <a:spcAft>
                          <a:spcPts val="0"/>
                        </a:spcAft>
                      </a:pPr>
                      <a:r>
                        <a:rPr lang="en-US" sz="2800" dirty="0" err="1">
                          <a:latin typeface="+mj-lt"/>
                          <a:ea typeface="宋体"/>
                          <a:cs typeface="Times New Roman"/>
                        </a:rPr>
                        <a:t>Peratus</a:t>
                      </a:r>
                      <a:endParaRPr lang="en-US" sz="2800" dirty="0">
                        <a:latin typeface="+mj-lt"/>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r>
              <a:tr h="4740259">
                <a:tc>
                  <a:txBody>
                    <a:bodyPr/>
                    <a:lstStyle/>
                    <a:p>
                      <a:pPr marL="0" marR="0" algn="ctr">
                        <a:lnSpc>
                          <a:spcPct val="115000"/>
                        </a:lnSpc>
                        <a:spcBef>
                          <a:spcPts val="0"/>
                        </a:spcBef>
                        <a:spcAft>
                          <a:spcPts val="0"/>
                        </a:spcAft>
                      </a:pPr>
                      <a:r>
                        <a:rPr lang="en-US" sz="2400" dirty="0" err="1">
                          <a:latin typeface="+mj-lt"/>
                          <a:ea typeface="宋体"/>
                          <a:cs typeface="Times New Roman"/>
                        </a:rPr>
                        <a:t>Industri</a:t>
                      </a:r>
                      <a:r>
                        <a:rPr lang="en-US" sz="2400" dirty="0">
                          <a:latin typeface="+mj-lt"/>
                          <a:ea typeface="宋体"/>
                          <a:cs typeface="Times New Roman"/>
                        </a:rPr>
                        <a:t> </a:t>
                      </a:r>
                      <a:r>
                        <a:rPr lang="en-US" sz="2400" dirty="0" err="1">
                          <a:latin typeface="+mj-lt"/>
                          <a:ea typeface="宋体"/>
                          <a:cs typeface="Times New Roman"/>
                        </a:rPr>
                        <a:t>berat</a:t>
                      </a:r>
                      <a:endParaRPr lang="en-US" sz="2400" dirty="0">
                        <a:latin typeface="+mj-lt"/>
                        <a:ea typeface="宋体"/>
                        <a:cs typeface="Times New Roman"/>
                      </a:endParaRPr>
                    </a:p>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r>
                        <a:rPr lang="en-US" sz="2400" dirty="0" err="1" smtClean="0">
                          <a:latin typeface="+mj-lt"/>
                          <a:ea typeface="宋体"/>
                          <a:cs typeface="Times New Roman"/>
                        </a:rPr>
                        <a:t>Tekstil</a:t>
                      </a:r>
                      <a:endParaRPr lang="en-US" sz="2400" dirty="0" smtClean="0">
                        <a:latin typeface="+mj-lt"/>
                        <a:ea typeface="宋体"/>
                        <a:cs typeface="Times New Roman"/>
                      </a:endParaRPr>
                    </a:p>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r>
                        <a:rPr lang="en-US" sz="2400" dirty="0" err="1" smtClean="0">
                          <a:latin typeface="+mj-lt"/>
                          <a:ea typeface="宋体"/>
                          <a:cs typeface="Times New Roman"/>
                        </a:rPr>
                        <a:t>Pembalakan</a:t>
                      </a:r>
                      <a:endParaRPr lang="en-US" sz="2400" dirty="0" smtClean="0">
                        <a:latin typeface="+mj-lt"/>
                        <a:ea typeface="宋体"/>
                        <a:cs typeface="Times New Roman"/>
                      </a:endParaRPr>
                    </a:p>
                    <a:p>
                      <a:pPr marL="0" marR="0" algn="ctr">
                        <a:lnSpc>
                          <a:spcPct val="115000"/>
                        </a:lnSpc>
                        <a:spcBef>
                          <a:spcPts val="0"/>
                        </a:spcBef>
                        <a:spcAft>
                          <a:spcPts val="0"/>
                        </a:spcAft>
                      </a:pPr>
                      <a:endParaRPr lang="en-US" sz="2400" dirty="0">
                        <a:latin typeface="+mj-lt"/>
                        <a:ea typeface="宋体"/>
                        <a:cs typeface="Times New Roman"/>
                      </a:endParaRPr>
                    </a:p>
                    <a:p>
                      <a:pPr marL="0" marR="0" algn="ctr">
                        <a:lnSpc>
                          <a:spcPct val="115000"/>
                        </a:lnSpc>
                        <a:spcBef>
                          <a:spcPts val="0"/>
                        </a:spcBef>
                        <a:spcAft>
                          <a:spcPts val="0"/>
                        </a:spcAft>
                      </a:pPr>
                      <a:r>
                        <a:rPr lang="en-US" sz="2400" dirty="0" smtClean="0">
                          <a:latin typeface="+mj-lt"/>
                          <a:ea typeface="宋体"/>
                          <a:cs typeface="Times New Roman"/>
                        </a:rPr>
                        <a:t>Petroleum</a:t>
                      </a:r>
                    </a:p>
                    <a:p>
                      <a:pPr marL="0" marR="0" algn="ctr">
                        <a:lnSpc>
                          <a:spcPct val="115000"/>
                        </a:lnSpc>
                        <a:spcBef>
                          <a:spcPts val="0"/>
                        </a:spcBef>
                        <a:spcAft>
                          <a:spcPts val="0"/>
                        </a:spcAft>
                      </a:pPr>
                      <a:endParaRPr lang="en-US" sz="2400" dirty="0">
                        <a:latin typeface="+mj-lt"/>
                        <a:ea typeface="宋体"/>
                        <a:cs typeface="Times New Roman"/>
                      </a:endParaRPr>
                    </a:p>
                    <a:p>
                      <a:pPr marL="0" marR="0" algn="ctr">
                        <a:lnSpc>
                          <a:spcPct val="115000"/>
                        </a:lnSpc>
                        <a:spcBef>
                          <a:spcPts val="0"/>
                        </a:spcBef>
                        <a:spcAft>
                          <a:spcPts val="0"/>
                        </a:spcAft>
                      </a:pPr>
                      <a:r>
                        <a:rPr lang="en-US" sz="2400" dirty="0" err="1">
                          <a:latin typeface="+mj-lt"/>
                          <a:ea typeface="宋体"/>
                          <a:cs typeface="Times New Roman"/>
                        </a:rPr>
                        <a:t>Minyak</a:t>
                      </a:r>
                      <a:r>
                        <a:rPr lang="en-US" sz="2400" dirty="0">
                          <a:latin typeface="+mj-lt"/>
                          <a:ea typeface="宋体"/>
                          <a:cs typeface="Times New Roman"/>
                        </a:rPr>
                        <a:t> </a:t>
                      </a:r>
                      <a:r>
                        <a:rPr lang="en-US" sz="2400" dirty="0" err="1">
                          <a:latin typeface="+mj-lt"/>
                          <a:ea typeface="宋体"/>
                          <a:cs typeface="Times New Roman"/>
                        </a:rPr>
                        <a:t>sawit</a:t>
                      </a:r>
                      <a:endParaRPr lang="en-US" sz="2400" dirty="0">
                        <a:latin typeface="+mj-lt"/>
                        <a:ea typeface="宋体"/>
                        <a:cs typeface="Times New Roman"/>
                      </a:endParaRPr>
                    </a:p>
                    <a:p>
                      <a:pPr marL="0" marR="0" algn="ctr">
                        <a:lnSpc>
                          <a:spcPct val="115000"/>
                        </a:lnSpc>
                        <a:spcBef>
                          <a:spcPts val="0"/>
                        </a:spcBef>
                        <a:spcAft>
                          <a:spcPts val="0"/>
                        </a:spcAft>
                      </a:pPr>
                      <a:r>
                        <a:rPr lang="en-US" sz="2400" dirty="0">
                          <a:latin typeface="+mj-lt"/>
                          <a:ea typeface="宋体"/>
                          <a:cs typeface="Times New Roman"/>
                        </a:rPr>
                        <a:t>Lain-lain</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2400" dirty="0">
                          <a:latin typeface="Verdana"/>
                          <a:ea typeface="宋体"/>
                          <a:cs typeface="Times New Roman"/>
                        </a:rPr>
                        <a:t>10</a:t>
                      </a:r>
                      <a:endParaRPr lang="en-US" sz="2400" dirty="0">
                        <a:latin typeface="Calibri"/>
                        <a:ea typeface="宋体"/>
                        <a:cs typeface="Times New Roman"/>
                      </a:endParaRPr>
                    </a:p>
                    <a:p>
                      <a:pPr marL="0" marR="0" algn="ctr">
                        <a:lnSpc>
                          <a:spcPct val="115000"/>
                        </a:lnSpc>
                        <a:spcBef>
                          <a:spcPts val="0"/>
                        </a:spcBef>
                        <a:spcAft>
                          <a:spcPts val="0"/>
                        </a:spcAft>
                      </a:pPr>
                      <a:endParaRPr lang="en-US" sz="2400" dirty="0" smtClean="0">
                        <a:latin typeface="Verdana"/>
                        <a:ea typeface="宋体"/>
                        <a:cs typeface="Times New Roman"/>
                      </a:endParaRPr>
                    </a:p>
                    <a:p>
                      <a:pPr marL="0" marR="0" algn="ctr">
                        <a:lnSpc>
                          <a:spcPct val="115000"/>
                        </a:lnSpc>
                        <a:spcBef>
                          <a:spcPts val="0"/>
                        </a:spcBef>
                        <a:spcAft>
                          <a:spcPts val="0"/>
                        </a:spcAft>
                      </a:pPr>
                      <a:r>
                        <a:rPr lang="en-US" sz="2400" dirty="0" smtClean="0">
                          <a:latin typeface="Verdana"/>
                          <a:ea typeface="宋体"/>
                          <a:cs typeface="Times New Roman"/>
                        </a:rPr>
                        <a:t>4</a:t>
                      </a:r>
                      <a:endParaRPr lang="en-US" sz="2400" dirty="0">
                        <a:latin typeface="Calibri"/>
                        <a:ea typeface="宋体"/>
                        <a:cs typeface="Times New Roman"/>
                      </a:endParaRPr>
                    </a:p>
                    <a:p>
                      <a:pPr marL="0" marR="0" algn="ctr">
                        <a:lnSpc>
                          <a:spcPct val="115000"/>
                        </a:lnSpc>
                        <a:spcBef>
                          <a:spcPts val="0"/>
                        </a:spcBef>
                        <a:spcAft>
                          <a:spcPts val="0"/>
                        </a:spcAft>
                      </a:pPr>
                      <a:endParaRPr lang="en-US" sz="2400" dirty="0" smtClean="0">
                        <a:latin typeface="Verdana"/>
                        <a:ea typeface="宋体"/>
                        <a:cs typeface="Times New Roman"/>
                      </a:endParaRPr>
                    </a:p>
                    <a:p>
                      <a:pPr marL="0" marR="0" algn="ctr">
                        <a:lnSpc>
                          <a:spcPct val="115000"/>
                        </a:lnSpc>
                        <a:spcBef>
                          <a:spcPts val="0"/>
                        </a:spcBef>
                        <a:spcAft>
                          <a:spcPts val="0"/>
                        </a:spcAft>
                      </a:pPr>
                      <a:r>
                        <a:rPr lang="en-US" sz="2400" dirty="0" smtClean="0">
                          <a:latin typeface="Verdana"/>
                          <a:ea typeface="宋体"/>
                          <a:cs typeface="Times New Roman"/>
                        </a:rPr>
                        <a:t>5</a:t>
                      </a:r>
                    </a:p>
                    <a:p>
                      <a:pPr marL="0" marR="0" algn="ctr">
                        <a:lnSpc>
                          <a:spcPct val="115000"/>
                        </a:lnSpc>
                        <a:spcBef>
                          <a:spcPts val="0"/>
                        </a:spcBef>
                        <a:spcAft>
                          <a:spcPts val="0"/>
                        </a:spcAft>
                      </a:pPr>
                      <a:endParaRPr lang="en-US" sz="2400" dirty="0">
                        <a:latin typeface="Calibri"/>
                        <a:ea typeface="宋体"/>
                        <a:cs typeface="Times New Roman"/>
                      </a:endParaRPr>
                    </a:p>
                    <a:p>
                      <a:pPr marL="0" marR="0" algn="ctr">
                        <a:lnSpc>
                          <a:spcPct val="115000"/>
                        </a:lnSpc>
                        <a:spcBef>
                          <a:spcPts val="0"/>
                        </a:spcBef>
                        <a:spcAft>
                          <a:spcPts val="0"/>
                        </a:spcAft>
                      </a:pPr>
                      <a:r>
                        <a:rPr lang="en-US" sz="2400" dirty="0" smtClean="0">
                          <a:latin typeface="Verdana"/>
                          <a:ea typeface="宋体"/>
                          <a:cs typeface="Times New Roman"/>
                        </a:rPr>
                        <a:t>12</a:t>
                      </a:r>
                    </a:p>
                    <a:p>
                      <a:pPr marL="0" marR="0" algn="ctr">
                        <a:lnSpc>
                          <a:spcPct val="115000"/>
                        </a:lnSpc>
                        <a:spcBef>
                          <a:spcPts val="0"/>
                        </a:spcBef>
                        <a:spcAft>
                          <a:spcPts val="0"/>
                        </a:spcAft>
                      </a:pPr>
                      <a:endParaRPr lang="en-US" sz="2400" dirty="0">
                        <a:latin typeface="Calibri"/>
                        <a:ea typeface="宋体"/>
                        <a:cs typeface="Times New Roman"/>
                      </a:endParaRPr>
                    </a:p>
                    <a:p>
                      <a:pPr marL="0" marR="0" algn="ctr">
                        <a:lnSpc>
                          <a:spcPct val="115000"/>
                        </a:lnSpc>
                        <a:spcBef>
                          <a:spcPts val="0"/>
                        </a:spcBef>
                        <a:spcAft>
                          <a:spcPts val="0"/>
                        </a:spcAft>
                      </a:pPr>
                      <a:r>
                        <a:rPr lang="en-US" sz="2400" dirty="0">
                          <a:latin typeface="Verdana"/>
                          <a:ea typeface="宋体"/>
                          <a:cs typeface="Times New Roman"/>
                        </a:rPr>
                        <a:t>6</a:t>
                      </a:r>
                      <a:endParaRPr lang="en-US" sz="2400" dirty="0">
                        <a:latin typeface="Calibri"/>
                        <a:ea typeface="宋体"/>
                        <a:cs typeface="Times New Roman"/>
                      </a:endParaRPr>
                    </a:p>
                    <a:p>
                      <a:pPr marL="0" marR="0" algn="ctr">
                        <a:lnSpc>
                          <a:spcPct val="115000"/>
                        </a:lnSpc>
                        <a:spcBef>
                          <a:spcPts val="0"/>
                        </a:spcBef>
                        <a:spcAft>
                          <a:spcPts val="0"/>
                        </a:spcAft>
                      </a:pPr>
                      <a:r>
                        <a:rPr lang="en-US" sz="2400" dirty="0">
                          <a:latin typeface="Verdana"/>
                          <a:ea typeface="宋体"/>
                          <a:cs typeface="Times New Roman"/>
                        </a:rPr>
                        <a:t>3</a:t>
                      </a:r>
                      <a:endParaRPr lang="en-US" sz="2400" dirty="0">
                        <a:latin typeface="Calibri"/>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just">
                        <a:lnSpc>
                          <a:spcPct val="115000"/>
                        </a:lnSpc>
                        <a:spcBef>
                          <a:spcPts val="0"/>
                        </a:spcBef>
                        <a:spcAft>
                          <a:spcPts val="0"/>
                        </a:spcAft>
                      </a:pPr>
                      <a:r>
                        <a:rPr lang="en-US" sz="2400" dirty="0" smtClean="0">
                          <a:latin typeface="Verdana"/>
                          <a:ea typeface="宋体"/>
                          <a:cs typeface="Times New Roman"/>
                        </a:rPr>
                        <a:t>        x 100</a:t>
                      </a:r>
                      <a:r>
                        <a:rPr lang="en-US" sz="2400" dirty="0">
                          <a:latin typeface="Verdana"/>
                          <a:ea typeface="宋体"/>
                          <a:cs typeface="Times New Roman"/>
                        </a:rPr>
                        <a:t>% = 25.0</a:t>
                      </a:r>
                      <a:endParaRPr lang="en-US" sz="2400" dirty="0">
                        <a:latin typeface="Calibri"/>
                        <a:ea typeface="宋体"/>
                        <a:cs typeface="Times New Roman"/>
                      </a:endParaRPr>
                    </a:p>
                    <a:p>
                      <a:pPr marL="0" marR="0" algn="just">
                        <a:lnSpc>
                          <a:spcPct val="115000"/>
                        </a:lnSpc>
                        <a:spcBef>
                          <a:spcPts val="0"/>
                        </a:spcBef>
                        <a:spcAft>
                          <a:spcPts val="0"/>
                        </a:spcAft>
                      </a:pPr>
                      <a:r>
                        <a:rPr lang="en-US" sz="2400" dirty="0" smtClean="0">
                          <a:latin typeface="Verdana"/>
                          <a:ea typeface="宋体"/>
                          <a:cs typeface="Times New Roman"/>
                        </a:rPr>
                        <a:t>        </a:t>
                      </a:r>
                    </a:p>
                    <a:p>
                      <a:pPr marL="0" marR="0" algn="just">
                        <a:lnSpc>
                          <a:spcPct val="115000"/>
                        </a:lnSpc>
                        <a:spcBef>
                          <a:spcPts val="0"/>
                        </a:spcBef>
                        <a:spcAft>
                          <a:spcPts val="0"/>
                        </a:spcAft>
                      </a:pPr>
                      <a:r>
                        <a:rPr lang="en-US" sz="2400" dirty="0" smtClean="0">
                          <a:latin typeface="Verdana"/>
                          <a:ea typeface="宋体"/>
                          <a:cs typeface="Times New Roman"/>
                        </a:rPr>
                        <a:t>         x100</a:t>
                      </a:r>
                      <a:r>
                        <a:rPr lang="en-US" sz="2400" dirty="0">
                          <a:latin typeface="Verdana"/>
                          <a:ea typeface="宋体"/>
                          <a:cs typeface="Times New Roman"/>
                        </a:rPr>
                        <a:t>% = </a:t>
                      </a:r>
                      <a:r>
                        <a:rPr lang="en-US" sz="2400" dirty="0" smtClean="0">
                          <a:latin typeface="Verdana"/>
                          <a:ea typeface="宋体"/>
                          <a:cs typeface="Times New Roman"/>
                        </a:rPr>
                        <a:t>10.0</a:t>
                      </a:r>
                    </a:p>
                    <a:p>
                      <a:pPr marL="0" marR="0" algn="just">
                        <a:lnSpc>
                          <a:spcPct val="115000"/>
                        </a:lnSpc>
                        <a:spcBef>
                          <a:spcPts val="0"/>
                        </a:spcBef>
                        <a:spcAft>
                          <a:spcPts val="0"/>
                        </a:spcAft>
                      </a:pPr>
                      <a:endParaRPr lang="en-US" sz="2400" dirty="0">
                        <a:latin typeface="Calibri"/>
                        <a:ea typeface="宋体"/>
                        <a:cs typeface="Times New Roman"/>
                      </a:endParaRPr>
                    </a:p>
                    <a:p>
                      <a:pPr marL="0" marR="0" algn="just">
                        <a:lnSpc>
                          <a:spcPct val="115000"/>
                        </a:lnSpc>
                        <a:spcBef>
                          <a:spcPts val="0"/>
                        </a:spcBef>
                        <a:spcAft>
                          <a:spcPts val="0"/>
                        </a:spcAft>
                      </a:pPr>
                      <a:r>
                        <a:rPr lang="en-US" sz="2400" dirty="0" smtClean="0">
                          <a:latin typeface="Verdana"/>
                          <a:ea typeface="宋体"/>
                          <a:cs typeface="Times New Roman"/>
                        </a:rPr>
                        <a:t>        x </a:t>
                      </a:r>
                      <a:r>
                        <a:rPr lang="en-US" sz="2400" dirty="0">
                          <a:latin typeface="Verdana"/>
                          <a:ea typeface="宋体"/>
                          <a:cs typeface="Times New Roman"/>
                        </a:rPr>
                        <a:t>100% = </a:t>
                      </a:r>
                      <a:r>
                        <a:rPr lang="en-US" sz="2400" dirty="0" smtClean="0">
                          <a:latin typeface="Verdana"/>
                          <a:ea typeface="宋体"/>
                          <a:cs typeface="Times New Roman"/>
                        </a:rPr>
                        <a:t>12.5</a:t>
                      </a:r>
                    </a:p>
                    <a:p>
                      <a:pPr marL="0" marR="0" algn="just">
                        <a:lnSpc>
                          <a:spcPct val="115000"/>
                        </a:lnSpc>
                        <a:spcBef>
                          <a:spcPts val="0"/>
                        </a:spcBef>
                        <a:spcAft>
                          <a:spcPts val="0"/>
                        </a:spcAft>
                      </a:pPr>
                      <a:endParaRPr lang="en-US" sz="2400" dirty="0">
                        <a:latin typeface="Calibri"/>
                        <a:ea typeface="宋体"/>
                        <a:cs typeface="Times New Roman"/>
                      </a:endParaRPr>
                    </a:p>
                    <a:p>
                      <a:pPr marL="0" marR="0" algn="just">
                        <a:lnSpc>
                          <a:spcPct val="115000"/>
                        </a:lnSpc>
                        <a:spcBef>
                          <a:spcPts val="0"/>
                        </a:spcBef>
                        <a:spcAft>
                          <a:spcPts val="0"/>
                        </a:spcAft>
                      </a:pPr>
                      <a:r>
                        <a:rPr lang="en-US" sz="2400" dirty="0" smtClean="0">
                          <a:latin typeface="Verdana"/>
                          <a:ea typeface="宋体"/>
                          <a:cs typeface="Times New Roman"/>
                        </a:rPr>
                        <a:t>        x </a:t>
                      </a:r>
                      <a:r>
                        <a:rPr lang="en-US" sz="2400" dirty="0">
                          <a:latin typeface="Verdana"/>
                          <a:ea typeface="宋体"/>
                          <a:cs typeface="Times New Roman"/>
                        </a:rPr>
                        <a:t>100% = </a:t>
                      </a:r>
                      <a:r>
                        <a:rPr lang="en-US" sz="2400" dirty="0" smtClean="0">
                          <a:latin typeface="Verdana"/>
                          <a:ea typeface="宋体"/>
                          <a:cs typeface="Times New Roman"/>
                        </a:rPr>
                        <a:t>30.0</a:t>
                      </a:r>
                    </a:p>
                    <a:p>
                      <a:pPr marL="0" marR="0" algn="just">
                        <a:lnSpc>
                          <a:spcPct val="115000"/>
                        </a:lnSpc>
                        <a:spcBef>
                          <a:spcPts val="0"/>
                        </a:spcBef>
                        <a:spcAft>
                          <a:spcPts val="0"/>
                        </a:spcAft>
                      </a:pPr>
                      <a:endParaRPr lang="en-US" sz="2400" dirty="0">
                        <a:latin typeface="Calibri"/>
                        <a:ea typeface="宋体"/>
                        <a:cs typeface="Times New Roman"/>
                      </a:endParaRPr>
                    </a:p>
                    <a:p>
                      <a:pPr marL="0" marR="0" algn="just">
                        <a:lnSpc>
                          <a:spcPct val="115000"/>
                        </a:lnSpc>
                        <a:spcBef>
                          <a:spcPts val="0"/>
                        </a:spcBef>
                        <a:spcAft>
                          <a:spcPts val="0"/>
                        </a:spcAft>
                      </a:pPr>
                      <a:r>
                        <a:rPr lang="en-US" sz="2400" dirty="0" smtClean="0">
                          <a:latin typeface="Verdana"/>
                          <a:ea typeface="宋体"/>
                          <a:cs typeface="Times New Roman"/>
                        </a:rPr>
                        <a:t>        x </a:t>
                      </a:r>
                      <a:r>
                        <a:rPr lang="en-US" sz="2400" dirty="0">
                          <a:latin typeface="Verdana"/>
                          <a:ea typeface="宋体"/>
                          <a:cs typeface="Times New Roman"/>
                        </a:rPr>
                        <a:t>100% = 15.0</a:t>
                      </a:r>
                      <a:endParaRPr lang="en-US" sz="2400" dirty="0">
                        <a:latin typeface="Calibri"/>
                        <a:ea typeface="宋体"/>
                        <a:cs typeface="Times New Roman"/>
                      </a:endParaRPr>
                    </a:p>
                    <a:p>
                      <a:pPr marL="0" marR="0" algn="just">
                        <a:lnSpc>
                          <a:spcPct val="115000"/>
                        </a:lnSpc>
                        <a:spcBef>
                          <a:spcPts val="0"/>
                        </a:spcBef>
                        <a:spcAft>
                          <a:spcPts val="0"/>
                        </a:spcAft>
                      </a:pPr>
                      <a:r>
                        <a:rPr lang="en-US" sz="2400" dirty="0" smtClean="0">
                          <a:latin typeface="Verdana"/>
                          <a:ea typeface="宋体"/>
                          <a:cs typeface="Times New Roman"/>
                        </a:rPr>
                        <a:t>        x </a:t>
                      </a:r>
                      <a:r>
                        <a:rPr lang="en-US" sz="2400" dirty="0">
                          <a:latin typeface="Verdana"/>
                          <a:ea typeface="宋体"/>
                          <a:cs typeface="Times New Roman"/>
                        </a:rPr>
                        <a:t>100% = </a:t>
                      </a:r>
                      <a:r>
                        <a:rPr lang="en-US" sz="2400" dirty="0" smtClean="0">
                          <a:latin typeface="Verdana"/>
                          <a:ea typeface="宋体"/>
                          <a:cs typeface="Times New Roman"/>
                        </a:rPr>
                        <a:t> 7.5</a:t>
                      </a:r>
                      <a:endParaRPr lang="en-US" sz="2400" dirty="0">
                        <a:latin typeface="Calibri"/>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r>
              <a:tr h="751283">
                <a:tc>
                  <a:txBody>
                    <a:bodyPr/>
                    <a:lstStyle/>
                    <a:p>
                      <a:pPr marL="0" marR="0" algn="ctr">
                        <a:lnSpc>
                          <a:spcPct val="115000"/>
                        </a:lnSpc>
                        <a:spcBef>
                          <a:spcPts val="0"/>
                        </a:spcBef>
                        <a:spcAft>
                          <a:spcPts val="0"/>
                        </a:spcAft>
                      </a:pPr>
                      <a:endParaRPr lang="en-US" sz="2800">
                        <a:latin typeface="Verdana"/>
                        <a:ea typeface="宋体"/>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latin typeface="Verdana"/>
                          <a:ea typeface="宋体"/>
                          <a:cs typeface="Times New Roman"/>
                        </a:rPr>
                        <a:t>40</a:t>
                      </a:r>
                      <a:endParaRPr lang="en-US" sz="2400" dirty="0">
                        <a:latin typeface="Calibri"/>
                        <a:ea typeface="宋体"/>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smtClean="0">
                          <a:latin typeface="Verdana"/>
                          <a:ea typeface="宋体"/>
                          <a:cs typeface="Times New Roman"/>
                        </a:rPr>
                        <a:t>100%</a:t>
                      </a:r>
                      <a:endParaRPr lang="en-US" sz="2400" dirty="0">
                        <a:latin typeface="Calibri"/>
                        <a:ea typeface="宋体"/>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graphicFrame>
        <p:nvGraphicFramePr>
          <p:cNvPr id="62470" name="Object 6"/>
          <p:cNvGraphicFramePr>
            <a:graphicFrameLocks noChangeAspect="1"/>
          </p:cNvGraphicFramePr>
          <p:nvPr>
            <p:extLst>
              <p:ext uri="{D42A27DB-BD31-4B8C-83A1-F6EECF244321}">
                <p14:modId xmlns:p14="http://schemas.microsoft.com/office/powerpoint/2010/main" val="1062019025"/>
              </p:ext>
            </p:extLst>
          </p:nvPr>
        </p:nvGraphicFramePr>
        <p:xfrm>
          <a:off x="6084168" y="1412776"/>
          <a:ext cx="504056" cy="736252"/>
        </p:xfrm>
        <a:graphic>
          <a:graphicData uri="http://schemas.openxmlformats.org/presentationml/2006/ole">
            <mc:AlternateContent xmlns:mc="http://schemas.openxmlformats.org/markup-compatibility/2006">
              <mc:Choice xmlns:v="urn:schemas-microsoft-com:vml" Requires="v">
                <p:oleObj spid="_x0000_s118847" name="Equation" r:id="rId3" imgW="266584" imgH="457002" progId="Equation.3">
                  <p:embed/>
                </p:oleObj>
              </mc:Choice>
              <mc:Fallback>
                <p:oleObj name="Equation" r:id="rId3" imgW="266584" imgH="457002" progId="Equation.3">
                  <p:embed/>
                  <p:pic>
                    <p:nvPicPr>
                      <p:cNvPr id="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168" y="1412776"/>
                        <a:ext cx="504056" cy="736252"/>
                      </a:xfrm>
                      <a:prstGeom prst="rect">
                        <a:avLst/>
                      </a:prstGeom>
                      <a:noFill/>
                      <a:extLst/>
                    </p:spPr>
                  </p:pic>
                </p:oleObj>
              </mc:Fallback>
            </mc:AlternateContent>
          </a:graphicData>
        </a:graphic>
      </p:graphicFrame>
      <p:graphicFrame>
        <p:nvGraphicFramePr>
          <p:cNvPr id="62469" name="Object 5"/>
          <p:cNvGraphicFramePr>
            <a:graphicFrameLocks noChangeAspect="1"/>
          </p:cNvGraphicFramePr>
          <p:nvPr>
            <p:extLst>
              <p:ext uri="{D42A27DB-BD31-4B8C-83A1-F6EECF244321}">
                <p14:modId xmlns:p14="http://schemas.microsoft.com/office/powerpoint/2010/main" val="2284238333"/>
              </p:ext>
            </p:extLst>
          </p:nvPr>
        </p:nvGraphicFramePr>
        <p:xfrm>
          <a:off x="6084168" y="2348880"/>
          <a:ext cx="432048" cy="732603"/>
        </p:xfrm>
        <a:graphic>
          <a:graphicData uri="http://schemas.openxmlformats.org/presentationml/2006/ole">
            <mc:AlternateContent xmlns:mc="http://schemas.openxmlformats.org/markup-compatibility/2006">
              <mc:Choice xmlns:v="urn:schemas-microsoft-com:vml" Requires="v">
                <p:oleObj spid="_x0000_s118848" name="Equation" r:id="rId5" imgW="266400" imgH="457200" progId="Equation.3">
                  <p:embed/>
                </p:oleObj>
              </mc:Choice>
              <mc:Fallback>
                <p:oleObj name="Equation" r:id="rId5" imgW="266400" imgH="457200" progId="Equation.3">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84168" y="2348880"/>
                        <a:ext cx="432048" cy="73260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2468" name="Object 4"/>
          <p:cNvGraphicFramePr>
            <a:graphicFrameLocks noChangeAspect="1"/>
          </p:cNvGraphicFramePr>
          <p:nvPr>
            <p:extLst>
              <p:ext uri="{D42A27DB-BD31-4B8C-83A1-F6EECF244321}">
                <p14:modId xmlns:p14="http://schemas.microsoft.com/office/powerpoint/2010/main" val="439865144"/>
              </p:ext>
            </p:extLst>
          </p:nvPr>
        </p:nvGraphicFramePr>
        <p:xfrm>
          <a:off x="6084168" y="3140968"/>
          <a:ext cx="451716" cy="765954"/>
        </p:xfrm>
        <a:graphic>
          <a:graphicData uri="http://schemas.openxmlformats.org/presentationml/2006/ole">
            <mc:AlternateContent xmlns:mc="http://schemas.openxmlformats.org/markup-compatibility/2006">
              <mc:Choice xmlns:v="urn:schemas-microsoft-com:vml" Requires="v">
                <p:oleObj spid="_x0000_s118849" name="Equation" r:id="rId7" imgW="266584" imgH="457002" progId="Equation.3">
                  <p:embed/>
                </p:oleObj>
              </mc:Choice>
              <mc:Fallback>
                <p:oleObj name="Equation" r:id="rId7" imgW="266584" imgH="457002"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84168" y="3140968"/>
                        <a:ext cx="451716" cy="76595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2467" name="Object 3"/>
          <p:cNvGraphicFramePr>
            <a:graphicFrameLocks noChangeAspect="1"/>
          </p:cNvGraphicFramePr>
          <p:nvPr>
            <p:extLst>
              <p:ext uri="{D42A27DB-BD31-4B8C-83A1-F6EECF244321}">
                <p14:modId xmlns:p14="http://schemas.microsoft.com/office/powerpoint/2010/main" val="3576306858"/>
              </p:ext>
            </p:extLst>
          </p:nvPr>
        </p:nvGraphicFramePr>
        <p:xfrm>
          <a:off x="6084168" y="3933056"/>
          <a:ext cx="432047" cy="732602"/>
        </p:xfrm>
        <a:graphic>
          <a:graphicData uri="http://schemas.openxmlformats.org/presentationml/2006/ole">
            <mc:AlternateContent xmlns:mc="http://schemas.openxmlformats.org/markup-compatibility/2006">
              <mc:Choice xmlns:v="urn:schemas-microsoft-com:vml" Requires="v">
                <p:oleObj spid="_x0000_s118850" name="Equation" r:id="rId9" imgW="266584" imgH="457002" progId="Equation.3">
                  <p:embed/>
                </p:oleObj>
              </mc:Choice>
              <mc:Fallback>
                <p:oleObj name="Equation" r:id="rId9" imgW="266584" imgH="457002" progId="Equation.3">
                  <p:embed/>
                  <p:pic>
                    <p:nvPicPr>
                      <p:cNvPr id="0"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84168" y="3933056"/>
                        <a:ext cx="432047" cy="73260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2466" name="Object 2"/>
          <p:cNvGraphicFramePr>
            <a:graphicFrameLocks noChangeAspect="1"/>
          </p:cNvGraphicFramePr>
          <p:nvPr>
            <p:extLst>
              <p:ext uri="{D42A27DB-BD31-4B8C-83A1-F6EECF244321}">
                <p14:modId xmlns:p14="http://schemas.microsoft.com/office/powerpoint/2010/main" val="3588393753"/>
              </p:ext>
            </p:extLst>
          </p:nvPr>
        </p:nvGraphicFramePr>
        <p:xfrm>
          <a:off x="6156176" y="4797152"/>
          <a:ext cx="432394" cy="733190"/>
        </p:xfrm>
        <a:graphic>
          <a:graphicData uri="http://schemas.openxmlformats.org/presentationml/2006/ole">
            <mc:AlternateContent xmlns:mc="http://schemas.openxmlformats.org/markup-compatibility/2006">
              <mc:Choice xmlns:v="urn:schemas-microsoft-com:vml" Requires="v">
                <p:oleObj spid="_x0000_s118851" name="Equation" r:id="rId11" imgW="266584" imgH="457002" progId="Equation.3">
                  <p:embed/>
                </p:oleObj>
              </mc:Choice>
              <mc:Fallback>
                <p:oleObj name="Equation" r:id="rId11" imgW="266584" imgH="457002" progId="Equation.3">
                  <p:embed/>
                  <p:pic>
                    <p:nvPicPr>
                      <p:cNvPr id="0"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56176" y="4797152"/>
                        <a:ext cx="432394" cy="73319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2465" name="Object 1"/>
          <p:cNvGraphicFramePr>
            <a:graphicFrameLocks noChangeAspect="1"/>
          </p:cNvGraphicFramePr>
          <p:nvPr>
            <p:extLst>
              <p:ext uri="{D42A27DB-BD31-4B8C-83A1-F6EECF244321}">
                <p14:modId xmlns:p14="http://schemas.microsoft.com/office/powerpoint/2010/main" val="3735458249"/>
              </p:ext>
            </p:extLst>
          </p:nvPr>
        </p:nvGraphicFramePr>
        <p:xfrm>
          <a:off x="6084168" y="5445224"/>
          <a:ext cx="424663" cy="720080"/>
        </p:xfrm>
        <a:graphic>
          <a:graphicData uri="http://schemas.openxmlformats.org/presentationml/2006/ole">
            <mc:AlternateContent xmlns:mc="http://schemas.openxmlformats.org/markup-compatibility/2006">
              <mc:Choice xmlns:v="urn:schemas-microsoft-com:vml" Requires="v">
                <p:oleObj spid="_x0000_s118852" name="Equation" r:id="rId13" imgW="266584" imgH="457002" progId="Equation.3">
                  <p:embed/>
                </p:oleObj>
              </mc:Choice>
              <mc:Fallback>
                <p:oleObj name="Equation" r:id="rId13" imgW="266584" imgH="457002" progId="Equation.3">
                  <p:embed/>
                  <p:pic>
                    <p:nvPicPr>
                      <p:cNvPr id="0" name="Picture 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084168" y="5445224"/>
                        <a:ext cx="424663" cy="720080"/>
                      </a:xfrm>
                      <a:prstGeom prst="rect">
                        <a:avLst/>
                      </a:prstGeom>
                      <a:noFill/>
                      <a:extLst/>
                    </p:spPr>
                  </p:pic>
                </p:oleObj>
              </mc:Fallback>
            </mc:AlternateContent>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C:\Users\Man\AppData\Local\Microsoft\Windows\Temporary Internet Files\Content.Word\027.jpg"/>
          <p:cNvPicPr/>
          <p:nvPr/>
        </p:nvPicPr>
        <p:blipFill>
          <a:blip r:embed="rId2" cstate="print"/>
          <a:srcRect l="38021" t="55556" r="25000" b="28097"/>
          <a:stretch>
            <a:fillRect/>
          </a:stretch>
        </p:blipFill>
        <p:spPr bwMode="auto">
          <a:xfrm>
            <a:off x="323528" y="764704"/>
            <a:ext cx="8496944" cy="525658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50000"/>
            </a:schemeClr>
          </a:solidFill>
        </p:spPr>
        <p:txBody>
          <a:bodyPr/>
          <a:lstStyle/>
          <a:p>
            <a:pPr algn="ctr"/>
            <a:r>
              <a:rPr lang="en-US" b="1" dirty="0" smtClean="0">
                <a:solidFill>
                  <a:schemeClr val="tx1"/>
                </a:solidFill>
              </a:rPr>
              <a:t>Plot </a:t>
            </a:r>
            <a:r>
              <a:rPr lang="en-US" b="1" dirty="0" err="1" smtClean="0">
                <a:solidFill>
                  <a:schemeClr val="tx1"/>
                </a:solidFill>
              </a:rPr>
              <a:t>garisan</a:t>
            </a:r>
            <a:endParaRPr lang="en-US" dirty="0">
              <a:solidFill>
                <a:schemeClr val="tx1"/>
              </a:solidFill>
            </a:endParaRPr>
          </a:p>
        </p:txBody>
      </p:sp>
      <p:sp>
        <p:nvSpPr>
          <p:cNvPr id="3" name="Content Placeholder 2"/>
          <p:cNvSpPr>
            <a:spLocks noGrp="1"/>
          </p:cNvSpPr>
          <p:nvPr>
            <p:ph idx="1"/>
          </p:nvPr>
        </p:nvSpPr>
        <p:spPr/>
        <p:txBody>
          <a:bodyPr>
            <a:normAutofit/>
          </a:bodyPr>
          <a:lstStyle/>
          <a:p>
            <a:r>
              <a:rPr lang="en-US" dirty="0" smtClean="0"/>
              <a:t>Plot </a:t>
            </a:r>
            <a:r>
              <a:rPr lang="en-US" dirty="0" err="1" smtClean="0"/>
              <a:t>garis</a:t>
            </a:r>
            <a:r>
              <a:rPr lang="en-US" dirty="0" smtClean="0"/>
              <a:t> </a:t>
            </a:r>
            <a:r>
              <a:rPr lang="en-US" dirty="0" err="1" smtClean="0"/>
              <a:t>diwakili</a:t>
            </a:r>
            <a:r>
              <a:rPr lang="en-US" dirty="0" smtClean="0"/>
              <a:t> </a:t>
            </a:r>
            <a:r>
              <a:rPr lang="en-US" dirty="0" err="1" smtClean="0"/>
              <a:t>oleh</a:t>
            </a:r>
            <a:r>
              <a:rPr lang="en-US" dirty="0" smtClean="0"/>
              <a:t> </a:t>
            </a:r>
            <a:r>
              <a:rPr lang="en-US" dirty="0" err="1" smtClean="0"/>
              <a:t>garis</a:t>
            </a:r>
            <a:r>
              <a:rPr lang="en-US" dirty="0" smtClean="0"/>
              <a:t> </a:t>
            </a:r>
            <a:r>
              <a:rPr lang="en-US" dirty="0" err="1" smtClean="0"/>
              <a:t>lurus</a:t>
            </a:r>
            <a:r>
              <a:rPr lang="en-US" dirty="0" smtClean="0"/>
              <a:t> yang </a:t>
            </a:r>
            <a:r>
              <a:rPr lang="en-US" dirty="0" err="1" smtClean="0"/>
              <a:t>menyambungkan</a:t>
            </a:r>
            <a:r>
              <a:rPr lang="en-US" dirty="0" smtClean="0"/>
              <a:t> </a:t>
            </a:r>
            <a:r>
              <a:rPr lang="en-US" dirty="0" err="1" smtClean="0"/>
              <a:t>titik-titik</a:t>
            </a:r>
            <a:r>
              <a:rPr lang="en-US" dirty="0" smtClean="0"/>
              <a:t> yang </a:t>
            </a:r>
            <a:r>
              <a:rPr lang="en-US" dirty="0" err="1" smtClean="0"/>
              <a:t>mewakili</a:t>
            </a:r>
            <a:r>
              <a:rPr lang="en-US" dirty="0" smtClean="0"/>
              <a:t> data-data yang </a:t>
            </a:r>
            <a:r>
              <a:rPr lang="en-US" dirty="0" err="1" smtClean="0"/>
              <a:t>dicerap</a:t>
            </a:r>
            <a:r>
              <a:rPr lang="en-US" dirty="0" smtClean="0"/>
              <a:t>.</a:t>
            </a:r>
            <a:r>
              <a:rPr lang="en-US" b="1" dirty="0" smtClean="0"/>
              <a:t> </a:t>
            </a:r>
            <a:endParaRPr lang="en-US" dirty="0" smtClean="0"/>
          </a:p>
        </p:txBody>
      </p:sp>
      <p:pic>
        <p:nvPicPr>
          <p:cNvPr id="117762" name="Picture 2" descr="http://www.mathgoodies.com/lessons/graphs/images/line_example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2636912"/>
            <a:ext cx="6552728" cy="38164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447328"/>
          </a:xfrm>
        </p:spPr>
        <p:txBody>
          <a:bodyPr>
            <a:normAutofit fontScale="90000"/>
          </a:bodyPr>
          <a:lstStyle/>
          <a:p>
            <a:endParaRPr lang="en-US" dirty="0"/>
          </a:p>
        </p:txBody>
      </p:sp>
      <p:sp>
        <p:nvSpPr>
          <p:cNvPr id="3" name="Content Placeholder 2"/>
          <p:cNvSpPr>
            <a:spLocks noGrp="1"/>
          </p:cNvSpPr>
          <p:nvPr>
            <p:ph idx="1"/>
          </p:nvPr>
        </p:nvSpPr>
        <p:spPr/>
        <p:txBody>
          <a:bodyPr/>
          <a:lstStyle/>
          <a:p>
            <a:endParaRPr lang="en-US" dirty="0"/>
          </a:p>
        </p:txBody>
      </p:sp>
      <p:pic>
        <p:nvPicPr>
          <p:cNvPr id="1198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628800"/>
            <a:ext cx="7848872" cy="4536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858982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50000"/>
            </a:schemeClr>
          </a:solidFill>
        </p:spPr>
        <p:txBody>
          <a:bodyPr/>
          <a:lstStyle/>
          <a:p>
            <a:pPr algn="ctr"/>
            <a:r>
              <a:rPr lang="en-US" b="1" dirty="0" smtClean="0">
                <a:solidFill>
                  <a:schemeClr val="tx1"/>
                </a:solidFill>
              </a:rPr>
              <a:t>Histogram</a:t>
            </a:r>
            <a:endParaRPr lang="en-US" b="1" dirty="0">
              <a:solidFill>
                <a:schemeClr val="tx1"/>
              </a:solidFill>
            </a:endParaRPr>
          </a:p>
        </p:txBody>
      </p:sp>
      <p:sp>
        <p:nvSpPr>
          <p:cNvPr id="3" name="Content Placeholder 2"/>
          <p:cNvSpPr>
            <a:spLocks noGrp="1"/>
          </p:cNvSpPr>
          <p:nvPr>
            <p:ph idx="1"/>
          </p:nvPr>
        </p:nvSpPr>
        <p:spPr>
          <a:xfrm>
            <a:off x="251520" y="1700808"/>
            <a:ext cx="8892480" cy="5157192"/>
          </a:xfrm>
        </p:spPr>
        <p:txBody>
          <a:bodyPr>
            <a:normAutofit/>
          </a:bodyPr>
          <a:lstStyle/>
          <a:p>
            <a:r>
              <a:rPr lang="en-US" sz="2800" dirty="0"/>
              <a:t>A histogram is a graphical method for displaying the shape of a distribution. It is particularly useful when there are a large number of observations</a:t>
            </a:r>
            <a:r>
              <a:rPr lang="en-US" sz="2800" dirty="0" smtClean="0"/>
              <a:t>.</a:t>
            </a:r>
            <a:r>
              <a:rPr lang="en-US" sz="2800" dirty="0"/>
              <a:t> </a:t>
            </a:r>
            <a:endParaRPr lang="en-US" sz="2800" dirty="0" smtClean="0"/>
          </a:p>
          <a:p>
            <a:endParaRPr lang="en-US" sz="2800" dirty="0"/>
          </a:p>
          <a:p>
            <a:pPr algn="just"/>
            <a:r>
              <a:rPr lang="en-US" sz="2800" dirty="0" smtClean="0"/>
              <a:t>The </a:t>
            </a:r>
            <a:r>
              <a:rPr lang="en-US" sz="2800" dirty="0"/>
              <a:t>first step is to create a </a:t>
            </a:r>
            <a:r>
              <a:rPr lang="en-US" sz="2800" b="1" i="1" dirty="0"/>
              <a:t>frequency </a:t>
            </a:r>
            <a:r>
              <a:rPr lang="en-US" sz="2800" b="1" i="1" dirty="0" smtClean="0"/>
              <a:t>table</a:t>
            </a:r>
            <a:r>
              <a:rPr lang="en-US" sz="2800" dirty="0" smtClean="0"/>
              <a:t>.</a:t>
            </a:r>
            <a:r>
              <a:rPr lang="en-US" sz="2800" dirty="0"/>
              <a:t> </a:t>
            </a:r>
            <a:r>
              <a:rPr lang="en-US" sz="2800" dirty="0" smtClean="0"/>
              <a:t>A </a:t>
            </a:r>
            <a:r>
              <a:rPr lang="en-US" sz="2800" dirty="0"/>
              <a:t>table containing the number of occurrences in each</a:t>
            </a:r>
            <a:r>
              <a:rPr lang="en-US" sz="2800" b="1" dirty="0"/>
              <a:t> </a:t>
            </a:r>
            <a:r>
              <a:rPr lang="en-US" sz="2800" b="1" dirty="0">
                <a:hlinkClick r:id="rId2"/>
              </a:rPr>
              <a:t>class</a:t>
            </a:r>
            <a:r>
              <a:rPr lang="en-US" sz="2800" b="1" dirty="0"/>
              <a:t> of </a:t>
            </a:r>
            <a:r>
              <a:rPr lang="en-US" sz="2800" b="1" dirty="0">
                <a:hlinkClick r:id="rId3"/>
              </a:rPr>
              <a:t>data</a:t>
            </a:r>
            <a:r>
              <a:rPr lang="en-US" sz="2800" b="1" dirty="0"/>
              <a:t>; </a:t>
            </a:r>
            <a:r>
              <a:rPr lang="en-US" sz="2800" b="1" dirty="0" smtClean="0"/>
              <a:t>Frequency </a:t>
            </a:r>
            <a:r>
              <a:rPr lang="en-US" sz="2800" b="1" dirty="0"/>
              <a:t>tables often used to create </a:t>
            </a:r>
            <a:r>
              <a:rPr lang="en-US" sz="2800" b="1" dirty="0">
                <a:hlinkClick r:id="rId4"/>
              </a:rPr>
              <a:t>histograms</a:t>
            </a:r>
            <a:r>
              <a:rPr lang="en-US" sz="2800" b="1" dirty="0"/>
              <a:t> and </a:t>
            </a:r>
            <a:r>
              <a:rPr lang="en-US" sz="2800" b="1" dirty="0">
                <a:hlinkClick r:id="rId5"/>
              </a:rPr>
              <a:t>frequency polygons</a:t>
            </a:r>
            <a:r>
              <a:rPr lang="en-US" sz="2800" b="1" dirty="0"/>
              <a:t>. </a:t>
            </a:r>
            <a:endParaRPr lang="en-US" sz="2800" b="1" dirty="0" smtClean="0"/>
          </a:p>
          <a:p>
            <a:pPr algn="just"/>
            <a:endParaRPr lang="en-US" dirty="0" smtClean="0"/>
          </a:p>
          <a:p>
            <a:r>
              <a:rPr lang="en-US" dirty="0" smtClean="0"/>
              <a:t>. </a:t>
            </a:r>
          </a:p>
          <a:p>
            <a:endParaRPr lang="en-US" dirty="0" smtClean="0"/>
          </a:p>
          <a:p>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447328"/>
          </a:xfrm>
        </p:spPr>
        <p:txBody>
          <a:bodyPr>
            <a:normAutofit fontScale="90000"/>
          </a:bodyPr>
          <a:lstStyle/>
          <a:p>
            <a:endParaRPr lang="en-US" dirty="0"/>
          </a:p>
        </p:txBody>
      </p:sp>
      <p:sp>
        <p:nvSpPr>
          <p:cNvPr id="3" name="Content Placeholder 2"/>
          <p:cNvSpPr>
            <a:spLocks noGrp="1"/>
          </p:cNvSpPr>
          <p:nvPr>
            <p:ph idx="1"/>
          </p:nvPr>
        </p:nvSpPr>
        <p:spPr>
          <a:xfrm>
            <a:off x="457200" y="1052736"/>
            <a:ext cx="8229600" cy="5424264"/>
          </a:xfrm>
        </p:spPr>
        <p:txBody>
          <a:bodyPr/>
          <a:lstStyle/>
          <a:p>
            <a:r>
              <a:rPr lang="en-US" dirty="0"/>
              <a:t>In a histogram, the class frequencies are represented by bars. The height of each bar corresponds to its class frequency. A histogram of these data is shown in Figure 1.</a:t>
            </a:r>
          </a:p>
        </p:txBody>
      </p:sp>
      <p:pic>
        <p:nvPicPr>
          <p:cNvPr id="1187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7232" y="2438400"/>
            <a:ext cx="6840760" cy="3942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176266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177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828674"/>
            <a:ext cx="8424936" cy="562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616500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187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196752"/>
            <a:ext cx="8712968" cy="54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939113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1268760"/>
            <a:ext cx="8208912" cy="511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248510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smtClean="0"/>
              <a:t>CONTOH:</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525594834"/>
              </p:ext>
            </p:extLst>
          </p:nvPr>
        </p:nvGraphicFramePr>
        <p:xfrm>
          <a:off x="611560" y="2564904"/>
          <a:ext cx="7272808" cy="3240360"/>
        </p:xfrm>
        <a:graphic>
          <a:graphicData uri="http://schemas.openxmlformats.org/drawingml/2006/table">
            <a:tbl>
              <a:tblPr/>
              <a:tblGrid>
                <a:gridCol w="3528392"/>
                <a:gridCol w="3744416"/>
              </a:tblGrid>
              <a:tr h="553830">
                <a:tc>
                  <a:txBody>
                    <a:bodyPr/>
                    <a:lstStyle/>
                    <a:p>
                      <a:pPr marL="0" marR="0" algn="ctr">
                        <a:lnSpc>
                          <a:spcPct val="115000"/>
                        </a:lnSpc>
                        <a:spcBef>
                          <a:spcPts val="0"/>
                        </a:spcBef>
                        <a:spcAft>
                          <a:spcPts val="0"/>
                        </a:spcAft>
                      </a:pPr>
                      <a:r>
                        <a:rPr lang="en-US" sz="2400" dirty="0" err="1">
                          <a:latin typeface="+mj-lt"/>
                          <a:ea typeface="宋体"/>
                          <a:cs typeface="Times New Roman"/>
                        </a:rPr>
                        <a:t>Selang</a:t>
                      </a:r>
                      <a:r>
                        <a:rPr lang="en-US" sz="2400" dirty="0">
                          <a:latin typeface="+mj-lt"/>
                          <a:ea typeface="宋体"/>
                          <a:cs typeface="Times New Roman"/>
                        </a:rPr>
                        <a:t> </a:t>
                      </a:r>
                      <a:r>
                        <a:rPr lang="en-US" sz="2400" dirty="0" err="1">
                          <a:latin typeface="+mj-lt"/>
                          <a:ea typeface="宋体"/>
                          <a:cs typeface="Times New Roman"/>
                        </a:rPr>
                        <a:t>kelas</a:t>
                      </a:r>
                      <a:endParaRPr lang="en-US" sz="2400" dirty="0">
                        <a:latin typeface="+mj-lt"/>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marL="0" marR="0" algn="ctr">
                        <a:lnSpc>
                          <a:spcPct val="115000"/>
                        </a:lnSpc>
                        <a:spcBef>
                          <a:spcPts val="0"/>
                        </a:spcBef>
                        <a:spcAft>
                          <a:spcPts val="0"/>
                        </a:spcAft>
                      </a:pPr>
                      <a:r>
                        <a:rPr lang="en-US" sz="2400" dirty="0" err="1">
                          <a:latin typeface="+mj-lt"/>
                          <a:ea typeface="宋体"/>
                          <a:cs typeface="Times New Roman"/>
                        </a:rPr>
                        <a:t>Kekerapan</a:t>
                      </a:r>
                      <a:endParaRPr lang="en-US" sz="2400" dirty="0">
                        <a:latin typeface="+mj-lt"/>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r>
              <a:tr h="2686530">
                <a:tc>
                  <a:txBody>
                    <a:bodyPr/>
                    <a:lstStyle/>
                    <a:p>
                      <a:pPr marL="0" marR="0" algn="ctr">
                        <a:lnSpc>
                          <a:spcPct val="115000"/>
                        </a:lnSpc>
                        <a:spcBef>
                          <a:spcPts val="0"/>
                        </a:spcBef>
                        <a:spcAft>
                          <a:spcPts val="0"/>
                        </a:spcAft>
                      </a:pPr>
                      <a:r>
                        <a:rPr lang="en-US" sz="2400" dirty="0">
                          <a:latin typeface="Verdana"/>
                          <a:ea typeface="宋体"/>
                          <a:cs typeface="Times New Roman"/>
                        </a:rPr>
                        <a:t>2-6</a:t>
                      </a:r>
                      <a:endParaRPr lang="en-US" sz="2400" dirty="0">
                        <a:latin typeface="Calibri"/>
                        <a:ea typeface="宋体"/>
                        <a:cs typeface="Times New Roman"/>
                      </a:endParaRPr>
                    </a:p>
                    <a:p>
                      <a:pPr marL="0" marR="0" algn="ctr">
                        <a:lnSpc>
                          <a:spcPct val="115000"/>
                        </a:lnSpc>
                        <a:spcBef>
                          <a:spcPts val="0"/>
                        </a:spcBef>
                        <a:spcAft>
                          <a:spcPts val="0"/>
                        </a:spcAft>
                      </a:pPr>
                      <a:r>
                        <a:rPr lang="en-US" sz="2400" dirty="0">
                          <a:latin typeface="Verdana"/>
                          <a:ea typeface="宋体"/>
                          <a:cs typeface="Times New Roman"/>
                        </a:rPr>
                        <a:t>7-11</a:t>
                      </a:r>
                      <a:endParaRPr lang="en-US" sz="2400" dirty="0">
                        <a:latin typeface="Calibri"/>
                        <a:ea typeface="宋体"/>
                        <a:cs typeface="Times New Roman"/>
                      </a:endParaRPr>
                    </a:p>
                    <a:p>
                      <a:pPr marL="0" marR="0" algn="ctr">
                        <a:lnSpc>
                          <a:spcPct val="115000"/>
                        </a:lnSpc>
                        <a:spcBef>
                          <a:spcPts val="0"/>
                        </a:spcBef>
                        <a:spcAft>
                          <a:spcPts val="0"/>
                        </a:spcAft>
                      </a:pPr>
                      <a:r>
                        <a:rPr lang="en-US" sz="2400" dirty="0">
                          <a:latin typeface="Verdana"/>
                          <a:ea typeface="宋体"/>
                          <a:cs typeface="Times New Roman"/>
                        </a:rPr>
                        <a:t>12-16</a:t>
                      </a:r>
                      <a:endParaRPr lang="en-US" sz="2400" dirty="0">
                        <a:latin typeface="Calibri"/>
                        <a:ea typeface="宋体"/>
                        <a:cs typeface="Times New Roman"/>
                      </a:endParaRPr>
                    </a:p>
                    <a:p>
                      <a:pPr marL="0" marR="0" algn="ctr">
                        <a:lnSpc>
                          <a:spcPct val="115000"/>
                        </a:lnSpc>
                        <a:spcBef>
                          <a:spcPts val="0"/>
                        </a:spcBef>
                        <a:spcAft>
                          <a:spcPts val="0"/>
                        </a:spcAft>
                      </a:pPr>
                      <a:r>
                        <a:rPr lang="en-US" sz="2400" dirty="0">
                          <a:latin typeface="Verdana"/>
                          <a:ea typeface="宋体"/>
                          <a:cs typeface="Times New Roman"/>
                        </a:rPr>
                        <a:t>17-21</a:t>
                      </a:r>
                      <a:endParaRPr lang="en-US" sz="2400" dirty="0">
                        <a:latin typeface="Calibri"/>
                        <a:ea typeface="宋体"/>
                        <a:cs typeface="Times New Roman"/>
                      </a:endParaRPr>
                    </a:p>
                    <a:p>
                      <a:pPr marL="0" marR="0" algn="ctr">
                        <a:lnSpc>
                          <a:spcPct val="115000"/>
                        </a:lnSpc>
                        <a:spcBef>
                          <a:spcPts val="0"/>
                        </a:spcBef>
                        <a:spcAft>
                          <a:spcPts val="0"/>
                        </a:spcAft>
                      </a:pPr>
                      <a:r>
                        <a:rPr lang="en-US" sz="2400" dirty="0">
                          <a:latin typeface="Verdana"/>
                          <a:ea typeface="宋体"/>
                          <a:cs typeface="Times New Roman"/>
                        </a:rPr>
                        <a:t>22-26</a:t>
                      </a:r>
                      <a:endParaRPr lang="en-US" sz="2400" dirty="0">
                        <a:latin typeface="Calibri"/>
                        <a:ea typeface="宋体"/>
                        <a:cs typeface="Times New Roman"/>
                      </a:endParaRPr>
                    </a:p>
                    <a:p>
                      <a:pPr marL="0" marR="0" algn="ctr">
                        <a:lnSpc>
                          <a:spcPct val="115000"/>
                        </a:lnSpc>
                        <a:spcBef>
                          <a:spcPts val="0"/>
                        </a:spcBef>
                        <a:spcAft>
                          <a:spcPts val="0"/>
                        </a:spcAft>
                      </a:pPr>
                      <a:r>
                        <a:rPr lang="en-US" sz="2400" dirty="0">
                          <a:latin typeface="Verdana"/>
                          <a:ea typeface="宋体"/>
                          <a:cs typeface="Times New Roman"/>
                        </a:rPr>
                        <a:t>27-31</a:t>
                      </a:r>
                      <a:endParaRPr lang="en-US" sz="2400" dirty="0">
                        <a:latin typeface="Calibri"/>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latin typeface="Verdana"/>
                          <a:ea typeface="宋体"/>
                          <a:cs typeface="Times New Roman"/>
                        </a:rPr>
                        <a:t>3</a:t>
                      </a:r>
                      <a:endParaRPr lang="en-US" sz="2400" dirty="0">
                        <a:latin typeface="Calibri"/>
                        <a:ea typeface="宋体"/>
                        <a:cs typeface="Times New Roman"/>
                      </a:endParaRPr>
                    </a:p>
                    <a:p>
                      <a:pPr marL="0" marR="0" algn="ctr">
                        <a:lnSpc>
                          <a:spcPct val="115000"/>
                        </a:lnSpc>
                        <a:spcBef>
                          <a:spcPts val="0"/>
                        </a:spcBef>
                        <a:spcAft>
                          <a:spcPts val="0"/>
                        </a:spcAft>
                      </a:pPr>
                      <a:r>
                        <a:rPr lang="en-US" sz="2400" dirty="0">
                          <a:latin typeface="Verdana"/>
                          <a:ea typeface="宋体"/>
                          <a:cs typeface="Times New Roman"/>
                        </a:rPr>
                        <a:t>5</a:t>
                      </a:r>
                      <a:endParaRPr lang="en-US" sz="2400" dirty="0">
                        <a:latin typeface="Calibri"/>
                        <a:ea typeface="宋体"/>
                        <a:cs typeface="Times New Roman"/>
                      </a:endParaRPr>
                    </a:p>
                    <a:p>
                      <a:pPr marL="0" marR="0" algn="ctr">
                        <a:lnSpc>
                          <a:spcPct val="115000"/>
                        </a:lnSpc>
                        <a:spcBef>
                          <a:spcPts val="0"/>
                        </a:spcBef>
                        <a:spcAft>
                          <a:spcPts val="0"/>
                        </a:spcAft>
                      </a:pPr>
                      <a:r>
                        <a:rPr lang="en-US" sz="2400" dirty="0">
                          <a:latin typeface="Verdana"/>
                          <a:ea typeface="宋体"/>
                          <a:cs typeface="Times New Roman"/>
                        </a:rPr>
                        <a:t>10</a:t>
                      </a:r>
                      <a:endParaRPr lang="en-US" sz="2400" dirty="0">
                        <a:latin typeface="Calibri"/>
                        <a:ea typeface="宋体"/>
                        <a:cs typeface="Times New Roman"/>
                      </a:endParaRPr>
                    </a:p>
                    <a:p>
                      <a:pPr marL="0" marR="0" algn="ctr">
                        <a:lnSpc>
                          <a:spcPct val="115000"/>
                        </a:lnSpc>
                        <a:spcBef>
                          <a:spcPts val="0"/>
                        </a:spcBef>
                        <a:spcAft>
                          <a:spcPts val="0"/>
                        </a:spcAft>
                      </a:pPr>
                      <a:r>
                        <a:rPr lang="en-US" sz="2400" dirty="0">
                          <a:latin typeface="Verdana"/>
                          <a:ea typeface="宋体"/>
                          <a:cs typeface="Times New Roman"/>
                        </a:rPr>
                        <a:t>12</a:t>
                      </a:r>
                      <a:endParaRPr lang="en-US" sz="2400" dirty="0">
                        <a:latin typeface="Calibri"/>
                        <a:ea typeface="宋体"/>
                        <a:cs typeface="Times New Roman"/>
                      </a:endParaRPr>
                    </a:p>
                    <a:p>
                      <a:pPr marL="0" marR="0" algn="ctr">
                        <a:lnSpc>
                          <a:spcPct val="115000"/>
                        </a:lnSpc>
                        <a:spcBef>
                          <a:spcPts val="0"/>
                        </a:spcBef>
                        <a:spcAft>
                          <a:spcPts val="0"/>
                        </a:spcAft>
                      </a:pPr>
                      <a:r>
                        <a:rPr lang="en-US" sz="2400" dirty="0">
                          <a:latin typeface="Verdana"/>
                          <a:ea typeface="宋体"/>
                          <a:cs typeface="Times New Roman"/>
                        </a:rPr>
                        <a:t>8</a:t>
                      </a:r>
                      <a:endParaRPr lang="en-US" sz="2400" dirty="0">
                        <a:latin typeface="Calibri"/>
                        <a:ea typeface="宋体"/>
                        <a:cs typeface="Times New Roman"/>
                      </a:endParaRPr>
                    </a:p>
                    <a:p>
                      <a:pPr marL="0" marR="0" algn="ctr">
                        <a:lnSpc>
                          <a:spcPct val="115000"/>
                        </a:lnSpc>
                        <a:spcBef>
                          <a:spcPts val="0"/>
                        </a:spcBef>
                        <a:spcAft>
                          <a:spcPts val="0"/>
                        </a:spcAft>
                      </a:pPr>
                      <a:r>
                        <a:rPr lang="en-US" sz="2400" dirty="0">
                          <a:latin typeface="Verdana"/>
                          <a:ea typeface="宋体"/>
                          <a:cs typeface="Times New Roman"/>
                        </a:rPr>
                        <a:t>2</a:t>
                      </a:r>
                      <a:endParaRPr lang="en-US" sz="2400" dirty="0">
                        <a:latin typeface="Calibri"/>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7739286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896487172"/>
              </p:ext>
            </p:extLst>
          </p:nvPr>
        </p:nvGraphicFramePr>
        <p:xfrm>
          <a:off x="467544" y="908720"/>
          <a:ext cx="7920880" cy="7060747"/>
        </p:xfrm>
        <a:graphic>
          <a:graphicData uri="http://schemas.openxmlformats.org/drawingml/2006/table">
            <a:tbl>
              <a:tblPr/>
              <a:tblGrid>
                <a:gridCol w="2089158"/>
                <a:gridCol w="2744547"/>
                <a:gridCol w="3087175"/>
              </a:tblGrid>
              <a:tr h="795913">
                <a:tc>
                  <a:txBody>
                    <a:bodyPr/>
                    <a:lstStyle/>
                    <a:p>
                      <a:pPr marL="0" marR="0" algn="ctr">
                        <a:lnSpc>
                          <a:spcPct val="115000"/>
                        </a:lnSpc>
                        <a:spcBef>
                          <a:spcPts val="0"/>
                        </a:spcBef>
                        <a:spcAft>
                          <a:spcPts val="0"/>
                        </a:spcAft>
                      </a:pPr>
                      <a:r>
                        <a:rPr lang="en-US" sz="3200" dirty="0" err="1">
                          <a:latin typeface="+mn-lt"/>
                          <a:ea typeface="宋体"/>
                          <a:cs typeface="Times New Roman"/>
                        </a:rPr>
                        <a:t>Selang</a:t>
                      </a:r>
                      <a:r>
                        <a:rPr lang="en-US" sz="3200" dirty="0">
                          <a:latin typeface="+mn-lt"/>
                          <a:ea typeface="宋体"/>
                          <a:cs typeface="Times New Roman"/>
                        </a:rPr>
                        <a:t> </a:t>
                      </a:r>
                      <a:r>
                        <a:rPr lang="en-US" sz="3200" dirty="0" err="1">
                          <a:latin typeface="+mn-lt"/>
                          <a:ea typeface="宋体"/>
                          <a:cs typeface="Times New Roman"/>
                        </a:rPr>
                        <a:t>kelas</a:t>
                      </a:r>
                      <a:endParaRPr lang="en-US" sz="3200" dirty="0">
                        <a:latin typeface="+mn-lt"/>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marL="0" marR="0" algn="ctr">
                        <a:lnSpc>
                          <a:spcPct val="115000"/>
                        </a:lnSpc>
                        <a:spcBef>
                          <a:spcPts val="0"/>
                        </a:spcBef>
                        <a:spcAft>
                          <a:spcPts val="0"/>
                        </a:spcAft>
                      </a:pPr>
                      <a:r>
                        <a:rPr lang="en-US" sz="3200" dirty="0" err="1">
                          <a:latin typeface="+mn-lt"/>
                          <a:ea typeface="宋体"/>
                          <a:cs typeface="Times New Roman"/>
                        </a:rPr>
                        <a:t>Kekerapan</a:t>
                      </a:r>
                      <a:endParaRPr lang="en-US" sz="3200" dirty="0">
                        <a:latin typeface="+mn-lt"/>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marL="0" marR="0" algn="ctr">
                        <a:lnSpc>
                          <a:spcPct val="115000"/>
                        </a:lnSpc>
                        <a:spcBef>
                          <a:spcPts val="0"/>
                        </a:spcBef>
                        <a:spcAft>
                          <a:spcPts val="0"/>
                        </a:spcAft>
                      </a:pPr>
                      <a:r>
                        <a:rPr lang="en-US" sz="3200" dirty="0" err="1">
                          <a:latin typeface="+mn-lt"/>
                          <a:ea typeface="宋体"/>
                          <a:cs typeface="Times New Roman"/>
                        </a:rPr>
                        <a:t>Sempadan</a:t>
                      </a:r>
                      <a:r>
                        <a:rPr lang="en-US" sz="3200" dirty="0">
                          <a:latin typeface="+mn-lt"/>
                          <a:ea typeface="宋体"/>
                          <a:cs typeface="Times New Roman"/>
                        </a:rPr>
                        <a:t> </a:t>
                      </a:r>
                      <a:r>
                        <a:rPr lang="en-US" sz="3200" dirty="0" err="1">
                          <a:latin typeface="+mn-lt"/>
                          <a:ea typeface="宋体"/>
                          <a:cs typeface="Times New Roman"/>
                        </a:rPr>
                        <a:t>kelas</a:t>
                      </a:r>
                      <a:endParaRPr lang="en-US" sz="3200" dirty="0">
                        <a:latin typeface="+mn-lt"/>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r>
              <a:tr h="5939083">
                <a:tc>
                  <a:txBody>
                    <a:bodyPr/>
                    <a:lstStyle/>
                    <a:p>
                      <a:pPr marL="0" marR="0" algn="ctr">
                        <a:lnSpc>
                          <a:spcPct val="115000"/>
                        </a:lnSpc>
                        <a:spcBef>
                          <a:spcPts val="0"/>
                        </a:spcBef>
                        <a:spcAft>
                          <a:spcPts val="0"/>
                        </a:spcAft>
                      </a:pPr>
                      <a:r>
                        <a:rPr lang="en-US" sz="3200" dirty="0">
                          <a:latin typeface="+mn-lt"/>
                          <a:ea typeface="宋体"/>
                          <a:cs typeface="Times New Roman"/>
                        </a:rPr>
                        <a:t>2-6</a:t>
                      </a:r>
                    </a:p>
                    <a:p>
                      <a:pPr marL="0" marR="0" algn="ctr">
                        <a:lnSpc>
                          <a:spcPct val="115000"/>
                        </a:lnSpc>
                        <a:spcBef>
                          <a:spcPts val="0"/>
                        </a:spcBef>
                        <a:spcAft>
                          <a:spcPts val="0"/>
                        </a:spcAft>
                      </a:pPr>
                      <a:r>
                        <a:rPr lang="en-US" sz="3200" dirty="0">
                          <a:latin typeface="+mn-lt"/>
                          <a:ea typeface="宋体"/>
                          <a:cs typeface="Times New Roman"/>
                        </a:rPr>
                        <a:t>7-11</a:t>
                      </a:r>
                    </a:p>
                    <a:p>
                      <a:pPr marL="0" marR="0" algn="ctr">
                        <a:lnSpc>
                          <a:spcPct val="115000"/>
                        </a:lnSpc>
                        <a:spcBef>
                          <a:spcPts val="0"/>
                        </a:spcBef>
                        <a:spcAft>
                          <a:spcPts val="0"/>
                        </a:spcAft>
                      </a:pPr>
                      <a:r>
                        <a:rPr lang="en-US" sz="3200" dirty="0">
                          <a:latin typeface="+mn-lt"/>
                          <a:ea typeface="宋体"/>
                          <a:cs typeface="Times New Roman"/>
                        </a:rPr>
                        <a:t>12-16</a:t>
                      </a:r>
                    </a:p>
                    <a:p>
                      <a:pPr marL="0" marR="0" algn="ctr">
                        <a:lnSpc>
                          <a:spcPct val="115000"/>
                        </a:lnSpc>
                        <a:spcBef>
                          <a:spcPts val="0"/>
                        </a:spcBef>
                        <a:spcAft>
                          <a:spcPts val="0"/>
                        </a:spcAft>
                      </a:pPr>
                      <a:r>
                        <a:rPr lang="en-US" sz="3200" dirty="0">
                          <a:latin typeface="+mn-lt"/>
                          <a:ea typeface="宋体"/>
                          <a:cs typeface="Times New Roman"/>
                        </a:rPr>
                        <a:t>17-21</a:t>
                      </a:r>
                    </a:p>
                    <a:p>
                      <a:pPr marL="0" marR="0" algn="ctr">
                        <a:lnSpc>
                          <a:spcPct val="115000"/>
                        </a:lnSpc>
                        <a:spcBef>
                          <a:spcPts val="0"/>
                        </a:spcBef>
                        <a:spcAft>
                          <a:spcPts val="0"/>
                        </a:spcAft>
                      </a:pPr>
                      <a:r>
                        <a:rPr lang="en-US" sz="3200" dirty="0">
                          <a:latin typeface="+mn-lt"/>
                          <a:ea typeface="宋体"/>
                          <a:cs typeface="Times New Roman"/>
                        </a:rPr>
                        <a:t>22-26</a:t>
                      </a:r>
                    </a:p>
                    <a:p>
                      <a:pPr marL="0" marR="0" algn="ctr">
                        <a:lnSpc>
                          <a:spcPct val="115000"/>
                        </a:lnSpc>
                        <a:spcBef>
                          <a:spcPts val="0"/>
                        </a:spcBef>
                        <a:spcAft>
                          <a:spcPts val="0"/>
                        </a:spcAft>
                      </a:pPr>
                      <a:r>
                        <a:rPr lang="en-US" sz="3200" dirty="0">
                          <a:latin typeface="+mn-lt"/>
                          <a:ea typeface="宋体"/>
                          <a:cs typeface="Times New Roman"/>
                        </a:rPr>
                        <a:t>27-31</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dirty="0">
                          <a:latin typeface="+mn-lt"/>
                          <a:ea typeface="宋体"/>
                          <a:cs typeface="Times New Roman"/>
                        </a:rPr>
                        <a:t>3</a:t>
                      </a:r>
                    </a:p>
                    <a:p>
                      <a:pPr marL="0" marR="0" algn="ctr">
                        <a:lnSpc>
                          <a:spcPct val="115000"/>
                        </a:lnSpc>
                        <a:spcBef>
                          <a:spcPts val="0"/>
                        </a:spcBef>
                        <a:spcAft>
                          <a:spcPts val="0"/>
                        </a:spcAft>
                      </a:pPr>
                      <a:r>
                        <a:rPr lang="en-US" sz="3200" dirty="0">
                          <a:latin typeface="+mn-lt"/>
                          <a:ea typeface="宋体"/>
                          <a:cs typeface="Times New Roman"/>
                        </a:rPr>
                        <a:t>5</a:t>
                      </a:r>
                    </a:p>
                    <a:p>
                      <a:pPr marL="0" marR="0" algn="ctr">
                        <a:lnSpc>
                          <a:spcPct val="115000"/>
                        </a:lnSpc>
                        <a:spcBef>
                          <a:spcPts val="0"/>
                        </a:spcBef>
                        <a:spcAft>
                          <a:spcPts val="0"/>
                        </a:spcAft>
                      </a:pPr>
                      <a:r>
                        <a:rPr lang="en-US" sz="3200" dirty="0">
                          <a:latin typeface="+mn-lt"/>
                          <a:ea typeface="宋体"/>
                          <a:cs typeface="Times New Roman"/>
                        </a:rPr>
                        <a:t>10</a:t>
                      </a:r>
                    </a:p>
                    <a:p>
                      <a:pPr marL="0" marR="0" algn="ctr">
                        <a:lnSpc>
                          <a:spcPct val="115000"/>
                        </a:lnSpc>
                        <a:spcBef>
                          <a:spcPts val="0"/>
                        </a:spcBef>
                        <a:spcAft>
                          <a:spcPts val="0"/>
                        </a:spcAft>
                      </a:pPr>
                      <a:r>
                        <a:rPr lang="en-US" sz="3200" dirty="0">
                          <a:latin typeface="+mn-lt"/>
                          <a:ea typeface="宋体"/>
                          <a:cs typeface="Times New Roman"/>
                        </a:rPr>
                        <a:t>12</a:t>
                      </a:r>
                    </a:p>
                    <a:p>
                      <a:pPr marL="0" marR="0" algn="ctr">
                        <a:lnSpc>
                          <a:spcPct val="115000"/>
                        </a:lnSpc>
                        <a:spcBef>
                          <a:spcPts val="0"/>
                        </a:spcBef>
                        <a:spcAft>
                          <a:spcPts val="0"/>
                        </a:spcAft>
                      </a:pPr>
                      <a:r>
                        <a:rPr lang="en-US" sz="3200" dirty="0">
                          <a:latin typeface="+mn-lt"/>
                          <a:ea typeface="宋体"/>
                          <a:cs typeface="Times New Roman"/>
                        </a:rPr>
                        <a:t>8</a:t>
                      </a:r>
                    </a:p>
                    <a:p>
                      <a:pPr marL="0" marR="0" algn="ctr">
                        <a:lnSpc>
                          <a:spcPct val="115000"/>
                        </a:lnSpc>
                        <a:spcBef>
                          <a:spcPts val="0"/>
                        </a:spcBef>
                        <a:spcAft>
                          <a:spcPts val="0"/>
                        </a:spcAft>
                      </a:pPr>
                      <a:r>
                        <a:rPr lang="en-US" sz="3200" dirty="0">
                          <a:latin typeface="+mn-lt"/>
                          <a:ea typeface="宋体"/>
                          <a:cs typeface="Times New Roman"/>
                        </a:rPr>
                        <a:t>2</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dirty="0">
                          <a:latin typeface="+mn-lt"/>
                          <a:ea typeface="宋体"/>
                          <a:cs typeface="Times New Roman"/>
                        </a:rPr>
                        <a:t>1.5-6.5</a:t>
                      </a:r>
                    </a:p>
                    <a:p>
                      <a:pPr marL="0" marR="0" algn="ctr">
                        <a:lnSpc>
                          <a:spcPct val="115000"/>
                        </a:lnSpc>
                        <a:spcBef>
                          <a:spcPts val="0"/>
                        </a:spcBef>
                        <a:spcAft>
                          <a:spcPts val="0"/>
                        </a:spcAft>
                      </a:pPr>
                      <a:r>
                        <a:rPr lang="en-US" sz="3200" dirty="0">
                          <a:latin typeface="+mn-lt"/>
                          <a:ea typeface="宋体"/>
                          <a:cs typeface="Times New Roman"/>
                        </a:rPr>
                        <a:t>6.5-11.5</a:t>
                      </a:r>
                    </a:p>
                    <a:p>
                      <a:pPr marL="0" marR="0" algn="ctr">
                        <a:lnSpc>
                          <a:spcPct val="115000"/>
                        </a:lnSpc>
                        <a:spcBef>
                          <a:spcPts val="0"/>
                        </a:spcBef>
                        <a:spcAft>
                          <a:spcPts val="0"/>
                        </a:spcAft>
                      </a:pPr>
                      <a:r>
                        <a:rPr lang="en-US" sz="3200" dirty="0">
                          <a:latin typeface="+mn-lt"/>
                          <a:ea typeface="宋体"/>
                          <a:cs typeface="Times New Roman"/>
                        </a:rPr>
                        <a:t>11.5-16.5</a:t>
                      </a:r>
                    </a:p>
                    <a:p>
                      <a:pPr marL="0" marR="0" algn="ctr">
                        <a:lnSpc>
                          <a:spcPct val="115000"/>
                        </a:lnSpc>
                        <a:spcBef>
                          <a:spcPts val="0"/>
                        </a:spcBef>
                        <a:spcAft>
                          <a:spcPts val="0"/>
                        </a:spcAft>
                      </a:pPr>
                      <a:r>
                        <a:rPr lang="en-US" sz="3200" dirty="0">
                          <a:latin typeface="+mn-lt"/>
                          <a:ea typeface="宋体"/>
                          <a:cs typeface="Times New Roman"/>
                        </a:rPr>
                        <a:t>16.5-21.5</a:t>
                      </a:r>
                    </a:p>
                    <a:p>
                      <a:pPr marL="0" marR="0" algn="ctr">
                        <a:lnSpc>
                          <a:spcPct val="115000"/>
                        </a:lnSpc>
                        <a:spcBef>
                          <a:spcPts val="0"/>
                        </a:spcBef>
                        <a:spcAft>
                          <a:spcPts val="0"/>
                        </a:spcAft>
                      </a:pPr>
                      <a:r>
                        <a:rPr lang="en-US" sz="3200" dirty="0">
                          <a:latin typeface="+mn-lt"/>
                          <a:ea typeface="宋体"/>
                          <a:cs typeface="Times New Roman"/>
                        </a:rPr>
                        <a:t>21.5-26.5</a:t>
                      </a:r>
                    </a:p>
                    <a:p>
                      <a:pPr marL="0" marR="0" algn="ctr">
                        <a:lnSpc>
                          <a:spcPct val="115000"/>
                        </a:lnSpc>
                        <a:spcBef>
                          <a:spcPts val="0"/>
                        </a:spcBef>
                        <a:spcAft>
                          <a:spcPts val="0"/>
                        </a:spcAft>
                      </a:pPr>
                      <a:r>
                        <a:rPr lang="en-US" sz="3200" dirty="0">
                          <a:latin typeface="+mn-lt"/>
                          <a:ea typeface="宋体"/>
                          <a:cs typeface="Times New Roman"/>
                        </a:rPr>
                        <a:t>26.5-31.5</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Man\AppData\Local\Microsoft\Windows\Temporary Internet Files\Content.Word\024.jpg"/>
          <p:cNvPicPr/>
          <p:nvPr/>
        </p:nvPicPr>
        <p:blipFill>
          <a:blip r:embed="rId2" cstate="print"/>
          <a:srcRect l="30902" t="51249" r="30556" b="24224"/>
          <a:stretch>
            <a:fillRect/>
          </a:stretch>
        </p:blipFill>
        <p:spPr bwMode="auto">
          <a:xfrm>
            <a:off x="251520" y="764704"/>
            <a:ext cx="8568952" cy="56886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683852933"/>
              </p:ext>
            </p:extLst>
          </p:nvPr>
        </p:nvGraphicFramePr>
        <p:xfrm>
          <a:off x="539552" y="1628800"/>
          <a:ext cx="8136905" cy="2894393"/>
        </p:xfrm>
        <a:graphic>
          <a:graphicData uri="http://schemas.openxmlformats.org/drawingml/2006/table">
            <a:tbl>
              <a:tblPr/>
              <a:tblGrid>
                <a:gridCol w="1723920"/>
                <a:gridCol w="1103309"/>
                <a:gridCol w="1061203"/>
                <a:gridCol w="1007502"/>
                <a:gridCol w="1008722"/>
                <a:gridCol w="1152128"/>
                <a:gridCol w="1080121"/>
              </a:tblGrid>
              <a:tr h="1541159">
                <a:tc>
                  <a:txBody>
                    <a:bodyPr/>
                    <a:lstStyle/>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r>
                        <a:rPr lang="en-US" sz="2400" dirty="0" err="1" smtClean="0">
                          <a:latin typeface="+mj-lt"/>
                          <a:ea typeface="宋体"/>
                          <a:cs typeface="Times New Roman"/>
                        </a:rPr>
                        <a:t>Tinggi</a:t>
                      </a:r>
                      <a:r>
                        <a:rPr lang="en-US" sz="2400" dirty="0" smtClean="0">
                          <a:latin typeface="+mj-lt"/>
                          <a:ea typeface="宋体"/>
                          <a:cs typeface="Times New Roman"/>
                        </a:rPr>
                        <a:t> </a:t>
                      </a:r>
                      <a:r>
                        <a:rPr lang="en-US" sz="2400" dirty="0">
                          <a:latin typeface="+mj-lt"/>
                          <a:ea typeface="宋体"/>
                          <a:cs typeface="Times New Roman"/>
                        </a:rPr>
                        <a:t>(cm)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r>
                        <a:rPr lang="en-US" sz="2400" dirty="0" smtClean="0">
                          <a:latin typeface="+mj-lt"/>
                          <a:ea typeface="宋体"/>
                          <a:cs typeface="Times New Roman"/>
                        </a:rPr>
                        <a:t>40-44</a:t>
                      </a:r>
                      <a:endParaRPr lang="en-US" sz="2400" dirty="0">
                        <a:latin typeface="+mj-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r>
                        <a:rPr lang="en-US" sz="2400" dirty="0" smtClean="0">
                          <a:latin typeface="+mj-lt"/>
                          <a:ea typeface="宋体"/>
                          <a:cs typeface="Times New Roman"/>
                        </a:rPr>
                        <a:t>45-49</a:t>
                      </a:r>
                      <a:endParaRPr lang="en-US" sz="2400" dirty="0">
                        <a:latin typeface="+mj-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r>
                        <a:rPr lang="en-US" sz="2400" dirty="0" smtClean="0">
                          <a:latin typeface="+mj-lt"/>
                          <a:ea typeface="宋体"/>
                          <a:cs typeface="Times New Roman"/>
                        </a:rPr>
                        <a:t>50-54</a:t>
                      </a:r>
                      <a:endParaRPr lang="en-US" sz="2400" dirty="0">
                        <a:latin typeface="+mj-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r>
                        <a:rPr lang="en-US" sz="2400" dirty="0" smtClean="0">
                          <a:latin typeface="+mj-lt"/>
                          <a:ea typeface="宋体"/>
                          <a:cs typeface="Times New Roman"/>
                        </a:rPr>
                        <a:t>55-59</a:t>
                      </a:r>
                      <a:endParaRPr lang="en-US" sz="2400" dirty="0">
                        <a:latin typeface="+mj-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r>
                        <a:rPr lang="en-US" sz="2400" dirty="0" smtClean="0">
                          <a:latin typeface="+mj-lt"/>
                          <a:ea typeface="宋体"/>
                          <a:cs typeface="Times New Roman"/>
                        </a:rPr>
                        <a:t>60-64</a:t>
                      </a:r>
                      <a:endParaRPr lang="en-US" sz="2400" dirty="0">
                        <a:latin typeface="+mj-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r>
                        <a:rPr lang="en-US" sz="2400" dirty="0" smtClean="0">
                          <a:latin typeface="+mj-lt"/>
                          <a:ea typeface="宋体"/>
                          <a:cs typeface="Times New Roman"/>
                        </a:rPr>
                        <a:t>65-69</a:t>
                      </a:r>
                      <a:endParaRPr lang="en-US" sz="2400" dirty="0">
                        <a:latin typeface="+mj-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53234">
                <a:tc>
                  <a:txBody>
                    <a:bodyPr/>
                    <a:lstStyle/>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r>
                        <a:rPr lang="en-US" sz="2400" dirty="0" err="1" smtClean="0">
                          <a:latin typeface="+mj-lt"/>
                          <a:ea typeface="宋体"/>
                          <a:cs typeface="Times New Roman"/>
                        </a:rPr>
                        <a:t>Kekerapan</a:t>
                      </a:r>
                      <a:endParaRPr lang="en-US" sz="2400" dirty="0">
                        <a:latin typeface="+mj-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r>
                        <a:rPr lang="en-US" sz="2400" dirty="0" smtClean="0">
                          <a:latin typeface="+mj-lt"/>
                          <a:ea typeface="宋体"/>
                          <a:cs typeface="Times New Roman"/>
                        </a:rPr>
                        <a:t>11</a:t>
                      </a:r>
                      <a:endParaRPr lang="en-US" sz="2400" dirty="0">
                        <a:latin typeface="+mj-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r>
                        <a:rPr lang="en-US" sz="2400" dirty="0" smtClean="0">
                          <a:latin typeface="+mj-lt"/>
                          <a:ea typeface="宋体"/>
                          <a:cs typeface="Times New Roman"/>
                        </a:rPr>
                        <a:t>24</a:t>
                      </a:r>
                      <a:endParaRPr lang="en-US" sz="2400" dirty="0">
                        <a:latin typeface="+mj-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r>
                        <a:rPr lang="en-US" sz="2400" dirty="0" smtClean="0">
                          <a:latin typeface="+mj-lt"/>
                          <a:ea typeface="宋体"/>
                          <a:cs typeface="Times New Roman"/>
                        </a:rPr>
                        <a:t>31</a:t>
                      </a:r>
                      <a:endParaRPr lang="en-US" sz="2400" dirty="0">
                        <a:latin typeface="+mj-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r>
                        <a:rPr lang="en-US" sz="2400" dirty="0" smtClean="0">
                          <a:latin typeface="+mj-lt"/>
                          <a:ea typeface="宋体"/>
                          <a:cs typeface="Times New Roman"/>
                        </a:rPr>
                        <a:t>10</a:t>
                      </a:r>
                      <a:endParaRPr lang="en-US" sz="2400" dirty="0">
                        <a:latin typeface="+mj-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r>
                        <a:rPr lang="en-US" sz="2400" dirty="0" smtClean="0">
                          <a:latin typeface="+mj-lt"/>
                          <a:ea typeface="宋体"/>
                          <a:cs typeface="Times New Roman"/>
                        </a:rPr>
                        <a:t>15</a:t>
                      </a:r>
                      <a:endParaRPr lang="en-US" sz="2400" dirty="0">
                        <a:latin typeface="+mj-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r>
                        <a:rPr lang="en-US" sz="2400" dirty="0" smtClean="0">
                          <a:latin typeface="+mj-lt"/>
                          <a:ea typeface="宋体"/>
                          <a:cs typeface="Times New Roman"/>
                        </a:rPr>
                        <a:t>9</a:t>
                      </a:r>
                      <a:endParaRPr lang="en-US" sz="2400" dirty="0">
                        <a:latin typeface="+mj-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Man\Pictures\2013-12-04\013.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059868006"/>
              </p:ext>
            </p:extLst>
          </p:nvPr>
        </p:nvGraphicFramePr>
        <p:xfrm>
          <a:off x="251520" y="1628800"/>
          <a:ext cx="8640959" cy="3626712"/>
        </p:xfrm>
        <a:graphic>
          <a:graphicData uri="http://schemas.openxmlformats.org/drawingml/2006/table">
            <a:tbl>
              <a:tblPr/>
              <a:tblGrid>
                <a:gridCol w="2016223"/>
                <a:gridCol w="648072"/>
                <a:gridCol w="889191"/>
                <a:gridCol w="1041539"/>
                <a:gridCol w="1165614"/>
                <a:gridCol w="1440160"/>
                <a:gridCol w="1440160"/>
              </a:tblGrid>
              <a:tr h="1944216">
                <a:tc>
                  <a:txBody>
                    <a:bodyPr/>
                    <a:lstStyle/>
                    <a:p>
                      <a:pPr marL="0" marR="0" algn="ctr">
                        <a:lnSpc>
                          <a:spcPct val="115000"/>
                        </a:lnSpc>
                        <a:spcBef>
                          <a:spcPts val="0"/>
                        </a:spcBef>
                        <a:spcAft>
                          <a:spcPts val="0"/>
                        </a:spcAft>
                      </a:pPr>
                      <a:endParaRPr lang="en-US" sz="2400" b="1" dirty="0" smtClean="0">
                        <a:latin typeface="+mj-lt"/>
                        <a:ea typeface="宋体"/>
                        <a:cs typeface="Times New Roman"/>
                      </a:endParaRPr>
                    </a:p>
                    <a:p>
                      <a:pPr marL="0" marR="0" algn="ctr">
                        <a:lnSpc>
                          <a:spcPct val="115000"/>
                        </a:lnSpc>
                        <a:spcBef>
                          <a:spcPts val="0"/>
                        </a:spcBef>
                        <a:spcAft>
                          <a:spcPts val="0"/>
                        </a:spcAft>
                      </a:pPr>
                      <a:r>
                        <a:rPr lang="en-US" sz="2400" b="1" dirty="0" err="1" smtClean="0">
                          <a:latin typeface="+mj-lt"/>
                          <a:ea typeface="宋体"/>
                          <a:cs typeface="Times New Roman"/>
                        </a:rPr>
                        <a:t>Jisim</a:t>
                      </a:r>
                      <a:r>
                        <a:rPr lang="en-US" sz="2400" b="1" dirty="0" smtClean="0">
                          <a:latin typeface="+mj-lt"/>
                          <a:ea typeface="宋体"/>
                          <a:cs typeface="Times New Roman"/>
                        </a:rPr>
                        <a:t> </a:t>
                      </a:r>
                      <a:r>
                        <a:rPr lang="en-US" sz="2400" b="1" dirty="0">
                          <a:latin typeface="+mj-lt"/>
                          <a:ea typeface="宋体"/>
                          <a:cs typeface="Times New Roman"/>
                        </a:rPr>
                        <a:t>(g)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b="1" dirty="0" smtClean="0">
                        <a:latin typeface="Verdana"/>
                        <a:ea typeface="宋体"/>
                        <a:cs typeface="Times New Roman"/>
                      </a:endParaRPr>
                    </a:p>
                    <a:p>
                      <a:pPr marL="0" marR="0" algn="ctr">
                        <a:lnSpc>
                          <a:spcPct val="115000"/>
                        </a:lnSpc>
                        <a:spcBef>
                          <a:spcPts val="0"/>
                        </a:spcBef>
                        <a:spcAft>
                          <a:spcPts val="0"/>
                        </a:spcAft>
                      </a:pPr>
                      <a:r>
                        <a:rPr lang="en-US" sz="2400" b="1" dirty="0" smtClean="0">
                          <a:latin typeface="+mj-lt"/>
                          <a:ea typeface="宋体"/>
                          <a:cs typeface="Times New Roman"/>
                        </a:rPr>
                        <a:t>0-2</a:t>
                      </a:r>
                      <a:endParaRPr lang="en-US" sz="2400" b="1" dirty="0">
                        <a:latin typeface="+mj-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b="1" dirty="0" smtClean="0">
                        <a:latin typeface="+mn-lt"/>
                        <a:ea typeface="宋体"/>
                        <a:cs typeface="Times New Roman"/>
                      </a:endParaRPr>
                    </a:p>
                    <a:p>
                      <a:pPr marL="0" marR="0" algn="ctr">
                        <a:lnSpc>
                          <a:spcPct val="115000"/>
                        </a:lnSpc>
                        <a:spcBef>
                          <a:spcPts val="0"/>
                        </a:spcBef>
                        <a:spcAft>
                          <a:spcPts val="0"/>
                        </a:spcAft>
                      </a:pPr>
                      <a:r>
                        <a:rPr lang="en-US" sz="2400" b="1" dirty="0" smtClean="0">
                          <a:latin typeface="+mn-lt"/>
                          <a:ea typeface="宋体"/>
                          <a:cs typeface="Times New Roman"/>
                        </a:rPr>
                        <a:t>3-5</a:t>
                      </a:r>
                      <a:endParaRPr lang="en-US" sz="2400" b="1" dirty="0">
                        <a:latin typeface="+mn-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b="1" dirty="0" smtClean="0">
                        <a:latin typeface="+mn-lt"/>
                        <a:ea typeface="宋体"/>
                        <a:cs typeface="Times New Roman"/>
                      </a:endParaRPr>
                    </a:p>
                    <a:p>
                      <a:pPr marL="0" marR="0" algn="ctr">
                        <a:lnSpc>
                          <a:spcPct val="115000"/>
                        </a:lnSpc>
                        <a:spcBef>
                          <a:spcPts val="0"/>
                        </a:spcBef>
                        <a:spcAft>
                          <a:spcPts val="0"/>
                        </a:spcAft>
                      </a:pPr>
                      <a:r>
                        <a:rPr lang="en-US" sz="2400" b="1" dirty="0" smtClean="0">
                          <a:latin typeface="+mn-lt"/>
                          <a:ea typeface="宋体"/>
                          <a:cs typeface="Times New Roman"/>
                        </a:rPr>
                        <a:t>6-8</a:t>
                      </a:r>
                      <a:endParaRPr lang="en-US" sz="2400" b="1" dirty="0">
                        <a:latin typeface="+mn-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b="1" dirty="0" smtClean="0">
                        <a:latin typeface="+mn-lt"/>
                        <a:ea typeface="宋体"/>
                        <a:cs typeface="Times New Roman"/>
                      </a:endParaRPr>
                    </a:p>
                    <a:p>
                      <a:pPr marL="0" marR="0" algn="ctr">
                        <a:lnSpc>
                          <a:spcPct val="115000"/>
                        </a:lnSpc>
                        <a:spcBef>
                          <a:spcPts val="0"/>
                        </a:spcBef>
                        <a:spcAft>
                          <a:spcPts val="0"/>
                        </a:spcAft>
                      </a:pPr>
                      <a:r>
                        <a:rPr lang="en-US" sz="2400" b="1" dirty="0" smtClean="0">
                          <a:latin typeface="+mn-lt"/>
                          <a:ea typeface="宋体"/>
                          <a:cs typeface="Times New Roman"/>
                        </a:rPr>
                        <a:t>9-11</a:t>
                      </a:r>
                      <a:endParaRPr lang="en-US" sz="2400" b="1" dirty="0">
                        <a:latin typeface="+mn-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b="1" dirty="0" smtClean="0">
                        <a:latin typeface="+mn-lt"/>
                        <a:ea typeface="宋体"/>
                        <a:cs typeface="Times New Roman"/>
                      </a:endParaRPr>
                    </a:p>
                    <a:p>
                      <a:pPr marL="0" marR="0" algn="ctr">
                        <a:lnSpc>
                          <a:spcPct val="115000"/>
                        </a:lnSpc>
                        <a:spcBef>
                          <a:spcPts val="0"/>
                        </a:spcBef>
                        <a:spcAft>
                          <a:spcPts val="0"/>
                        </a:spcAft>
                      </a:pPr>
                      <a:r>
                        <a:rPr lang="en-US" sz="2400" b="1" dirty="0" smtClean="0">
                          <a:latin typeface="+mn-lt"/>
                          <a:ea typeface="宋体"/>
                          <a:cs typeface="Times New Roman"/>
                        </a:rPr>
                        <a:t>12-14</a:t>
                      </a:r>
                      <a:endParaRPr lang="en-US" sz="2400" b="1" dirty="0">
                        <a:latin typeface="+mn-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b="1" dirty="0" smtClean="0">
                        <a:latin typeface="+mn-lt"/>
                        <a:ea typeface="宋体"/>
                        <a:cs typeface="Times New Roman"/>
                      </a:endParaRPr>
                    </a:p>
                    <a:p>
                      <a:pPr marL="0" marR="0" algn="ctr">
                        <a:lnSpc>
                          <a:spcPct val="115000"/>
                        </a:lnSpc>
                        <a:spcBef>
                          <a:spcPts val="0"/>
                        </a:spcBef>
                        <a:spcAft>
                          <a:spcPts val="0"/>
                        </a:spcAft>
                      </a:pPr>
                      <a:r>
                        <a:rPr lang="en-US" sz="2400" b="1" dirty="0" smtClean="0">
                          <a:latin typeface="+mn-lt"/>
                          <a:ea typeface="宋体"/>
                          <a:cs typeface="Times New Roman"/>
                        </a:rPr>
                        <a:t>15-17</a:t>
                      </a:r>
                      <a:endParaRPr lang="en-US" sz="2400" b="1" dirty="0">
                        <a:latin typeface="+mn-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28837">
                <a:tc>
                  <a:txBody>
                    <a:bodyPr/>
                    <a:lstStyle/>
                    <a:p>
                      <a:pPr marL="0" marR="0" algn="ctr">
                        <a:lnSpc>
                          <a:spcPct val="115000"/>
                        </a:lnSpc>
                        <a:spcBef>
                          <a:spcPts val="0"/>
                        </a:spcBef>
                        <a:spcAft>
                          <a:spcPts val="0"/>
                        </a:spcAft>
                      </a:pPr>
                      <a:endParaRPr lang="en-US" sz="2400" b="1" dirty="0" smtClean="0">
                        <a:latin typeface="+mj-lt"/>
                        <a:ea typeface="宋体"/>
                        <a:cs typeface="Times New Roman"/>
                      </a:endParaRPr>
                    </a:p>
                    <a:p>
                      <a:pPr marL="0" marR="0" algn="ctr">
                        <a:lnSpc>
                          <a:spcPct val="115000"/>
                        </a:lnSpc>
                        <a:spcBef>
                          <a:spcPts val="0"/>
                        </a:spcBef>
                        <a:spcAft>
                          <a:spcPts val="0"/>
                        </a:spcAft>
                      </a:pPr>
                      <a:endParaRPr lang="en-US" sz="2400" b="1" dirty="0" smtClean="0">
                        <a:latin typeface="+mj-lt"/>
                        <a:ea typeface="宋体"/>
                        <a:cs typeface="Times New Roman"/>
                      </a:endParaRPr>
                    </a:p>
                    <a:p>
                      <a:pPr marL="0" marR="0" algn="ctr">
                        <a:lnSpc>
                          <a:spcPct val="115000"/>
                        </a:lnSpc>
                        <a:spcBef>
                          <a:spcPts val="0"/>
                        </a:spcBef>
                        <a:spcAft>
                          <a:spcPts val="0"/>
                        </a:spcAft>
                      </a:pPr>
                      <a:r>
                        <a:rPr lang="en-US" sz="2400" b="1" dirty="0" err="1" smtClean="0">
                          <a:latin typeface="+mj-lt"/>
                          <a:ea typeface="宋体"/>
                          <a:cs typeface="Times New Roman"/>
                        </a:rPr>
                        <a:t>Kekerapan</a:t>
                      </a:r>
                      <a:endParaRPr lang="en-US" sz="2400" b="1" dirty="0">
                        <a:latin typeface="+mj-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b="1" dirty="0" smtClean="0">
                        <a:latin typeface="+mj-lt"/>
                        <a:ea typeface="宋体"/>
                        <a:cs typeface="Times New Roman"/>
                      </a:endParaRPr>
                    </a:p>
                    <a:p>
                      <a:pPr marL="0" marR="0" algn="ctr">
                        <a:lnSpc>
                          <a:spcPct val="115000"/>
                        </a:lnSpc>
                        <a:spcBef>
                          <a:spcPts val="0"/>
                        </a:spcBef>
                        <a:spcAft>
                          <a:spcPts val="0"/>
                        </a:spcAft>
                      </a:pPr>
                      <a:endParaRPr lang="en-US" sz="2400" b="1" dirty="0" smtClean="0">
                        <a:latin typeface="+mj-lt"/>
                        <a:ea typeface="宋体"/>
                        <a:cs typeface="Times New Roman"/>
                      </a:endParaRPr>
                    </a:p>
                    <a:p>
                      <a:pPr marL="0" marR="0" algn="ctr">
                        <a:lnSpc>
                          <a:spcPct val="115000"/>
                        </a:lnSpc>
                        <a:spcBef>
                          <a:spcPts val="0"/>
                        </a:spcBef>
                        <a:spcAft>
                          <a:spcPts val="0"/>
                        </a:spcAft>
                      </a:pPr>
                      <a:r>
                        <a:rPr lang="en-US" sz="2400" b="1" dirty="0" smtClean="0">
                          <a:latin typeface="+mj-lt"/>
                          <a:ea typeface="宋体"/>
                          <a:cs typeface="Times New Roman"/>
                        </a:rPr>
                        <a:t>4</a:t>
                      </a:r>
                      <a:endParaRPr lang="en-US" sz="2400" b="1" dirty="0">
                        <a:latin typeface="+mj-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b="1" dirty="0" smtClean="0">
                        <a:latin typeface="+mj-lt"/>
                        <a:ea typeface="宋体"/>
                        <a:cs typeface="Times New Roman"/>
                      </a:endParaRPr>
                    </a:p>
                    <a:p>
                      <a:pPr marL="0" marR="0" algn="ctr">
                        <a:lnSpc>
                          <a:spcPct val="115000"/>
                        </a:lnSpc>
                        <a:spcBef>
                          <a:spcPts val="0"/>
                        </a:spcBef>
                        <a:spcAft>
                          <a:spcPts val="0"/>
                        </a:spcAft>
                      </a:pPr>
                      <a:endParaRPr lang="en-US" sz="2400" b="1" dirty="0" smtClean="0">
                        <a:latin typeface="+mj-lt"/>
                        <a:ea typeface="宋体"/>
                        <a:cs typeface="Times New Roman"/>
                      </a:endParaRPr>
                    </a:p>
                    <a:p>
                      <a:pPr marL="0" marR="0" algn="ctr">
                        <a:lnSpc>
                          <a:spcPct val="115000"/>
                        </a:lnSpc>
                        <a:spcBef>
                          <a:spcPts val="0"/>
                        </a:spcBef>
                        <a:spcAft>
                          <a:spcPts val="0"/>
                        </a:spcAft>
                      </a:pPr>
                      <a:r>
                        <a:rPr lang="en-US" sz="2400" b="1" dirty="0" smtClean="0">
                          <a:latin typeface="+mj-lt"/>
                          <a:ea typeface="宋体"/>
                          <a:cs typeface="Times New Roman"/>
                        </a:rPr>
                        <a:t>7</a:t>
                      </a:r>
                      <a:endParaRPr lang="en-US" sz="2400" b="1" dirty="0">
                        <a:latin typeface="+mj-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b="1" dirty="0" smtClean="0">
                        <a:latin typeface="+mj-lt"/>
                        <a:ea typeface="宋体"/>
                        <a:cs typeface="Times New Roman"/>
                      </a:endParaRPr>
                    </a:p>
                    <a:p>
                      <a:pPr marL="0" marR="0" algn="ctr">
                        <a:lnSpc>
                          <a:spcPct val="115000"/>
                        </a:lnSpc>
                        <a:spcBef>
                          <a:spcPts val="0"/>
                        </a:spcBef>
                        <a:spcAft>
                          <a:spcPts val="0"/>
                        </a:spcAft>
                      </a:pPr>
                      <a:endParaRPr lang="en-US" sz="2400" b="1" dirty="0" smtClean="0">
                        <a:latin typeface="+mj-lt"/>
                        <a:ea typeface="宋体"/>
                        <a:cs typeface="Times New Roman"/>
                      </a:endParaRPr>
                    </a:p>
                    <a:p>
                      <a:pPr marL="0" marR="0" algn="ctr">
                        <a:lnSpc>
                          <a:spcPct val="115000"/>
                        </a:lnSpc>
                        <a:spcBef>
                          <a:spcPts val="0"/>
                        </a:spcBef>
                        <a:spcAft>
                          <a:spcPts val="0"/>
                        </a:spcAft>
                      </a:pPr>
                      <a:r>
                        <a:rPr lang="en-US" sz="2400" b="1" dirty="0" smtClean="0">
                          <a:latin typeface="+mj-lt"/>
                          <a:ea typeface="宋体"/>
                          <a:cs typeface="Times New Roman"/>
                        </a:rPr>
                        <a:t>14</a:t>
                      </a:r>
                    </a:p>
                    <a:p>
                      <a:pPr marL="0" marR="0" algn="ctr">
                        <a:lnSpc>
                          <a:spcPct val="115000"/>
                        </a:lnSpc>
                        <a:spcBef>
                          <a:spcPts val="0"/>
                        </a:spcBef>
                        <a:spcAft>
                          <a:spcPts val="0"/>
                        </a:spcAft>
                      </a:pPr>
                      <a:endParaRPr lang="en-US" sz="2400" b="1" dirty="0">
                        <a:latin typeface="+mj-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b="1" dirty="0" smtClean="0">
                        <a:latin typeface="+mj-lt"/>
                        <a:ea typeface="宋体"/>
                        <a:cs typeface="Times New Roman"/>
                      </a:endParaRPr>
                    </a:p>
                    <a:p>
                      <a:pPr marL="0" marR="0" algn="ctr">
                        <a:lnSpc>
                          <a:spcPct val="115000"/>
                        </a:lnSpc>
                        <a:spcBef>
                          <a:spcPts val="0"/>
                        </a:spcBef>
                        <a:spcAft>
                          <a:spcPts val="0"/>
                        </a:spcAft>
                      </a:pPr>
                      <a:endParaRPr lang="en-US" sz="2400" b="1" dirty="0" smtClean="0">
                        <a:latin typeface="+mj-lt"/>
                        <a:ea typeface="宋体"/>
                        <a:cs typeface="Times New Roman"/>
                      </a:endParaRPr>
                    </a:p>
                    <a:p>
                      <a:pPr marL="0" marR="0" algn="ctr">
                        <a:lnSpc>
                          <a:spcPct val="115000"/>
                        </a:lnSpc>
                        <a:spcBef>
                          <a:spcPts val="0"/>
                        </a:spcBef>
                        <a:spcAft>
                          <a:spcPts val="0"/>
                        </a:spcAft>
                      </a:pPr>
                      <a:r>
                        <a:rPr lang="en-US" sz="2400" b="1" dirty="0" smtClean="0">
                          <a:latin typeface="+mj-lt"/>
                          <a:ea typeface="宋体"/>
                          <a:cs typeface="Times New Roman"/>
                        </a:rPr>
                        <a:t>10</a:t>
                      </a:r>
                      <a:endParaRPr lang="en-US" sz="2400" b="1" dirty="0">
                        <a:latin typeface="+mj-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b="1" dirty="0" smtClean="0">
                        <a:latin typeface="+mj-lt"/>
                        <a:ea typeface="宋体"/>
                        <a:cs typeface="Times New Roman"/>
                      </a:endParaRPr>
                    </a:p>
                    <a:p>
                      <a:pPr marL="0" marR="0" algn="ctr">
                        <a:lnSpc>
                          <a:spcPct val="115000"/>
                        </a:lnSpc>
                        <a:spcBef>
                          <a:spcPts val="0"/>
                        </a:spcBef>
                        <a:spcAft>
                          <a:spcPts val="0"/>
                        </a:spcAft>
                      </a:pPr>
                      <a:endParaRPr lang="en-US" sz="2400" b="1" dirty="0" smtClean="0">
                        <a:latin typeface="+mj-lt"/>
                        <a:ea typeface="宋体"/>
                        <a:cs typeface="Times New Roman"/>
                      </a:endParaRPr>
                    </a:p>
                    <a:p>
                      <a:pPr marL="0" marR="0" algn="ctr">
                        <a:lnSpc>
                          <a:spcPct val="115000"/>
                        </a:lnSpc>
                        <a:spcBef>
                          <a:spcPts val="0"/>
                        </a:spcBef>
                        <a:spcAft>
                          <a:spcPts val="0"/>
                        </a:spcAft>
                      </a:pPr>
                      <a:r>
                        <a:rPr lang="en-US" sz="2400" b="1" dirty="0" smtClean="0">
                          <a:latin typeface="+mj-lt"/>
                          <a:ea typeface="宋体"/>
                          <a:cs typeface="Times New Roman"/>
                        </a:rPr>
                        <a:t>3</a:t>
                      </a:r>
                      <a:endParaRPr lang="en-US" sz="2400" b="1" dirty="0">
                        <a:latin typeface="+mj-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b="1" dirty="0" smtClean="0">
                        <a:latin typeface="+mj-lt"/>
                        <a:ea typeface="宋体"/>
                        <a:cs typeface="Times New Roman"/>
                      </a:endParaRPr>
                    </a:p>
                    <a:p>
                      <a:pPr marL="0" marR="0" algn="ctr">
                        <a:lnSpc>
                          <a:spcPct val="115000"/>
                        </a:lnSpc>
                        <a:spcBef>
                          <a:spcPts val="0"/>
                        </a:spcBef>
                        <a:spcAft>
                          <a:spcPts val="0"/>
                        </a:spcAft>
                      </a:pPr>
                      <a:endParaRPr lang="en-US" sz="2400" b="1" dirty="0" smtClean="0">
                        <a:latin typeface="+mj-lt"/>
                        <a:ea typeface="宋体"/>
                        <a:cs typeface="Times New Roman"/>
                      </a:endParaRPr>
                    </a:p>
                    <a:p>
                      <a:pPr marL="0" marR="0" algn="ctr">
                        <a:lnSpc>
                          <a:spcPct val="115000"/>
                        </a:lnSpc>
                        <a:spcBef>
                          <a:spcPts val="0"/>
                        </a:spcBef>
                        <a:spcAft>
                          <a:spcPts val="0"/>
                        </a:spcAft>
                      </a:pPr>
                      <a:r>
                        <a:rPr lang="en-US" sz="2400" b="1" dirty="0" smtClean="0">
                          <a:latin typeface="+mj-lt"/>
                          <a:ea typeface="宋体"/>
                          <a:cs typeface="Times New Roman"/>
                        </a:rPr>
                        <a:t>2</a:t>
                      </a:r>
                      <a:endParaRPr lang="en-US" sz="2400" b="1" dirty="0">
                        <a:latin typeface="+mj-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Man\Pictures\2013-12-04\014.jpg"/>
          <p:cNvPicPr/>
          <p:nvPr/>
        </p:nvPicPr>
        <p:blipFill>
          <a:blip r:embed="rId2" cstate="print"/>
          <a:srcRect/>
          <a:stretch>
            <a:fillRect/>
          </a:stretch>
        </p:blipFill>
        <p:spPr bwMode="auto">
          <a:xfrm>
            <a:off x="251520" y="692696"/>
            <a:ext cx="8352928" cy="525658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Frequency Polygons</a:t>
            </a:r>
            <a:endParaRPr lang="en-US" dirty="0"/>
          </a:p>
        </p:txBody>
      </p:sp>
      <p:sp>
        <p:nvSpPr>
          <p:cNvPr id="3" name="Content Placeholder 2"/>
          <p:cNvSpPr>
            <a:spLocks noGrp="1"/>
          </p:cNvSpPr>
          <p:nvPr>
            <p:ph idx="1"/>
          </p:nvPr>
        </p:nvSpPr>
        <p:spPr/>
        <p:txBody>
          <a:bodyPr>
            <a:normAutofit/>
          </a:bodyPr>
          <a:lstStyle/>
          <a:p>
            <a:pPr algn="just"/>
            <a:r>
              <a:rPr lang="en-US" sz="2800" dirty="0"/>
              <a:t>Frequency polygons are a graphical device for understanding the shapes of distributions. They serve the same purpose as histograms, but are especially helpful for comparing sets of data. </a:t>
            </a:r>
            <a:endParaRPr lang="en-US" sz="2800" dirty="0" smtClean="0"/>
          </a:p>
          <a:p>
            <a:pPr algn="just"/>
            <a:endParaRPr lang="en-US" sz="2800" dirty="0"/>
          </a:p>
          <a:p>
            <a:pPr algn="just"/>
            <a:r>
              <a:rPr lang="en-US" sz="2800" dirty="0" smtClean="0"/>
              <a:t>Frequency </a:t>
            </a:r>
            <a:r>
              <a:rPr lang="en-US" sz="2800" dirty="0"/>
              <a:t>polygons are also a good choice for displaying cumulative frequency distributions</a:t>
            </a:r>
            <a:r>
              <a:rPr lang="en-US" sz="2800" dirty="0" smtClean="0"/>
              <a:t>.</a:t>
            </a:r>
            <a:endParaRPr lang="en-US" sz="2800" dirty="0"/>
          </a:p>
        </p:txBody>
      </p:sp>
    </p:spTree>
    <p:extLst>
      <p:ext uri="{BB962C8B-B14F-4D97-AF65-F5344CB8AC3E}">
        <p14:creationId xmlns:p14="http://schemas.microsoft.com/office/powerpoint/2010/main" val="340028405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303312"/>
          </a:xfrm>
        </p:spPr>
        <p:txBody>
          <a:bodyPr>
            <a:normAutofit fontScale="90000"/>
          </a:bodyPr>
          <a:lstStyle/>
          <a:p>
            <a:endParaRPr lang="en-US" dirty="0"/>
          </a:p>
        </p:txBody>
      </p:sp>
      <p:sp>
        <p:nvSpPr>
          <p:cNvPr id="3" name="Content Placeholder 2"/>
          <p:cNvSpPr>
            <a:spLocks noGrp="1"/>
          </p:cNvSpPr>
          <p:nvPr>
            <p:ph idx="1"/>
          </p:nvPr>
        </p:nvSpPr>
        <p:spPr/>
        <p:txBody>
          <a:bodyPr/>
          <a:lstStyle/>
          <a:p>
            <a:endParaRPr lang="en-US" dirty="0"/>
          </a:p>
        </p:txBody>
      </p:sp>
      <p:pic>
        <p:nvPicPr>
          <p:cNvPr id="1198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340769"/>
            <a:ext cx="8136904"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235705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Man\AppData\Local\Microsoft\Windows\Temporary Internet Files\Content.Word\025.jpg"/>
          <p:cNvPicPr/>
          <p:nvPr/>
        </p:nvPicPr>
        <p:blipFill>
          <a:blip r:embed="rId2" cstate="print"/>
          <a:srcRect l="35243" t="30429" r="23611" b="44445"/>
          <a:stretch>
            <a:fillRect/>
          </a:stretch>
        </p:blipFill>
        <p:spPr bwMode="auto">
          <a:xfrm>
            <a:off x="0" y="0"/>
            <a:ext cx="889248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378139676"/>
              </p:ext>
            </p:extLst>
          </p:nvPr>
        </p:nvGraphicFramePr>
        <p:xfrm>
          <a:off x="395536" y="908720"/>
          <a:ext cx="8568953" cy="5184576"/>
        </p:xfrm>
        <a:graphic>
          <a:graphicData uri="http://schemas.openxmlformats.org/drawingml/2006/table">
            <a:tbl>
              <a:tblPr/>
              <a:tblGrid>
                <a:gridCol w="3407244"/>
                <a:gridCol w="2294305"/>
                <a:gridCol w="2867404"/>
              </a:tblGrid>
              <a:tr h="576064">
                <a:tc>
                  <a:txBody>
                    <a:bodyPr/>
                    <a:lstStyle/>
                    <a:p>
                      <a:pPr marL="0" marR="0" algn="ctr">
                        <a:lnSpc>
                          <a:spcPct val="115000"/>
                        </a:lnSpc>
                        <a:spcBef>
                          <a:spcPts val="0"/>
                        </a:spcBef>
                        <a:spcAft>
                          <a:spcPts val="0"/>
                        </a:spcAft>
                      </a:pPr>
                      <a:r>
                        <a:rPr lang="en-US" sz="2800" dirty="0" err="1">
                          <a:latin typeface="+mj-lt"/>
                          <a:ea typeface="宋体"/>
                          <a:cs typeface="Times New Roman"/>
                        </a:rPr>
                        <a:t>Jisim</a:t>
                      </a:r>
                      <a:r>
                        <a:rPr lang="en-US" sz="2800" dirty="0">
                          <a:latin typeface="+mj-lt"/>
                          <a:ea typeface="宋体"/>
                          <a:cs typeface="Times New Roman"/>
                        </a:rPr>
                        <a:t> (kg)</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dirty="0" err="1">
                          <a:latin typeface="+mj-lt"/>
                          <a:ea typeface="宋体"/>
                          <a:cs typeface="Times New Roman"/>
                        </a:rPr>
                        <a:t>Kekerapan</a:t>
                      </a:r>
                      <a:endParaRPr lang="en-US" sz="2800" dirty="0">
                        <a:latin typeface="+mj-lt"/>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dirty="0" smtClean="0">
                          <a:latin typeface="+mj-lt"/>
                          <a:ea typeface="宋体"/>
                          <a:cs typeface="Times New Roman"/>
                        </a:rPr>
                        <a:t>K. </a:t>
                      </a:r>
                      <a:r>
                        <a:rPr lang="en-US" sz="2800" dirty="0" err="1" smtClean="0">
                          <a:latin typeface="+mj-lt"/>
                          <a:ea typeface="宋体"/>
                          <a:cs typeface="Times New Roman"/>
                        </a:rPr>
                        <a:t>Relatif</a:t>
                      </a:r>
                      <a:endParaRPr lang="en-US" sz="2800" dirty="0">
                        <a:latin typeface="+mj-lt"/>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6064">
                <a:tc>
                  <a:txBody>
                    <a:bodyPr/>
                    <a:lstStyle/>
                    <a:p>
                      <a:pPr marL="0" marR="0" algn="ctr">
                        <a:lnSpc>
                          <a:spcPct val="115000"/>
                        </a:lnSpc>
                        <a:spcBef>
                          <a:spcPts val="0"/>
                        </a:spcBef>
                        <a:spcAft>
                          <a:spcPts val="0"/>
                        </a:spcAft>
                      </a:pPr>
                      <a:r>
                        <a:rPr lang="en-US" sz="2800" dirty="0">
                          <a:latin typeface="+mj-lt"/>
                          <a:ea typeface="宋体"/>
                          <a:cs typeface="Times New Roman"/>
                        </a:rPr>
                        <a:t>39.95-44.95</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2800" dirty="0">
                          <a:latin typeface="+mj-lt"/>
                          <a:ea typeface="宋体"/>
                          <a:cs typeface="Times New Roman"/>
                        </a:rPr>
                        <a:t>2</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2800" dirty="0">
                          <a:latin typeface="+mj-lt"/>
                          <a:ea typeface="宋体"/>
                          <a:cs typeface="Times New Roman"/>
                        </a:rPr>
                        <a:t>0.01</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r>
              <a:tr h="576064">
                <a:tc>
                  <a:txBody>
                    <a:bodyPr/>
                    <a:lstStyle/>
                    <a:p>
                      <a:pPr marL="0" marR="0" algn="ctr">
                        <a:lnSpc>
                          <a:spcPct val="115000"/>
                        </a:lnSpc>
                        <a:spcBef>
                          <a:spcPts val="0"/>
                        </a:spcBef>
                        <a:spcAft>
                          <a:spcPts val="0"/>
                        </a:spcAft>
                      </a:pPr>
                      <a:r>
                        <a:rPr lang="en-US" sz="2800" dirty="0">
                          <a:latin typeface="+mj-lt"/>
                          <a:ea typeface="宋体"/>
                          <a:cs typeface="Times New Roman"/>
                        </a:rPr>
                        <a:t>44.95-49.95</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2800" dirty="0">
                          <a:latin typeface="+mj-lt"/>
                          <a:ea typeface="宋体"/>
                          <a:cs typeface="Times New Roman"/>
                        </a:rPr>
                        <a:t>12</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2800" dirty="0">
                          <a:latin typeface="+mj-lt"/>
                          <a:ea typeface="宋体"/>
                          <a:cs typeface="Times New Roman"/>
                        </a:rPr>
                        <a:t>0.06</a:t>
                      </a:r>
                    </a:p>
                  </a:txBody>
                  <a:tcPr marL="68580" marR="68580" marT="0" marB="0">
                    <a:lnL>
                      <a:noFill/>
                    </a:lnL>
                    <a:lnR>
                      <a:noFill/>
                    </a:lnR>
                    <a:lnT>
                      <a:noFill/>
                    </a:lnT>
                    <a:lnB>
                      <a:noFill/>
                    </a:lnB>
                  </a:tcPr>
                </a:tc>
              </a:tr>
              <a:tr h="576064">
                <a:tc>
                  <a:txBody>
                    <a:bodyPr/>
                    <a:lstStyle/>
                    <a:p>
                      <a:pPr marL="0" marR="0" algn="ctr">
                        <a:lnSpc>
                          <a:spcPct val="115000"/>
                        </a:lnSpc>
                        <a:spcBef>
                          <a:spcPts val="0"/>
                        </a:spcBef>
                        <a:spcAft>
                          <a:spcPts val="0"/>
                        </a:spcAft>
                      </a:pPr>
                      <a:r>
                        <a:rPr lang="en-US" sz="2800" dirty="0">
                          <a:latin typeface="+mj-lt"/>
                          <a:ea typeface="宋体"/>
                          <a:cs typeface="Times New Roman"/>
                        </a:rPr>
                        <a:t>49.95-54.95</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2800" dirty="0">
                          <a:latin typeface="+mj-lt"/>
                          <a:ea typeface="宋体"/>
                          <a:cs typeface="Times New Roman"/>
                        </a:rPr>
                        <a:t>40</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2800" dirty="0">
                          <a:latin typeface="+mj-lt"/>
                          <a:ea typeface="宋体"/>
                          <a:cs typeface="Times New Roman"/>
                        </a:rPr>
                        <a:t>0.2</a:t>
                      </a:r>
                    </a:p>
                  </a:txBody>
                  <a:tcPr marL="68580" marR="68580" marT="0" marB="0">
                    <a:lnL>
                      <a:noFill/>
                    </a:lnL>
                    <a:lnR>
                      <a:noFill/>
                    </a:lnR>
                    <a:lnT>
                      <a:noFill/>
                    </a:lnT>
                    <a:lnB>
                      <a:noFill/>
                    </a:lnB>
                  </a:tcPr>
                </a:tc>
              </a:tr>
              <a:tr h="576064">
                <a:tc>
                  <a:txBody>
                    <a:bodyPr/>
                    <a:lstStyle/>
                    <a:p>
                      <a:pPr marL="0" marR="0" algn="ctr">
                        <a:lnSpc>
                          <a:spcPct val="115000"/>
                        </a:lnSpc>
                        <a:spcBef>
                          <a:spcPts val="0"/>
                        </a:spcBef>
                        <a:spcAft>
                          <a:spcPts val="0"/>
                        </a:spcAft>
                      </a:pPr>
                      <a:r>
                        <a:rPr lang="en-US" sz="2800" dirty="0">
                          <a:latin typeface="+mj-lt"/>
                          <a:ea typeface="宋体"/>
                          <a:cs typeface="Times New Roman"/>
                        </a:rPr>
                        <a:t>54.95-59.95</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2800" dirty="0">
                          <a:latin typeface="+mj-lt"/>
                          <a:ea typeface="宋体"/>
                          <a:cs typeface="Times New Roman"/>
                        </a:rPr>
                        <a:t>35</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2800" dirty="0">
                          <a:latin typeface="+mj-lt"/>
                          <a:ea typeface="宋体"/>
                          <a:cs typeface="Times New Roman"/>
                        </a:rPr>
                        <a:t>0.175</a:t>
                      </a:r>
                    </a:p>
                  </a:txBody>
                  <a:tcPr marL="68580" marR="68580" marT="0" marB="0">
                    <a:lnL>
                      <a:noFill/>
                    </a:lnL>
                    <a:lnR>
                      <a:noFill/>
                    </a:lnR>
                    <a:lnT>
                      <a:noFill/>
                    </a:lnT>
                    <a:lnB>
                      <a:noFill/>
                    </a:lnB>
                  </a:tcPr>
                </a:tc>
              </a:tr>
              <a:tr h="576064">
                <a:tc>
                  <a:txBody>
                    <a:bodyPr/>
                    <a:lstStyle/>
                    <a:p>
                      <a:pPr marL="0" marR="0" algn="ctr">
                        <a:lnSpc>
                          <a:spcPct val="115000"/>
                        </a:lnSpc>
                        <a:spcBef>
                          <a:spcPts val="0"/>
                        </a:spcBef>
                        <a:spcAft>
                          <a:spcPts val="0"/>
                        </a:spcAft>
                      </a:pPr>
                      <a:r>
                        <a:rPr lang="en-US" sz="2800" dirty="0">
                          <a:latin typeface="+mj-lt"/>
                          <a:ea typeface="宋体"/>
                          <a:cs typeface="Times New Roman"/>
                        </a:rPr>
                        <a:t>59.95-64.95</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2800" dirty="0">
                          <a:latin typeface="+mj-lt"/>
                          <a:ea typeface="宋体"/>
                          <a:cs typeface="Times New Roman"/>
                        </a:rPr>
                        <a:t>36</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2800" dirty="0">
                          <a:latin typeface="+mj-lt"/>
                          <a:ea typeface="宋体"/>
                          <a:cs typeface="Times New Roman"/>
                        </a:rPr>
                        <a:t>0.18</a:t>
                      </a:r>
                    </a:p>
                  </a:txBody>
                  <a:tcPr marL="68580" marR="68580" marT="0" marB="0">
                    <a:lnL>
                      <a:noFill/>
                    </a:lnL>
                    <a:lnR>
                      <a:noFill/>
                    </a:lnR>
                    <a:lnT>
                      <a:noFill/>
                    </a:lnT>
                    <a:lnB>
                      <a:noFill/>
                    </a:lnB>
                  </a:tcPr>
                </a:tc>
              </a:tr>
              <a:tr h="576064">
                <a:tc>
                  <a:txBody>
                    <a:bodyPr/>
                    <a:lstStyle/>
                    <a:p>
                      <a:pPr marL="0" marR="0" algn="ctr">
                        <a:lnSpc>
                          <a:spcPct val="115000"/>
                        </a:lnSpc>
                        <a:spcBef>
                          <a:spcPts val="0"/>
                        </a:spcBef>
                        <a:spcAft>
                          <a:spcPts val="0"/>
                        </a:spcAft>
                      </a:pPr>
                      <a:r>
                        <a:rPr lang="en-US" sz="2800" dirty="0">
                          <a:latin typeface="+mj-lt"/>
                          <a:ea typeface="宋体"/>
                          <a:cs typeface="Times New Roman"/>
                        </a:rPr>
                        <a:t>64.95-69.95</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2800" dirty="0">
                          <a:latin typeface="+mj-lt"/>
                          <a:ea typeface="宋体"/>
                          <a:cs typeface="Times New Roman"/>
                        </a:rPr>
                        <a:t>52</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2800" dirty="0">
                          <a:latin typeface="+mj-lt"/>
                          <a:ea typeface="宋体"/>
                          <a:cs typeface="Times New Roman"/>
                        </a:rPr>
                        <a:t>0.26</a:t>
                      </a:r>
                    </a:p>
                  </a:txBody>
                  <a:tcPr marL="68580" marR="68580" marT="0" marB="0">
                    <a:lnL>
                      <a:noFill/>
                    </a:lnL>
                    <a:lnR>
                      <a:noFill/>
                    </a:lnR>
                    <a:lnT>
                      <a:noFill/>
                    </a:lnT>
                    <a:lnB>
                      <a:noFill/>
                    </a:lnB>
                  </a:tcPr>
                </a:tc>
              </a:tr>
              <a:tr h="576064">
                <a:tc>
                  <a:txBody>
                    <a:bodyPr/>
                    <a:lstStyle/>
                    <a:p>
                      <a:pPr marL="0" marR="0" algn="ctr">
                        <a:lnSpc>
                          <a:spcPct val="115000"/>
                        </a:lnSpc>
                        <a:spcBef>
                          <a:spcPts val="0"/>
                        </a:spcBef>
                        <a:spcAft>
                          <a:spcPts val="0"/>
                        </a:spcAft>
                      </a:pPr>
                      <a:r>
                        <a:rPr lang="en-US" sz="2800" dirty="0">
                          <a:latin typeface="+mj-lt"/>
                          <a:ea typeface="宋体"/>
                          <a:cs typeface="Times New Roman"/>
                        </a:rPr>
                        <a:t>69.95-74.95</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2800" dirty="0">
                          <a:latin typeface="+mj-lt"/>
                          <a:ea typeface="宋体"/>
                          <a:cs typeface="Times New Roman"/>
                        </a:rPr>
                        <a:t>15</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2800" dirty="0">
                          <a:latin typeface="+mj-lt"/>
                          <a:ea typeface="宋体"/>
                          <a:cs typeface="Times New Roman"/>
                        </a:rPr>
                        <a:t>0.075</a:t>
                      </a:r>
                    </a:p>
                  </a:txBody>
                  <a:tcPr marL="68580" marR="68580" marT="0" marB="0">
                    <a:lnL>
                      <a:noFill/>
                    </a:lnL>
                    <a:lnR>
                      <a:noFill/>
                    </a:lnR>
                    <a:lnT>
                      <a:noFill/>
                    </a:lnT>
                    <a:lnB>
                      <a:noFill/>
                    </a:lnB>
                  </a:tcPr>
                </a:tc>
              </a:tr>
              <a:tr h="576064">
                <a:tc>
                  <a:txBody>
                    <a:bodyPr/>
                    <a:lstStyle/>
                    <a:p>
                      <a:pPr marL="0" marR="0" algn="ctr">
                        <a:lnSpc>
                          <a:spcPct val="115000"/>
                        </a:lnSpc>
                        <a:spcBef>
                          <a:spcPts val="0"/>
                        </a:spcBef>
                        <a:spcAft>
                          <a:spcPts val="0"/>
                        </a:spcAft>
                      </a:pPr>
                      <a:r>
                        <a:rPr lang="en-US" sz="2800" dirty="0">
                          <a:latin typeface="+mj-lt"/>
                          <a:ea typeface="宋体"/>
                          <a:cs typeface="Times New Roman"/>
                        </a:rPr>
                        <a:t>74.95-79.95</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dirty="0">
                          <a:latin typeface="+mj-lt"/>
                          <a:ea typeface="宋体"/>
                          <a:cs typeface="Times New Roman"/>
                        </a:rPr>
                        <a:t>8</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dirty="0">
                          <a:latin typeface="+mj-lt"/>
                          <a:ea typeface="宋体"/>
                          <a:cs typeface="Times New Roman"/>
                        </a:rPr>
                        <a:t>0.04</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Man\Pictures\2013-12-04\015.jpg"/>
          <p:cNvPicPr/>
          <p:nvPr/>
        </p:nvPicPr>
        <p:blipFill>
          <a:blip r:embed="rId2" cstate="print"/>
          <a:srcRect r="2399" b="51804"/>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Man\Pictures\2013-12-04\015.jpg"/>
          <p:cNvPicPr/>
          <p:nvPr/>
        </p:nvPicPr>
        <p:blipFill>
          <a:blip r:embed="rId2" cstate="print"/>
          <a:srcRect t="48711" r="-10"/>
          <a:stretch>
            <a:fillRect/>
          </a:stretch>
        </p:blipFill>
        <p:spPr bwMode="auto">
          <a:xfrm>
            <a:off x="0" y="0"/>
            <a:ext cx="9143999"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pPr algn="ctr"/>
            <a:r>
              <a:rPr lang="en-US" dirty="0" smtClean="0"/>
              <a:t>         The Frequency </a:t>
            </a:r>
            <a:r>
              <a:rPr lang="en-US" dirty="0" err="1" smtClean="0"/>
              <a:t>poligon</a:t>
            </a:r>
            <a:endParaRPr lang="en-US" dirty="0"/>
          </a:p>
        </p:txBody>
      </p:sp>
      <p:pic>
        <p:nvPicPr>
          <p:cNvPr id="1218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7300" y="1033463"/>
            <a:ext cx="6629400" cy="479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364008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239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772815"/>
            <a:ext cx="7128791" cy="4752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995297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48680"/>
            <a:ext cx="9144000" cy="1512168"/>
          </a:xfrm>
        </p:spPr>
        <p:txBody>
          <a:bodyPr>
            <a:normAutofit/>
          </a:bodyPr>
          <a:lstStyle/>
          <a:p>
            <a:r>
              <a:rPr lang="en-US" b="1" dirty="0" err="1" smtClean="0"/>
              <a:t>Ogif</a:t>
            </a:r>
            <a:r>
              <a:rPr lang="en-US" b="1" dirty="0" smtClean="0"/>
              <a:t> (</a:t>
            </a:r>
            <a:r>
              <a:rPr lang="en-US" b="1" dirty="0" err="1" smtClean="0"/>
              <a:t>Lengkung</a:t>
            </a:r>
            <a:r>
              <a:rPr lang="en-US" b="1" dirty="0" smtClean="0"/>
              <a:t> </a:t>
            </a:r>
            <a:r>
              <a:rPr lang="en-US" b="1" dirty="0" err="1" smtClean="0"/>
              <a:t>kekerapan</a:t>
            </a:r>
            <a:r>
              <a:rPr lang="en-US" b="1" dirty="0" smtClean="0"/>
              <a:t> </a:t>
            </a:r>
            <a:r>
              <a:rPr lang="en-US" b="1" dirty="0" err="1" smtClean="0"/>
              <a:t>longgokan</a:t>
            </a:r>
            <a:r>
              <a:rPr lang="en-US" b="1" dirty="0" smtClean="0"/>
              <a:t>)</a:t>
            </a:r>
            <a:r>
              <a:rPr lang="en-US" dirty="0" smtClean="0"/>
              <a:t/>
            </a:r>
            <a:br>
              <a:rPr lang="en-US" dirty="0" smtClean="0"/>
            </a:br>
            <a:endParaRPr lang="en-US" dirty="0"/>
          </a:p>
        </p:txBody>
      </p:sp>
      <p:sp>
        <p:nvSpPr>
          <p:cNvPr id="3" name="Content Placeholder 2"/>
          <p:cNvSpPr>
            <a:spLocks noGrp="1"/>
          </p:cNvSpPr>
          <p:nvPr>
            <p:ph idx="1"/>
          </p:nvPr>
        </p:nvSpPr>
        <p:spPr>
          <a:xfrm>
            <a:off x="251520" y="1700808"/>
            <a:ext cx="8892480" cy="5157192"/>
          </a:xfrm>
        </p:spPr>
        <p:txBody>
          <a:bodyPr>
            <a:normAutofit/>
          </a:bodyPr>
          <a:lstStyle/>
          <a:p>
            <a:pPr marL="0" indent="0" algn="just">
              <a:buNone/>
            </a:pPr>
            <a:r>
              <a:rPr lang="en-US" sz="2800" dirty="0" err="1" smtClean="0"/>
              <a:t>Untuk</a:t>
            </a:r>
            <a:r>
              <a:rPr lang="en-US" sz="2800" dirty="0" smtClean="0"/>
              <a:t> </a:t>
            </a:r>
            <a:r>
              <a:rPr lang="en-US" sz="2800" dirty="0" err="1" smtClean="0"/>
              <a:t>kes-kes</a:t>
            </a:r>
            <a:r>
              <a:rPr lang="en-US" sz="2800" dirty="0" smtClean="0"/>
              <a:t> </a:t>
            </a:r>
            <a:r>
              <a:rPr lang="en-US" sz="2800" dirty="0" err="1" smtClean="0"/>
              <a:t>tertentu</a:t>
            </a:r>
            <a:r>
              <a:rPr lang="en-US" sz="2800" dirty="0" smtClean="0"/>
              <a:t>, data </a:t>
            </a:r>
            <a:r>
              <a:rPr lang="en-US" sz="2800" dirty="0" err="1" smtClean="0"/>
              <a:t>perlu</a:t>
            </a:r>
            <a:r>
              <a:rPr lang="en-US" sz="2800" dirty="0" smtClean="0"/>
              <a:t> </a:t>
            </a:r>
            <a:r>
              <a:rPr lang="en-US" sz="2800" dirty="0" err="1" smtClean="0"/>
              <a:t>dibentangkan</a:t>
            </a:r>
            <a:r>
              <a:rPr lang="en-US" sz="2800" dirty="0" smtClean="0"/>
              <a:t> </a:t>
            </a:r>
            <a:r>
              <a:rPr lang="en-US" sz="2800" dirty="0" err="1" smtClean="0"/>
              <a:t>dengan</a:t>
            </a:r>
            <a:r>
              <a:rPr lang="en-US" sz="2800" dirty="0" smtClean="0"/>
              <a:t> </a:t>
            </a:r>
            <a:r>
              <a:rPr lang="en-US" sz="2800" dirty="0" err="1" smtClean="0"/>
              <a:t>jadual</a:t>
            </a:r>
            <a:r>
              <a:rPr lang="en-US" sz="2800" dirty="0" smtClean="0"/>
              <a:t> </a:t>
            </a:r>
            <a:r>
              <a:rPr lang="en-US" sz="2800" dirty="0" err="1" smtClean="0"/>
              <a:t>kekerapan</a:t>
            </a:r>
            <a:r>
              <a:rPr lang="en-US" sz="2800" dirty="0" smtClean="0"/>
              <a:t> </a:t>
            </a:r>
            <a:r>
              <a:rPr lang="en-US" sz="2800" dirty="0" err="1" smtClean="0"/>
              <a:t>longgokan</a:t>
            </a:r>
            <a:r>
              <a:rPr lang="en-US" sz="2800" dirty="0" smtClean="0"/>
              <a:t> </a:t>
            </a:r>
            <a:r>
              <a:rPr lang="en-US" sz="2800" dirty="0" err="1" smtClean="0"/>
              <a:t>supaya</a:t>
            </a:r>
            <a:r>
              <a:rPr lang="en-US" sz="2800" dirty="0" smtClean="0"/>
              <a:t> </a:t>
            </a:r>
            <a:r>
              <a:rPr lang="en-US" sz="2800" dirty="0" err="1" smtClean="0"/>
              <a:t>kita</a:t>
            </a:r>
            <a:r>
              <a:rPr lang="en-US" sz="2800" dirty="0" smtClean="0"/>
              <a:t> </a:t>
            </a:r>
            <a:r>
              <a:rPr lang="en-US" sz="2800" dirty="0" err="1" smtClean="0"/>
              <a:t>dapat</a:t>
            </a:r>
            <a:r>
              <a:rPr lang="en-US" sz="2800" dirty="0" smtClean="0"/>
              <a:t> </a:t>
            </a:r>
            <a:r>
              <a:rPr lang="en-US" sz="2800" dirty="0" err="1" smtClean="0"/>
              <a:t>mengetahui</a:t>
            </a:r>
            <a:r>
              <a:rPr lang="en-US" sz="2800" dirty="0" smtClean="0"/>
              <a:t> </a:t>
            </a:r>
            <a:r>
              <a:rPr lang="en-US" sz="2800" dirty="0" err="1" smtClean="0"/>
              <a:t>jumlah</a:t>
            </a:r>
            <a:r>
              <a:rPr lang="en-US" sz="2800" dirty="0" smtClean="0"/>
              <a:t> </a:t>
            </a:r>
            <a:r>
              <a:rPr lang="en-US" sz="2800" dirty="0" err="1" smtClean="0"/>
              <a:t>terkumpul</a:t>
            </a:r>
            <a:r>
              <a:rPr lang="en-US" sz="2800" dirty="0" smtClean="0"/>
              <a:t> </a:t>
            </a:r>
            <a:r>
              <a:rPr lang="en-US" sz="2800" dirty="0" err="1" smtClean="0"/>
              <a:t>pada</a:t>
            </a:r>
            <a:r>
              <a:rPr lang="en-US" sz="2800" dirty="0" smtClean="0"/>
              <a:t> </a:t>
            </a:r>
            <a:r>
              <a:rPr lang="en-US" sz="2800" dirty="0" err="1" smtClean="0"/>
              <a:t>suatu</a:t>
            </a:r>
            <a:r>
              <a:rPr lang="en-US" sz="2800" dirty="0" smtClean="0"/>
              <a:t> </a:t>
            </a:r>
            <a:r>
              <a:rPr lang="en-US" sz="2800" dirty="0" err="1" smtClean="0"/>
              <a:t>selang</a:t>
            </a:r>
            <a:r>
              <a:rPr lang="en-US" sz="2800" dirty="0" smtClean="0"/>
              <a:t> </a:t>
            </a:r>
            <a:r>
              <a:rPr lang="en-US" sz="2800" dirty="0" err="1" smtClean="0"/>
              <a:t>tertentu</a:t>
            </a:r>
            <a:r>
              <a:rPr lang="en-US" sz="2800" dirty="0" smtClean="0"/>
              <a:t>. </a:t>
            </a:r>
          </a:p>
          <a:p>
            <a:pPr marL="0" indent="0" algn="just">
              <a:buNone/>
            </a:pPr>
            <a:endParaRPr lang="en-US" sz="2800" dirty="0" smtClean="0"/>
          </a:p>
          <a:p>
            <a:pPr marL="0" indent="0" algn="just">
              <a:buNone/>
            </a:pPr>
            <a:r>
              <a:rPr lang="en-US" sz="2800" dirty="0" err="1" smtClean="0"/>
              <a:t>Daripada</a:t>
            </a:r>
            <a:r>
              <a:rPr lang="en-US" sz="2800" dirty="0" smtClean="0"/>
              <a:t> </a:t>
            </a:r>
            <a:r>
              <a:rPr lang="en-US" sz="2800" dirty="0" err="1" smtClean="0"/>
              <a:t>jadual</a:t>
            </a:r>
            <a:r>
              <a:rPr lang="en-US" sz="2800" dirty="0" smtClean="0"/>
              <a:t> </a:t>
            </a:r>
            <a:r>
              <a:rPr lang="en-US" sz="2800" dirty="0" err="1" smtClean="0"/>
              <a:t>kekerapan</a:t>
            </a:r>
            <a:r>
              <a:rPr lang="en-US" sz="2800" dirty="0" smtClean="0"/>
              <a:t> </a:t>
            </a:r>
            <a:r>
              <a:rPr lang="en-US" sz="2800" dirty="0" err="1" smtClean="0"/>
              <a:t>longgokan</a:t>
            </a:r>
            <a:r>
              <a:rPr lang="en-US" sz="2800" dirty="0" smtClean="0"/>
              <a:t>, </a:t>
            </a:r>
            <a:r>
              <a:rPr lang="en-US" sz="2800" dirty="0" err="1" smtClean="0"/>
              <a:t>ogif</a:t>
            </a:r>
            <a:r>
              <a:rPr lang="en-US" sz="2800" dirty="0" smtClean="0"/>
              <a:t> </a:t>
            </a:r>
            <a:r>
              <a:rPr lang="en-US" sz="2800" dirty="0" err="1" smtClean="0"/>
              <a:t>atau</a:t>
            </a:r>
            <a:r>
              <a:rPr lang="en-US" sz="2800" dirty="0" smtClean="0"/>
              <a:t> </a:t>
            </a:r>
            <a:r>
              <a:rPr lang="en-US" sz="2800" dirty="0" err="1" smtClean="0"/>
              <a:t>lengkung</a:t>
            </a:r>
            <a:r>
              <a:rPr lang="en-US" sz="2800" dirty="0" smtClean="0"/>
              <a:t> </a:t>
            </a:r>
            <a:r>
              <a:rPr lang="en-US" sz="2800" dirty="0" err="1" smtClean="0"/>
              <a:t>kekerapan</a:t>
            </a:r>
            <a:r>
              <a:rPr lang="en-US" sz="2800" dirty="0" smtClean="0"/>
              <a:t> </a:t>
            </a:r>
            <a:r>
              <a:rPr lang="en-US" sz="2800" dirty="0" err="1" smtClean="0"/>
              <a:t>longgokan</a:t>
            </a:r>
            <a:r>
              <a:rPr lang="en-US" sz="2800" dirty="0" smtClean="0"/>
              <a:t> </a:t>
            </a:r>
            <a:r>
              <a:rPr lang="en-US" sz="2800" dirty="0" err="1" smtClean="0"/>
              <a:t>dapat</a:t>
            </a:r>
            <a:r>
              <a:rPr lang="en-US" sz="2800" dirty="0" smtClean="0"/>
              <a:t> </a:t>
            </a:r>
            <a:r>
              <a:rPr lang="en-US" sz="2800" dirty="0" err="1" smtClean="0"/>
              <a:t>dilukis</a:t>
            </a:r>
            <a:r>
              <a:rPr lang="en-US" sz="2800" dirty="0" smtClean="0"/>
              <a:t>. </a:t>
            </a:r>
            <a:r>
              <a:rPr lang="en-US" sz="2800" dirty="0" err="1" smtClean="0"/>
              <a:t>Melalui</a:t>
            </a:r>
            <a:r>
              <a:rPr lang="en-US" sz="2800" dirty="0" smtClean="0"/>
              <a:t> </a:t>
            </a:r>
            <a:r>
              <a:rPr lang="en-US" sz="2800" dirty="0" err="1" smtClean="0"/>
              <a:t>ogif</a:t>
            </a:r>
            <a:r>
              <a:rPr lang="en-US" sz="2800" dirty="0" smtClean="0"/>
              <a:t>, </a:t>
            </a:r>
            <a:r>
              <a:rPr lang="en-US" sz="2800" dirty="0" err="1" smtClean="0"/>
              <a:t>banyak</a:t>
            </a:r>
            <a:r>
              <a:rPr lang="en-US" sz="2800" dirty="0" smtClean="0"/>
              <a:t> </a:t>
            </a:r>
            <a:r>
              <a:rPr lang="en-US" sz="2800" dirty="0" err="1" smtClean="0"/>
              <a:t>nilai</a:t>
            </a:r>
            <a:r>
              <a:rPr lang="en-US" sz="2800" dirty="0" smtClean="0"/>
              <a:t> </a:t>
            </a:r>
            <a:r>
              <a:rPr lang="en-US" sz="2800" dirty="0" err="1" smtClean="0"/>
              <a:t>statistik</a:t>
            </a:r>
            <a:r>
              <a:rPr lang="en-US" sz="2800" dirty="0" smtClean="0"/>
              <a:t> </a:t>
            </a:r>
            <a:r>
              <a:rPr lang="en-US" sz="2800" dirty="0" err="1" smtClean="0"/>
              <a:t>seperti</a:t>
            </a:r>
            <a:r>
              <a:rPr lang="en-US" sz="2800" dirty="0" smtClean="0"/>
              <a:t> </a:t>
            </a:r>
            <a:r>
              <a:rPr lang="en-US" sz="2800" dirty="0" err="1" smtClean="0"/>
              <a:t>kuartil</a:t>
            </a:r>
            <a:r>
              <a:rPr lang="en-US" sz="2800" dirty="0" smtClean="0"/>
              <a:t> </a:t>
            </a:r>
            <a:r>
              <a:rPr lang="en-US" sz="2800" dirty="0" err="1" smtClean="0"/>
              <a:t>pertama</a:t>
            </a:r>
            <a:r>
              <a:rPr lang="en-US" sz="2800" dirty="0" smtClean="0"/>
              <a:t>, median, </a:t>
            </a:r>
            <a:r>
              <a:rPr lang="en-US" sz="2800" dirty="0" err="1" smtClean="0"/>
              <a:t>kuartil</a:t>
            </a:r>
            <a:r>
              <a:rPr lang="en-US" sz="2800" dirty="0" smtClean="0"/>
              <a:t> </a:t>
            </a:r>
            <a:r>
              <a:rPr lang="en-US" sz="2800" dirty="0" err="1" smtClean="0"/>
              <a:t>ketiga</a:t>
            </a:r>
            <a:r>
              <a:rPr lang="en-US" sz="2800" dirty="0" smtClean="0"/>
              <a:t>, </a:t>
            </a:r>
            <a:r>
              <a:rPr lang="en-US" sz="2800" dirty="0" err="1" smtClean="0"/>
              <a:t>desil</a:t>
            </a:r>
            <a:r>
              <a:rPr lang="en-US" sz="2800" dirty="0" smtClean="0"/>
              <a:t>, </a:t>
            </a:r>
            <a:r>
              <a:rPr lang="en-US" sz="2800" dirty="0" err="1" smtClean="0"/>
              <a:t>persentil</a:t>
            </a:r>
            <a:r>
              <a:rPr lang="en-US" sz="2800" dirty="0" smtClean="0"/>
              <a:t> </a:t>
            </a:r>
            <a:r>
              <a:rPr lang="en-US" sz="2800" dirty="0" err="1" smtClean="0"/>
              <a:t>dan</a:t>
            </a:r>
            <a:r>
              <a:rPr lang="en-US" sz="2800" dirty="0" smtClean="0"/>
              <a:t> </a:t>
            </a:r>
            <a:r>
              <a:rPr lang="en-US" sz="2800" dirty="0" err="1" smtClean="0"/>
              <a:t>sebagainya</a:t>
            </a:r>
            <a:r>
              <a:rPr lang="en-US" sz="2800" dirty="0" smtClean="0"/>
              <a:t> </a:t>
            </a:r>
            <a:r>
              <a:rPr lang="en-US" sz="2800" dirty="0" err="1" smtClean="0"/>
              <a:t>dapat</a:t>
            </a:r>
            <a:r>
              <a:rPr lang="en-US" sz="2800" dirty="0" smtClean="0"/>
              <a:t> </a:t>
            </a:r>
            <a:r>
              <a:rPr lang="en-US" sz="2800" dirty="0" err="1" smtClean="0"/>
              <a:t>dianggar</a:t>
            </a:r>
            <a:r>
              <a:rPr lang="en-US" sz="2800" dirty="0" smtClean="0"/>
              <a:t>.</a:t>
            </a:r>
          </a:p>
          <a:p>
            <a:endParaRPr lang="en-US"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1776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07705" y="692696"/>
            <a:ext cx="5374202" cy="79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39552" y="1700808"/>
            <a:ext cx="7992888" cy="954107"/>
          </a:xfrm>
          <a:prstGeom prst="rect">
            <a:avLst/>
          </a:prstGeom>
        </p:spPr>
        <p:txBody>
          <a:bodyPr wrap="square">
            <a:spAutoFit/>
          </a:bodyPr>
          <a:lstStyle/>
          <a:p>
            <a:r>
              <a:rPr lang="en-US" sz="2800" dirty="0"/>
              <a:t>The total of a frequency and all frequencies so far in a frequency distribution</a:t>
            </a:r>
            <a:r>
              <a:rPr lang="en-US" dirty="0"/>
              <a:t>.</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683716"/>
            <a:ext cx="7776863" cy="3841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958034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err="1"/>
              <a:t>Lengkong</a:t>
            </a:r>
            <a:r>
              <a:rPr lang="en-US" b="1" dirty="0"/>
              <a:t> </a:t>
            </a:r>
            <a:r>
              <a:rPr lang="en-US" b="1" dirty="0" err="1"/>
              <a:t>Kekerapan</a:t>
            </a:r>
            <a:r>
              <a:rPr lang="en-US" b="1" dirty="0"/>
              <a:t> </a:t>
            </a:r>
            <a:r>
              <a:rPr lang="en-US" b="1" dirty="0" err="1"/>
              <a:t>Himpunan</a:t>
            </a:r>
            <a:r>
              <a:rPr lang="en-US" b="1" dirty="0"/>
              <a:t> (</a:t>
            </a:r>
            <a:r>
              <a:rPr lang="en-US" b="1" dirty="0" err="1"/>
              <a:t>Ogif</a:t>
            </a:r>
            <a:r>
              <a:rPr lang="en-US" b="1" dirty="0"/>
              <a:t>)</a:t>
            </a:r>
            <a:endParaRPr lang="en-US" dirty="0"/>
          </a:p>
          <a:p>
            <a:r>
              <a:rPr lang="en-US" dirty="0" smtClean="0"/>
              <a:t>Graf </a:t>
            </a:r>
            <a:r>
              <a:rPr lang="en-US" dirty="0" err="1" smtClean="0"/>
              <a:t>Lengkung</a:t>
            </a:r>
            <a:r>
              <a:rPr lang="en-US" dirty="0" smtClean="0"/>
              <a:t> </a:t>
            </a:r>
            <a:r>
              <a:rPr lang="en-US" dirty="0" err="1"/>
              <a:t>taburan</a:t>
            </a:r>
            <a:r>
              <a:rPr lang="en-US" dirty="0"/>
              <a:t> </a:t>
            </a:r>
            <a:r>
              <a:rPr lang="en-US" dirty="0" err="1"/>
              <a:t>kekerapan</a:t>
            </a:r>
            <a:r>
              <a:rPr lang="en-US" dirty="0"/>
              <a:t> </a:t>
            </a:r>
            <a:r>
              <a:rPr lang="en-US" dirty="0" err="1"/>
              <a:t>himpunan</a:t>
            </a:r>
            <a:r>
              <a:rPr lang="en-US" dirty="0"/>
              <a:t> </a:t>
            </a:r>
            <a:r>
              <a:rPr lang="en-US" dirty="0" err="1"/>
              <a:t>juga</a:t>
            </a:r>
            <a:r>
              <a:rPr lang="en-US" dirty="0"/>
              <a:t> </a:t>
            </a:r>
            <a:r>
              <a:rPr lang="en-US" dirty="0" err="1"/>
              <a:t>dikenali</a:t>
            </a:r>
            <a:r>
              <a:rPr lang="en-US" dirty="0"/>
              <a:t> </a:t>
            </a:r>
            <a:r>
              <a:rPr lang="en-US" dirty="0" err="1"/>
              <a:t>sebaga</a:t>
            </a:r>
            <a:r>
              <a:rPr lang="en-US" dirty="0"/>
              <a:t> </a:t>
            </a:r>
            <a:r>
              <a:rPr lang="en-US" dirty="0" err="1"/>
              <a:t>ogif</a:t>
            </a:r>
            <a:r>
              <a:rPr lang="en-US" dirty="0"/>
              <a:t>..</a:t>
            </a:r>
          </a:p>
          <a:p>
            <a:r>
              <a:rPr lang="en-US" dirty="0"/>
              <a:t>•</a:t>
            </a:r>
            <a:r>
              <a:rPr lang="en-US" dirty="0" err="1"/>
              <a:t>Taburan</a:t>
            </a:r>
            <a:r>
              <a:rPr lang="en-US" dirty="0"/>
              <a:t> </a:t>
            </a:r>
            <a:r>
              <a:rPr lang="en-US" dirty="0" err="1"/>
              <a:t>kekerapan</a:t>
            </a:r>
            <a:r>
              <a:rPr lang="en-US" dirty="0"/>
              <a:t> </a:t>
            </a:r>
            <a:r>
              <a:rPr lang="en-US" dirty="0" err="1"/>
              <a:t>himpunan</a:t>
            </a:r>
            <a:r>
              <a:rPr lang="en-US" dirty="0"/>
              <a:t> </a:t>
            </a:r>
            <a:r>
              <a:rPr lang="en-US" dirty="0" err="1"/>
              <a:t>digunakan</a:t>
            </a:r>
            <a:r>
              <a:rPr lang="en-US" dirty="0"/>
              <a:t> </a:t>
            </a:r>
            <a:r>
              <a:rPr lang="en-US" dirty="0" err="1"/>
              <a:t>untuk</a:t>
            </a:r>
            <a:r>
              <a:rPr lang="en-US" dirty="0"/>
              <a:t> </a:t>
            </a:r>
            <a:r>
              <a:rPr lang="en-US" dirty="0" err="1"/>
              <a:t>melukis</a:t>
            </a:r>
            <a:r>
              <a:rPr lang="en-US" dirty="0"/>
              <a:t> </a:t>
            </a:r>
            <a:r>
              <a:rPr lang="en-US" dirty="0" err="1"/>
              <a:t>graf</a:t>
            </a:r>
            <a:r>
              <a:rPr lang="en-US" dirty="0"/>
              <a:t> yang </a:t>
            </a:r>
            <a:r>
              <a:rPr lang="en-US" dirty="0" err="1"/>
              <a:t>dinamakan</a:t>
            </a:r>
            <a:r>
              <a:rPr lang="en-US" dirty="0"/>
              <a:t> </a:t>
            </a:r>
            <a:r>
              <a:rPr lang="en-US" dirty="0" err="1"/>
              <a:t>ogif</a:t>
            </a:r>
            <a:r>
              <a:rPr lang="en-US" dirty="0"/>
              <a:t> </a:t>
            </a:r>
            <a:r>
              <a:rPr lang="en-US" dirty="0" err="1"/>
              <a:t>untuk</a:t>
            </a:r>
            <a:r>
              <a:rPr lang="en-US" dirty="0"/>
              <a:t> </a:t>
            </a:r>
            <a:r>
              <a:rPr lang="en-US" dirty="0" err="1"/>
              <a:t>mentafsir</a:t>
            </a:r>
            <a:r>
              <a:rPr lang="en-US" dirty="0"/>
              <a:t> data yang </a:t>
            </a:r>
            <a:r>
              <a:rPr lang="en-US" dirty="0" err="1"/>
              <a:t>diperoleh</a:t>
            </a:r>
            <a:r>
              <a:rPr lang="en-US" dirty="0"/>
              <a:t>.</a:t>
            </a:r>
          </a:p>
          <a:p>
            <a:r>
              <a:rPr lang="en-US" dirty="0"/>
              <a:t>•</a:t>
            </a:r>
            <a:r>
              <a:rPr lang="en-US" dirty="0" err="1"/>
              <a:t>Untuk</a:t>
            </a:r>
            <a:r>
              <a:rPr lang="en-US" dirty="0"/>
              <a:t> </a:t>
            </a:r>
            <a:r>
              <a:rPr lang="en-US" dirty="0" err="1"/>
              <a:t>melukis</a:t>
            </a:r>
            <a:r>
              <a:rPr lang="en-US" dirty="0"/>
              <a:t> </a:t>
            </a:r>
            <a:r>
              <a:rPr lang="en-US" dirty="0" err="1"/>
              <a:t>ogif,nilai</a:t>
            </a:r>
            <a:r>
              <a:rPr lang="en-US" dirty="0"/>
              <a:t> data </a:t>
            </a:r>
            <a:r>
              <a:rPr lang="en-US" dirty="0" err="1"/>
              <a:t>beradadipaksi</a:t>
            </a:r>
            <a:r>
              <a:rPr lang="en-US" dirty="0"/>
              <a:t> x, </a:t>
            </a:r>
            <a:r>
              <a:rPr lang="en-US" dirty="0" err="1"/>
              <a:t>manakala</a:t>
            </a:r>
            <a:r>
              <a:rPr lang="en-US" dirty="0"/>
              <a:t> </a:t>
            </a:r>
            <a:r>
              <a:rPr lang="en-US" dirty="0" err="1"/>
              <a:t>kekerapan</a:t>
            </a:r>
            <a:r>
              <a:rPr lang="en-US" dirty="0"/>
              <a:t> </a:t>
            </a:r>
            <a:r>
              <a:rPr lang="en-US" dirty="0" err="1"/>
              <a:t>himpunan</a:t>
            </a:r>
            <a:r>
              <a:rPr lang="en-US" dirty="0"/>
              <a:t> </a:t>
            </a:r>
            <a:r>
              <a:rPr lang="en-US" dirty="0" err="1"/>
              <a:t>berada</a:t>
            </a:r>
            <a:r>
              <a:rPr lang="en-US" dirty="0"/>
              <a:t> </a:t>
            </a:r>
            <a:r>
              <a:rPr lang="en-US" dirty="0" err="1"/>
              <a:t>pada</a:t>
            </a:r>
            <a:r>
              <a:rPr lang="en-US" dirty="0"/>
              <a:t> </a:t>
            </a:r>
            <a:r>
              <a:rPr lang="en-US" dirty="0" err="1"/>
              <a:t>paksi</a:t>
            </a:r>
            <a:r>
              <a:rPr lang="en-US" dirty="0"/>
              <a:t>-y.</a:t>
            </a:r>
          </a:p>
          <a:p>
            <a:r>
              <a:rPr lang="en-US" dirty="0"/>
              <a:t>•</a:t>
            </a:r>
            <a:r>
              <a:rPr lang="en-US" dirty="0" err="1"/>
              <a:t>Ogif</a:t>
            </a:r>
            <a:r>
              <a:rPr lang="en-US" dirty="0"/>
              <a:t> yang </a:t>
            </a:r>
            <a:r>
              <a:rPr lang="en-US" dirty="0" err="1"/>
              <a:t>dilukis</a:t>
            </a:r>
            <a:r>
              <a:rPr lang="en-US" dirty="0"/>
              <a:t> </a:t>
            </a:r>
            <a:r>
              <a:rPr lang="en-US" dirty="0" err="1"/>
              <a:t>dibawah</a:t>
            </a:r>
            <a:r>
              <a:rPr lang="en-US" dirty="0"/>
              <a:t> </a:t>
            </a:r>
            <a:r>
              <a:rPr lang="en-US" dirty="0" err="1"/>
              <a:t>berdasarkan</a:t>
            </a:r>
            <a:r>
              <a:rPr lang="en-US" dirty="0"/>
              <a:t> </a:t>
            </a:r>
            <a:r>
              <a:rPr lang="en-US" dirty="0" err="1"/>
              <a:t>Jadual</a:t>
            </a:r>
            <a:r>
              <a:rPr lang="en-US" dirty="0"/>
              <a:t> </a:t>
            </a:r>
            <a:r>
              <a:rPr lang="en-US" dirty="0" err="1"/>
              <a:t>diatas</a:t>
            </a:r>
            <a:endParaRPr lang="en-US" dirty="0"/>
          </a:p>
        </p:txBody>
      </p:sp>
    </p:spTree>
    <p:extLst>
      <p:ext uri="{BB962C8B-B14F-4D97-AF65-F5344CB8AC3E}">
        <p14:creationId xmlns:p14="http://schemas.microsoft.com/office/powerpoint/2010/main" val="49562574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08720"/>
            <a:ext cx="8075240" cy="5256584"/>
          </a:xfrm>
        </p:spPr>
        <p:txBody>
          <a:bodyPr>
            <a:normAutofit fontScale="92500" lnSpcReduction="20000"/>
          </a:bodyPr>
          <a:lstStyle/>
          <a:p>
            <a:pPr marL="0" indent="0">
              <a:buNone/>
            </a:pPr>
            <a:endParaRPr lang="en-US" sz="3000" dirty="0"/>
          </a:p>
          <a:p>
            <a:pPr algn="just"/>
            <a:r>
              <a:rPr lang="en-US" sz="3000" dirty="0" err="1" smtClean="0"/>
              <a:t>Terdapat</a:t>
            </a:r>
            <a:r>
              <a:rPr lang="en-US" sz="3000" dirty="0" smtClean="0"/>
              <a:t> </a:t>
            </a:r>
            <a:r>
              <a:rPr lang="en-US" sz="3000" dirty="0" err="1" smtClean="0"/>
              <a:t>dua</a:t>
            </a:r>
            <a:r>
              <a:rPr lang="en-US" sz="3000" dirty="0" smtClean="0"/>
              <a:t> </a:t>
            </a:r>
            <a:r>
              <a:rPr lang="en-US" sz="3000" dirty="0" err="1" smtClean="0"/>
              <a:t>jenis</a:t>
            </a:r>
            <a:r>
              <a:rPr lang="en-US" sz="3000" dirty="0" smtClean="0"/>
              <a:t> </a:t>
            </a:r>
            <a:r>
              <a:rPr lang="en-US" sz="3000" dirty="0" err="1" smtClean="0"/>
              <a:t>kekerapan</a:t>
            </a:r>
            <a:r>
              <a:rPr lang="en-US" sz="3000" dirty="0" smtClean="0"/>
              <a:t> </a:t>
            </a:r>
            <a:r>
              <a:rPr lang="en-US" sz="3000" dirty="0" err="1" smtClean="0"/>
              <a:t>longgokan</a:t>
            </a:r>
            <a:r>
              <a:rPr lang="en-US" sz="3000" dirty="0" smtClean="0"/>
              <a:t>, </a:t>
            </a:r>
            <a:r>
              <a:rPr lang="en-US" sz="3000" dirty="0" err="1" smtClean="0"/>
              <a:t>iaitu</a:t>
            </a:r>
            <a:r>
              <a:rPr lang="en-US" sz="3000" dirty="0" smtClean="0"/>
              <a:t> </a:t>
            </a:r>
            <a:r>
              <a:rPr lang="en-US" sz="3000" dirty="0" err="1" smtClean="0"/>
              <a:t>kekerapan</a:t>
            </a:r>
            <a:r>
              <a:rPr lang="en-US" sz="3000" dirty="0" smtClean="0"/>
              <a:t> </a:t>
            </a:r>
            <a:r>
              <a:rPr lang="en-US" sz="3000" dirty="0" err="1" smtClean="0"/>
              <a:t>longgokan</a:t>
            </a:r>
            <a:r>
              <a:rPr lang="en-US" sz="3000" dirty="0" smtClean="0"/>
              <a:t> ‘</a:t>
            </a:r>
            <a:r>
              <a:rPr lang="en-US" sz="3000" dirty="0" err="1" smtClean="0"/>
              <a:t>kurang</a:t>
            </a:r>
            <a:r>
              <a:rPr lang="en-US" sz="3000" dirty="0" smtClean="0"/>
              <a:t> </a:t>
            </a:r>
            <a:r>
              <a:rPr lang="en-US" sz="3000" dirty="0" err="1" smtClean="0"/>
              <a:t>daripada</a:t>
            </a:r>
            <a:r>
              <a:rPr lang="en-US" sz="3000" dirty="0" smtClean="0"/>
              <a:t>’ </a:t>
            </a:r>
            <a:r>
              <a:rPr lang="en-US" sz="3000" dirty="0" err="1" smtClean="0"/>
              <a:t>dan</a:t>
            </a:r>
            <a:r>
              <a:rPr lang="en-US" sz="3000" dirty="0" smtClean="0"/>
              <a:t> </a:t>
            </a:r>
            <a:r>
              <a:rPr lang="en-US" sz="3000" dirty="0" err="1" smtClean="0"/>
              <a:t>kekerapan</a:t>
            </a:r>
            <a:r>
              <a:rPr lang="en-US" sz="3000" dirty="0" smtClean="0"/>
              <a:t> </a:t>
            </a:r>
            <a:r>
              <a:rPr lang="en-US" sz="3000" dirty="0" err="1" smtClean="0"/>
              <a:t>longgokan</a:t>
            </a:r>
            <a:r>
              <a:rPr lang="en-US" sz="3000" dirty="0" smtClean="0"/>
              <a:t> ‘</a:t>
            </a:r>
            <a:r>
              <a:rPr lang="en-US" sz="3000" dirty="0" err="1" smtClean="0"/>
              <a:t>lebih</a:t>
            </a:r>
            <a:r>
              <a:rPr lang="en-US" sz="3000" dirty="0" smtClean="0"/>
              <a:t> </a:t>
            </a:r>
            <a:r>
              <a:rPr lang="en-US" sz="3000" dirty="0" err="1" smtClean="0"/>
              <a:t>daripada</a:t>
            </a:r>
            <a:r>
              <a:rPr lang="en-US" sz="3000" dirty="0" smtClean="0"/>
              <a:t>’.</a:t>
            </a:r>
          </a:p>
          <a:p>
            <a:pPr algn="just"/>
            <a:endParaRPr lang="en-US" sz="3000" dirty="0" smtClean="0"/>
          </a:p>
          <a:p>
            <a:pPr algn="just"/>
            <a:r>
              <a:rPr lang="en-US" sz="3000" dirty="0" err="1" smtClean="0"/>
              <a:t>Kekerapan</a:t>
            </a:r>
            <a:r>
              <a:rPr lang="en-US" sz="3000" dirty="0" smtClean="0"/>
              <a:t> </a:t>
            </a:r>
            <a:r>
              <a:rPr lang="en-US" sz="3000" dirty="0" err="1" smtClean="0"/>
              <a:t>longgokan</a:t>
            </a:r>
            <a:r>
              <a:rPr lang="en-US" sz="3000" dirty="0" smtClean="0"/>
              <a:t> ‘</a:t>
            </a:r>
            <a:r>
              <a:rPr lang="en-US" sz="3000" dirty="0" err="1" smtClean="0"/>
              <a:t>kurang</a:t>
            </a:r>
            <a:r>
              <a:rPr lang="en-US" sz="3000" dirty="0" smtClean="0"/>
              <a:t> </a:t>
            </a:r>
            <a:r>
              <a:rPr lang="en-US" sz="3000" dirty="0" err="1" smtClean="0"/>
              <a:t>daripada</a:t>
            </a:r>
            <a:r>
              <a:rPr lang="en-US" sz="3000" dirty="0" smtClean="0"/>
              <a:t>’ </a:t>
            </a:r>
            <a:r>
              <a:rPr lang="en-US" sz="3000" dirty="0" err="1" smtClean="0"/>
              <a:t>bagi</a:t>
            </a:r>
            <a:r>
              <a:rPr lang="en-US" sz="3000" dirty="0" smtClean="0"/>
              <a:t> </a:t>
            </a:r>
            <a:r>
              <a:rPr lang="en-US" sz="3000" dirty="0" err="1" smtClean="0"/>
              <a:t>suatu</a:t>
            </a:r>
            <a:r>
              <a:rPr lang="en-US" sz="3000" dirty="0" smtClean="0"/>
              <a:t> </a:t>
            </a:r>
            <a:r>
              <a:rPr lang="en-US" sz="3000" dirty="0" err="1" smtClean="0"/>
              <a:t>kelas</a:t>
            </a:r>
            <a:r>
              <a:rPr lang="en-US" sz="3000" dirty="0" smtClean="0"/>
              <a:t> </a:t>
            </a:r>
            <a:r>
              <a:rPr lang="en-US" sz="3000" dirty="0" err="1" smtClean="0"/>
              <a:t>merupakan</a:t>
            </a:r>
            <a:r>
              <a:rPr lang="en-US" sz="3000" dirty="0" smtClean="0"/>
              <a:t> </a:t>
            </a:r>
            <a:r>
              <a:rPr lang="en-US" sz="3000" dirty="0" err="1" smtClean="0"/>
              <a:t>jumlah</a:t>
            </a:r>
            <a:r>
              <a:rPr lang="en-US" sz="3000" dirty="0" smtClean="0"/>
              <a:t> </a:t>
            </a:r>
            <a:r>
              <a:rPr lang="en-US" sz="3000" dirty="0" err="1" smtClean="0"/>
              <a:t>kekerapan</a:t>
            </a:r>
            <a:r>
              <a:rPr lang="en-US" sz="3000" dirty="0" smtClean="0"/>
              <a:t> </a:t>
            </a:r>
            <a:r>
              <a:rPr lang="en-US" sz="3000" dirty="0" err="1" smtClean="0"/>
              <a:t>bagi</a:t>
            </a:r>
            <a:r>
              <a:rPr lang="en-US" sz="3000" dirty="0" smtClean="0"/>
              <a:t> </a:t>
            </a:r>
            <a:r>
              <a:rPr lang="en-US" sz="3000" dirty="0" err="1" smtClean="0"/>
              <a:t>kelas</a:t>
            </a:r>
            <a:r>
              <a:rPr lang="en-US" sz="3000" dirty="0" smtClean="0"/>
              <a:t> </a:t>
            </a:r>
            <a:r>
              <a:rPr lang="en-US" sz="3000" dirty="0" err="1" smtClean="0"/>
              <a:t>itu</a:t>
            </a:r>
            <a:r>
              <a:rPr lang="en-US" sz="3000" dirty="0" smtClean="0"/>
              <a:t> </a:t>
            </a:r>
            <a:r>
              <a:rPr lang="en-US" sz="3000" dirty="0" err="1" smtClean="0"/>
              <a:t>dan</a:t>
            </a:r>
            <a:r>
              <a:rPr lang="en-US" sz="3000" dirty="0" smtClean="0"/>
              <a:t> </a:t>
            </a:r>
            <a:r>
              <a:rPr lang="en-US" sz="3000" dirty="0" err="1" smtClean="0"/>
              <a:t>kekerapan</a:t>
            </a:r>
            <a:r>
              <a:rPr lang="en-US" sz="3000" dirty="0" smtClean="0"/>
              <a:t> </a:t>
            </a:r>
            <a:r>
              <a:rPr lang="en-US" sz="3000" dirty="0" err="1" smtClean="0"/>
              <a:t>bagi</a:t>
            </a:r>
            <a:r>
              <a:rPr lang="en-US" sz="3000" dirty="0" smtClean="0"/>
              <a:t> </a:t>
            </a:r>
            <a:r>
              <a:rPr lang="en-US" sz="3000" dirty="0" err="1" smtClean="0"/>
              <a:t>kelas-kelas</a:t>
            </a:r>
            <a:r>
              <a:rPr lang="en-US" sz="3000" dirty="0" smtClean="0"/>
              <a:t> </a:t>
            </a:r>
            <a:r>
              <a:rPr lang="en-US" sz="3000" dirty="0" err="1" smtClean="0"/>
              <a:t>sebelumnya</a:t>
            </a:r>
            <a:r>
              <a:rPr lang="en-US" sz="3000" dirty="0" smtClean="0"/>
              <a:t>.(</a:t>
            </a:r>
            <a:r>
              <a:rPr lang="en-US" sz="3000" dirty="0" err="1" smtClean="0"/>
              <a:t>Bentuk</a:t>
            </a:r>
            <a:r>
              <a:rPr lang="en-US" sz="3000" dirty="0" smtClean="0"/>
              <a:t> </a:t>
            </a:r>
            <a:r>
              <a:rPr lang="en-US" sz="3000" dirty="0" err="1" smtClean="0"/>
              <a:t>menaik</a:t>
            </a:r>
            <a:r>
              <a:rPr lang="en-US" sz="3000" dirty="0" smtClean="0"/>
              <a:t>)</a:t>
            </a:r>
          </a:p>
          <a:p>
            <a:pPr marL="0" indent="0" algn="just">
              <a:buNone/>
            </a:pPr>
            <a:r>
              <a:rPr lang="en-US" sz="3000" dirty="0" smtClean="0"/>
              <a:t> </a:t>
            </a:r>
          </a:p>
          <a:p>
            <a:pPr algn="just"/>
            <a:r>
              <a:rPr lang="en-US" sz="3000" dirty="0" err="1" smtClean="0"/>
              <a:t>Kekerapan</a:t>
            </a:r>
            <a:r>
              <a:rPr lang="en-US" sz="3000" dirty="0" smtClean="0"/>
              <a:t> </a:t>
            </a:r>
            <a:r>
              <a:rPr lang="en-US" sz="3000" dirty="0" err="1" smtClean="0"/>
              <a:t>longgokan</a:t>
            </a:r>
            <a:r>
              <a:rPr lang="en-US" sz="3000" dirty="0" smtClean="0"/>
              <a:t> ‘</a:t>
            </a:r>
            <a:r>
              <a:rPr lang="en-US" sz="3000" dirty="0" err="1" smtClean="0"/>
              <a:t>lebih</a:t>
            </a:r>
            <a:r>
              <a:rPr lang="en-US" sz="3000" dirty="0" smtClean="0"/>
              <a:t> </a:t>
            </a:r>
            <a:r>
              <a:rPr lang="en-US" sz="3000" dirty="0" err="1" smtClean="0"/>
              <a:t>daripada</a:t>
            </a:r>
            <a:r>
              <a:rPr lang="en-US" sz="3000" dirty="0" smtClean="0"/>
              <a:t>’ </a:t>
            </a:r>
            <a:r>
              <a:rPr lang="en-US" sz="3000" dirty="0" err="1" smtClean="0"/>
              <a:t>bagi</a:t>
            </a:r>
            <a:r>
              <a:rPr lang="en-US" sz="3000" dirty="0" smtClean="0"/>
              <a:t> </a:t>
            </a:r>
            <a:r>
              <a:rPr lang="en-US" sz="3000" dirty="0" err="1" smtClean="0"/>
              <a:t>suatu</a:t>
            </a:r>
            <a:r>
              <a:rPr lang="en-US" sz="3000" dirty="0" smtClean="0"/>
              <a:t> </a:t>
            </a:r>
            <a:r>
              <a:rPr lang="en-US" sz="3000" dirty="0" err="1" smtClean="0"/>
              <a:t>kelas</a:t>
            </a:r>
            <a:r>
              <a:rPr lang="en-US" sz="3000" dirty="0" smtClean="0"/>
              <a:t> </a:t>
            </a:r>
            <a:r>
              <a:rPr lang="en-US" sz="3000" dirty="0" err="1" smtClean="0"/>
              <a:t>merupakan</a:t>
            </a:r>
            <a:r>
              <a:rPr lang="en-US" sz="3000" dirty="0" smtClean="0"/>
              <a:t> </a:t>
            </a:r>
            <a:r>
              <a:rPr lang="en-US" sz="3000" dirty="0" err="1" smtClean="0"/>
              <a:t>jumlah</a:t>
            </a:r>
            <a:r>
              <a:rPr lang="en-US" sz="3000" dirty="0" smtClean="0"/>
              <a:t> </a:t>
            </a:r>
            <a:r>
              <a:rPr lang="en-US" sz="3000" dirty="0" err="1" smtClean="0"/>
              <a:t>kekerapan</a:t>
            </a:r>
            <a:r>
              <a:rPr lang="en-US" sz="3000" dirty="0" smtClean="0"/>
              <a:t> </a:t>
            </a:r>
            <a:r>
              <a:rPr lang="en-US" sz="3000" dirty="0" err="1" smtClean="0"/>
              <a:t>bagi</a:t>
            </a:r>
            <a:r>
              <a:rPr lang="en-US" sz="3000" dirty="0" smtClean="0"/>
              <a:t> </a:t>
            </a:r>
            <a:r>
              <a:rPr lang="en-US" sz="3000" dirty="0" err="1" smtClean="0"/>
              <a:t>kelas-kelas</a:t>
            </a:r>
            <a:r>
              <a:rPr lang="en-US" sz="3000" dirty="0" smtClean="0"/>
              <a:t> </a:t>
            </a:r>
            <a:r>
              <a:rPr lang="en-US" sz="3000" dirty="0" err="1" smtClean="0"/>
              <a:t>selepasnya</a:t>
            </a:r>
            <a:r>
              <a:rPr lang="en-US" sz="3000" dirty="0" smtClean="0"/>
              <a:t>.(</a:t>
            </a:r>
            <a:r>
              <a:rPr lang="en-US" sz="3000" dirty="0" err="1" smtClean="0"/>
              <a:t>Bentuk</a:t>
            </a:r>
            <a:r>
              <a:rPr lang="en-US" sz="3000" dirty="0" smtClean="0"/>
              <a:t> </a:t>
            </a:r>
            <a:r>
              <a:rPr lang="en-US" sz="3000" dirty="0" err="1" smtClean="0"/>
              <a:t>menurun</a:t>
            </a:r>
            <a:r>
              <a:rPr lang="en-US" sz="3000" dirty="0" smtClean="0"/>
              <a:t>)</a:t>
            </a:r>
          </a:p>
          <a:p>
            <a:pPr algn="just"/>
            <a:endParaRPr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249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500188"/>
            <a:ext cx="7344816" cy="5241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548180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pPr algn="just"/>
            <a:r>
              <a:rPr lang="en-US" dirty="0"/>
              <a:t>              Cumulative frequency polygon</a:t>
            </a:r>
          </a:p>
        </p:txBody>
      </p:sp>
      <p:pic>
        <p:nvPicPr>
          <p:cNvPr id="1228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692696"/>
            <a:ext cx="8424936" cy="54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830731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231304"/>
          </a:xfrm>
        </p:spPr>
        <p:txBody>
          <a:bodyPr>
            <a:normAutofit fontScale="90000"/>
          </a:bodyPr>
          <a:lstStyle/>
          <a:p>
            <a:endParaRPr lang="en-US" dirty="0"/>
          </a:p>
        </p:txBody>
      </p:sp>
      <p:sp>
        <p:nvSpPr>
          <p:cNvPr id="3" name="Content Placeholder 2"/>
          <p:cNvSpPr>
            <a:spLocks noGrp="1"/>
          </p:cNvSpPr>
          <p:nvPr>
            <p:ph idx="1"/>
          </p:nvPr>
        </p:nvSpPr>
        <p:spPr>
          <a:xfrm>
            <a:off x="457200" y="836712"/>
            <a:ext cx="8229600" cy="5640288"/>
          </a:xfrm>
        </p:spPr>
        <p:txBody>
          <a:bodyPr/>
          <a:lstStyle/>
          <a:p>
            <a:r>
              <a:rPr lang="en-US" b="1" dirty="0" err="1"/>
              <a:t>Kekerapan</a:t>
            </a:r>
            <a:r>
              <a:rPr lang="en-US" b="1" dirty="0"/>
              <a:t> </a:t>
            </a:r>
            <a:r>
              <a:rPr lang="en-US" b="1" dirty="0" err="1"/>
              <a:t>Himpunan</a:t>
            </a:r>
            <a:r>
              <a:rPr lang="en-US" b="1" dirty="0"/>
              <a:t> (</a:t>
            </a:r>
            <a:r>
              <a:rPr lang="en-US" b="1" dirty="0" err="1"/>
              <a:t>Ogif</a:t>
            </a:r>
            <a:r>
              <a:rPr lang="en-US" b="1" dirty="0"/>
              <a:t>)</a:t>
            </a:r>
            <a:endParaRPr lang="en-US" dirty="0"/>
          </a:p>
          <a:p>
            <a:r>
              <a:rPr lang="en-US" dirty="0"/>
              <a:t>•</a:t>
            </a:r>
            <a:r>
              <a:rPr lang="en-US" dirty="0" err="1" smtClean="0"/>
              <a:t>Kekerapan</a:t>
            </a:r>
            <a:r>
              <a:rPr lang="en-US" dirty="0" smtClean="0"/>
              <a:t> </a:t>
            </a:r>
            <a:r>
              <a:rPr lang="en-US" dirty="0" err="1" smtClean="0"/>
              <a:t>himpunan</a:t>
            </a:r>
            <a:r>
              <a:rPr lang="en-US" dirty="0" smtClean="0"/>
              <a:t> </a:t>
            </a:r>
            <a:r>
              <a:rPr lang="en-US" dirty="0" err="1" smtClean="0"/>
              <a:t>ialah</a:t>
            </a:r>
            <a:r>
              <a:rPr lang="en-US" dirty="0" smtClean="0"/>
              <a:t> </a:t>
            </a:r>
            <a:r>
              <a:rPr lang="en-US" dirty="0" err="1" smtClean="0"/>
              <a:t>jumlah</a:t>
            </a:r>
            <a:r>
              <a:rPr lang="en-US" dirty="0" smtClean="0"/>
              <a:t> </a:t>
            </a:r>
            <a:r>
              <a:rPr lang="en-US" dirty="0" err="1" smtClean="0"/>
              <a:t>kekerapan</a:t>
            </a:r>
            <a:r>
              <a:rPr lang="en-US" dirty="0" smtClean="0"/>
              <a:t> data </a:t>
            </a:r>
            <a:r>
              <a:rPr lang="en-US" dirty="0" err="1" smtClean="0"/>
              <a:t>dan</a:t>
            </a:r>
            <a:r>
              <a:rPr lang="en-US" dirty="0" smtClean="0"/>
              <a:t> </a:t>
            </a:r>
            <a:r>
              <a:rPr lang="en-US" dirty="0" err="1" smtClean="0"/>
              <a:t>kekerapan</a:t>
            </a:r>
            <a:r>
              <a:rPr lang="en-US" dirty="0" smtClean="0"/>
              <a:t> data </a:t>
            </a:r>
            <a:r>
              <a:rPr lang="en-US" dirty="0" err="1" smtClean="0"/>
              <a:t>sebelumnya</a:t>
            </a:r>
            <a:r>
              <a:rPr lang="en-US" dirty="0" smtClean="0"/>
              <a:t>.</a:t>
            </a:r>
            <a:endParaRPr lang="en-US" dirty="0"/>
          </a:p>
        </p:txBody>
      </p:sp>
      <p:pic>
        <p:nvPicPr>
          <p:cNvPr id="1208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160323"/>
            <a:ext cx="8748464" cy="46976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2014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764704"/>
            <a:ext cx="8229600" cy="5712296"/>
          </a:xfrm>
        </p:spPr>
        <p:txBody>
          <a:bodyPr/>
          <a:lstStyle/>
          <a:p>
            <a:endParaRPr lang="en-US" dirty="0"/>
          </a:p>
        </p:txBody>
      </p:sp>
      <p:pic>
        <p:nvPicPr>
          <p:cNvPr id="1218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052736"/>
            <a:ext cx="8064896" cy="5544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829017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620688"/>
            <a:ext cx="8064896" cy="5328592"/>
          </a:xfrm>
        </p:spPr>
        <p:txBody>
          <a:bodyPr>
            <a:normAutofit lnSpcReduction="10000"/>
          </a:bodyPr>
          <a:lstStyle/>
          <a:p>
            <a:endParaRPr lang="en-US" dirty="0" smtClean="0"/>
          </a:p>
          <a:p>
            <a:r>
              <a:rPr lang="en-US" dirty="0" err="1" smtClean="0"/>
              <a:t>Ogif</a:t>
            </a:r>
            <a:r>
              <a:rPr lang="en-US" dirty="0" smtClean="0"/>
              <a:t> </a:t>
            </a:r>
            <a:r>
              <a:rPr lang="en-US" dirty="0" err="1" smtClean="0"/>
              <a:t>ialah</a:t>
            </a:r>
            <a:r>
              <a:rPr lang="en-US" dirty="0" smtClean="0"/>
              <a:t> </a:t>
            </a:r>
            <a:r>
              <a:rPr lang="en-US" dirty="0" err="1" smtClean="0"/>
              <a:t>suatu</a:t>
            </a:r>
            <a:r>
              <a:rPr lang="en-US" dirty="0" smtClean="0"/>
              <a:t> </a:t>
            </a:r>
            <a:r>
              <a:rPr lang="en-US" dirty="0" err="1" smtClean="0"/>
              <a:t>graf</a:t>
            </a:r>
            <a:r>
              <a:rPr lang="en-US" dirty="0" smtClean="0"/>
              <a:t> </a:t>
            </a:r>
            <a:r>
              <a:rPr lang="en-US" dirty="0" err="1" smtClean="0"/>
              <a:t>licin</a:t>
            </a:r>
            <a:r>
              <a:rPr lang="en-US" dirty="0" smtClean="0"/>
              <a:t> </a:t>
            </a:r>
            <a:r>
              <a:rPr lang="en-US" dirty="0" err="1" smtClean="0"/>
              <a:t>dengan</a:t>
            </a:r>
            <a:r>
              <a:rPr lang="en-US" dirty="0" smtClean="0"/>
              <a:t> </a:t>
            </a:r>
            <a:r>
              <a:rPr lang="en-US" dirty="0" err="1" smtClean="0"/>
              <a:t>kekerapan</a:t>
            </a:r>
            <a:r>
              <a:rPr lang="en-US" dirty="0" smtClean="0"/>
              <a:t> </a:t>
            </a:r>
            <a:r>
              <a:rPr lang="en-US" dirty="0" err="1" smtClean="0"/>
              <a:t>longgokan</a:t>
            </a:r>
            <a:r>
              <a:rPr lang="en-US" dirty="0" smtClean="0"/>
              <a:t> </a:t>
            </a:r>
            <a:r>
              <a:rPr lang="en-US" dirty="0" err="1" smtClean="0"/>
              <a:t>pada</a:t>
            </a:r>
            <a:r>
              <a:rPr lang="en-US" dirty="0" smtClean="0"/>
              <a:t> </a:t>
            </a:r>
            <a:r>
              <a:rPr lang="en-US" dirty="0" err="1" smtClean="0"/>
              <a:t>paksi</a:t>
            </a:r>
            <a:r>
              <a:rPr lang="en-US" dirty="0" smtClean="0"/>
              <a:t> </a:t>
            </a:r>
            <a:r>
              <a:rPr lang="en-US" dirty="0" err="1" smtClean="0"/>
              <a:t>mencancang</a:t>
            </a:r>
            <a:r>
              <a:rPr lang="en-US" dirty="0" smtClean="0"/>
              <a:t> </a:t>
            </a:r>
            <a:r>
              <a:rPr lang="en-US" dirty="0" err="1" smtClean="0"/>
              <a:t>dan</a:t>
            </a:r>
            <a:r>
              <a:rPr lang="en-US" dirty="0" smtClean="0"/>
              <a:t> </a:t>
            </a:r>
            <a:r>
              <a:rPr lang="en-US" dirty="0" err="1" smtClean="0"/>
              <a:t>sempadan</a:t>
            </a:r>
            <a:r>
              <a:rPr lang="en-US" dirty="0" smtClean="0"/>
              <a:t> </a:t>
            </a:r>
            <a:r>
              <a:rPr lang="en-US" dirty="0" err="1" smtClean="0"/>
              <a:t>atas</a:t>
            </a:r>
            <a:r>
              <a:rPr lang="en-US" dirty="0" smtClean="0"/>
              <a:t> </a:t>
            </a:r>
            <a:r>
              <a:rPr lang="en-US" dirty="0" err="1" smtClean="0"/>
              <a:t>kelas</a:t>
            </a:r>
            <a:r>
              <a:rPr lang="en-US" dirty="0" smtClean="0"/>
              <a:t> </a:t>
            </a:r>
            <a:r>
              <a:rPr lang="en-US" dirty="0" err="1" smtClean="0"/>
              <a:t>pada</a:t>
            </a:r>
            <a:r>
              <a:rPr lang="en-US" dirty="0" smtClean="0"/>
              <a:t> </a:t>
            </a:r>
            <a:r>
              <a:rPr lang="en-US" dirty="0" err="1" smtClean="0"/>
              <a:t>paksi</a:t>
            </a:r>
            <a:r>
              <a:rPr lang="en-US" dirty="0" smtClean="0"/>
              <a:t> </a:t>
            </a:r>
            <a:r>
              <a:rPr lang="en-US" dirty="0" err="1" smtClean="0"/>
              <a:t>mengufuk</a:t>
            </a:r>
            <a:r>
              <a:rPr lang="en-US" dirty="0" smtClean="0"/>
              <a:t>.</a:t>
            </a:r>
          </a:p>
          <a:p>
            <a:pPr marL="0" indent="0">
              <a:buNone/>
            </a:pPr>
            <a:endParaRPr lang="en-US" dirty="0" smtClean="0"/>
          </a:p>
          <a:p>
            <a:r>
              <a:rPr lang="en-US" dirty="0" err="1" smtClean="0"/>
              <a:t>Terdapat</a:t>
            </a:r>
            <a:r>
              <a:rPr lang="en-US" dirty="0" smtClean="0"/>
              <a:t> </a:t>
            </a:r>
            <a:r>
              <a:rPr lang="en-US" dirty="0" err="1" smtClean="0"/>
              <a:t>dua</a:t>
            </a:r>
            <a:r>
              <a:rPr lang="en-US" dirty="0" smtClean="0"/>
              <a:t> </a:t>
            </a:r>
            <a:r>
              <a:rPr lang="en-US" dirty="0" err="1" smtClean="0"/>
              <a:t>jenis</a:t>
            </a:r>
            <a:r>
              <a:rPr lang="en-US" dirty="0" smtClean="0"/>
              <a:t> </a:t>
            </a:r>
            <a:r>
              <a:rPr lang="en-US" dirty="0" err="1" smtClean="0"/>
              <a:t>ogif</a:t>
            </a:r>
            <a:r>
              <a:rPr lang="en-US" dirty="0" smtClean="0"/>
              <a:t>, </a:t>
            </a:r>
            <a:r>
              <a:rPr lang="en-US" dirty="0" err="1" smtClean="0"/>
              <a:t>iaitu</a:t>
            </a:r>
            <a:endParaRPr lang="en-US" dirty="0" smtClean="0"/>
          </a:p>
          <a:p>
            <a:pPr>
              <a:buNone/>
            </a:pPr>
            <a:r>
              <a:rPr lang="en-US" dirty="0" smtClean="0"/>
              <a:t>    a. </a:t>
            </a:r>
            <a:r>
              <a:rPr lang="en-US" dirty="0" err="1" smtClean="0"/>
              <a:t>Ogif</a:t>
            </a:r>
            <a:r>
              <a:rPr lang="en-US" dirty="0" smtClean="0"/>
              <a:t> “</a:t>
            </a:r>
            <a:r>
              <a:rPr lang="en-US" dirty="0" err="1" smtClean="0"/>
              <a:t>kurang</a:t>
            </a:r>
            <a:r>
              <a:rPr lang="en-US" dirty="0" smtClean="0"/>
              <a:t> </a:t>
            </a:r>
            <a:r>
              <a:rPr lang="en-US" dirty="0" err="1" smtClean="0"/>
              <a:t>daripada</a:t>
            </a:r>
            <a:r>
              <a:rPr lang="en-US" dirty="0" smtClean="0"/>
              <a:t>”</a:t>
            </a:r>
          </a:p>
          <a:p>
            <a:pPr>
              <a:buNone/>
            </a:pPr>
            <a:r>
              <a:rPr lang="en-US" dirty="0" smtClean="0"/>
              <a:t>    b. </a:t>
            </a:r>
            <a:r>
              <a:rPr lang="en-US" dirty="0" err="1" smtClean="0"/>
              <a:t>Ogif</a:t>
            </a:r>
            <a:r>
              <a:rPr lang="en-US" dirty="0" smtClean="0"/>
              <a:t> “</a:t>
            </a:r>
            <a:r>
              <a:rPr lang="en-US" dirty="0" err="1" smtClean="0"/>
              <a:t>lebih</a:t>
            </a:r>
            <a:r>
              <a:rPr lang="en-US" dirty="0" smtClean="0"/>
              <a:t> </a:t>
            </a:r>
            <a:r>
              <a:rPr lang="en-US" dirty="0" err="1" smtClean="0"/>
              <a:t>daripada</a:t>
            </a:r>
            <a:r>
              <a:rPr lang="en-US" dirty="0" smtClean="0"/>
              <a:t>”</a:t>
            </a:r>
          </a:p>
          <a:p>
            <a:pPr>
              <a:buNone/>
            </a:pPr>
            <a:endParaRPr lang="en-US" dirty="0" smtClean="0"/>
          </a:p>
          <a:p>
            <a:r>
              <a:rPr lang="en-US" dirty="0" err="1" smtClean="0"/>
              <a:t>Apabila</a:t>
            </a:r>
            <a:r>
              <a:rPr lang="en-US" dirty="0" smtClean="0"/>
              <a:t> </a:t>
            </a:r>
            <a:r>
              <a:rPr lang="en-US" dirty="0" err="1" smtClean="0"/>
              <a:t>melukis</a:t>
            </a:r>
            <a:r>
              <a:rPr lang="en-US" dirty="0" smtClean="0"/>
              <a:t> </a:t>
            </a:r>
            <a:r>
              <a:rPr lang="en-US" dirty="0" err="1" smtClean="0"/>
              <a:t>lengkung</a:t>
            </a:r>
            <a:r>
              <a:rPr lang="en-US" dirty="0" smtClean="0"/>
              <a:t> </a:t>
            </a:r>
            <a:r>
              <a:rPr lang="en-US" dirty="0" err="1" smtClean="0"/>
              <a:t>kekerapan</a:t>
            </a:r>
            <a:r>
              <a:rPr lang="en-US" dirty="0" smtClean="0"/>
              <a:t> </a:t>
            </a:r>
            <a:r>
              <a:rPr lang="en-US" dirty="0" err="1" smtClean="0"/>
              <a:t>longgokan</a:t>
            </a:r>
            <a:r>
              <a:rPr lang="en-US" dirty="0" smtClean="0"/>
              <a:t>, </a:t>
            </a:r>
            <a:r>
              <a:rPr lang="en-US" dirty="0" err="1" smtClean="0"/>
              <a:t>kekerapan</a:t>
            </a:r>
            <a:r>
              <a:rPr lang="en-US" dirty="0" smtClean="0"/>
              <a:t> </a:t>
            </a:r>
            <a:r>
              <a:rPr lang="en-US" dirty="0" err="1" smtClean="0"/>
              <a:t>longgokan</a:t>
            </a:r>
            <a:r>
              <a:rPr lang="en-US" dirty="0" smtClean="0"/>
              <a:t> </a:t>
            </a:r>
            <a:r>
              <a:rPr lang="en-US" dirty="0" err="1" smtClean="0"/>
              <a:t>diplotkan</a:t>
            </a:r>
            <a:r>
              <a:rPr lang="en-US" dirty="0" smtClean="0"/>
              <a:t> </a:t>
            </a:r>
            <a:r>
              <a:rPr lang="en-US" dirty="0" err="1" smtClean="0"/>
              <a:t>bertentangan</a:t>
            </a:r>
            <a:r>
              <a:rPr lang="en-US" dirty="0" smtClean="0"/>
              <a:t> </a:t>
            </a:r>
            <a:r>
              <a:rPr lang="en-US" dirty="0" err="1" smtClean="0"/>
              <a:t>sempadan</a:t>
            </a:r>
            <a:r>
              <a:rPr lang="en-US" dirty="0" smtClean="0"/>
              <a:t> </a:t>
            </a:r>
            <a:r>
              <a:rPr lang="en-US" dirty="0" err="1" smtClean="0"/>
              <a:t>atas</a:t>
            </a:r>
            <a:r>
              <a:rPr lang="en-US" dirty="0" smtClean="0"/>
              <a:t> </a:t>
            </a:r>
            <a:r>
              <a:rPr lang="en-US" dirty="0" err="1" smtClean="0"/>
              <a:t>kelas</a:t>
            </a:r>
            <a:r>
              <a:rPr lang="en-US" dirty="0" smtClean="0"/>
              <a:t> </a:t>
            </a:r>
            <a:r>
              <a:rPr lang="en-US" dirty="0" err="1" smtClean="0"/>
              <a:t>bersepadan</a:t>
            </a:r>
            <a:r>
              <a:rPr lang="en-US" dirty="0" smtClean="0"/>
              <a:t>. </a:t>
            </a:r>
            <a:r>
              <a:rPr lang="en-US" dirty="0" err="1" smtClean="0"/>
              <a:t>Asalan</a:t>
            </a:r>
            <a:r>
              <a:rPr lang="en-US" dirty="0" smtClean="0"/>
              <a:t> </a:t>
            </a:r>
            <a:r>
              <a:rPr lang="en-US" dirty="0" err="1" smtClean="0"/>
              <a:t>graf</a:t>
            </a:r>
            <a:r>
              <a:rPr lang="en-US" dirty="0" smtClean="0"/>
              <a:t> </a:t>
            </a:r>
            <a:r>
              <a:rPr lang="en-US" dirty="0" err="1" smtClean="0"/>
              <a:t>ialah</a:t>
            </a:r>
            <a:r>
              <a:rPr lang="en-US" dirty="0" smtClean="0"/>
              <a:t> </a:t>
            </a:r>
            <a:r>
              <a:rPr lang="en-US" dirty="0" err="1" smtClean="0"/>
              <a:t>sempadan</a:t>
            </a:r>
            <a:r>
              <a:rPr lang="en-US" dirty="0" smtClean="0"/>
              <a:t> </a:t>
            </a:r>
            <a:r>
              <a:rPr lang="en-US" dirty="0" err="1" smtClean="0"/>
              <a:t>bawah</a:t>
            </a:r>
            <a:r>
              <a:rPr lang="en-US" dirty="0" smtClean="0"/>
              <a:t> </a:t>
            </a:r>
            <a:r>
              <a:rPr lang="en-US" dirty="0" err="1" smtClean="0"/>
              <a:t>kelas</a:t>
            </a:r>
            <a:r>
              <a:rPr lang="en-US" dirty="0" smtClean="0"/>
              <a:t> </a:t>
            </a:r>
            <a:r>
              <a:rPr lang="en-US" dirty="0" err="1" smtClean="0"/>
              <a:t>pertama</a:t>
            </a:r>
            <a:r>
              <a:rPr lang="en-US" dirty="0" smtClean="0"/>
              <a:t> yang </a:t>
            </a:r>
            <a:r>
              <a:rPr lang="en-US" dirty="0" err="1" smtClean="0"/>
              <a:t>mempunyai</a:t>
            </a:r>
            <a:r>
              <a:rPr lang="en-US" dirty="0" smtClean="0"/>
              <a:t> </a:t>
            </a:r>
            <a:r>
              <a:rPr lang="en-US" dirty="0" err="1" smtClean="0"/>
              <a:t>kekerapan</a:t>
            </a:r>
            <a:r>
              <a:rPr lang="en-US" dirty="0" smtClean="0"/>
              <a:t> </a:t>
            </a:r>
            <a:r>
              <a:rPr lang="en-US" dirty="0" err="1" smtClean="0"/>
              <a:t>sifar</a:t>
            </a:r>
            <a:r>
              <a:rPr lang="en-US" dirty="0" smtClean="0"/>
              <a:t>.</a:t>
            </a:r>
          </a:p>
          <a:p>
            <a:endParaRPr lang="en-US"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841654172"/>
              </p:ext>
            </p:extLst>
          </p:nvPr>
        </p:nvGraphicFramePr>
        <p:xfrm>
          <a:off x="1331640" y="1556793"/>
          <a:ext cx="6804246" cy="4833706"/>
        </p:xfrm>
        <a:graphic>
          <a:graphicData uri="http://schemas.openxmlformats.org/drawingml/2006/table">
            <a:tbl>
              <a:tblPr/>
              <a:tblGrid>
                <a:gridCol w="1872208"/>
                <a:gridCol w="1656184"/>
                <a:gridCol w="3275854"/>
              </a:tblGrid>
              <a:tr h="804651">
                <a:tc>
                  <a:txBody>
                    <a:bodyPr/>
                    <a:lstStyle/>
                    <a:p>
                      <a:pPr marL="0" marR="0" algn="ctr">
                        <a:lnSpc>
                          <a:spcPct val="115000"/>
                        </a:lnSpc>
                        <a:spcBef>
                          <a:spcPts val="0"/>
                        </a:spcBef>
                        <a:spcAft>
                          <a:spcPts val="0"/>
                        </a:spcAft>
                      </a:pPr>
                      <a:r>
                        <a:rPr lang="en-US" sz="2400" dirty="0" err="1">
                          <a:latin typeface="+mn-lt"/>
                          <a:ea typeface="宋体"/>
                          <a:cs typeface="Times New Roman"/>
                        </a:rPr>
                        <a:t>Selang</a:t>
                      </a:r>
                      <a:r>
                        <a:rPr lang="en-US" sz="2400" dirty="0">
                          <a:latin typeface="+mn-lt"/>
                          <a:ea typeface="宋体"/>
                          <a:cs typeface="Times New Roman"/>
                        </a:rPr>
                        <a:t> </a:t>
                      </a:r>
                      <a:r>
                        <a:rPr lang="en-US" sz="2400" dirty="0" err="1">
                          <a:latin typeface="+mn-lt"/>
                          <a:ea typeface="宋体"/>
                          <a:cs typeface="Times New Roman"/>
                        </a:rPr>
                        <a:t>kelas</a:t>
                      </a:r>
                      <a:endParaRPr lang="en-US" sz="2400" dirty="0">
                        <a:latin typeface="+mn-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marL="0" marR="0" algn="ctr">
                        <a:lnSpc>
                          <a:spcPct val="115000"/>
                        </a:lnSpc>
                        <a:spcBef>
                          <a:spcPts val="0"/>
                        </a:spcBef>
                        <a:spcAft>
                          <a:spcPts val="0"/>
                        </a:spcAft>
                      </a:pPr>
                      <a:r>
                        <a:rPr lang="en-US" sz="2400" dirty="0" err="1" smtClean="0">
                          <a:latin typeface="+mn-lt"/>
                          <a:ea typeface="宋体"/>
                          <a:cs typeface="Times New Roman"/>
                        </a:rPr>
                        <a:t>Sempadan</a:t>
                      </a:r>
                      <a:r>
                        <a:rPr lang="en-US" sz="2400" baseline="0" dirty="0" smtClean="0">
                          <a:latin typeface="+mn-lt"/>
                          <a:ea typeface="宋体"/>
                          <a:cs typeface="Times New Roman"/>
                        </a:rPr>
                        <a:t> </a:t>
                      </a:r>
                      <a:r>
                        <a:rPr lang="en-US" sz="2400" baseline="0" dirty="0" err="1" smtClean="0">
                          <a:latin typeface="+mn-lt"/>
                          <a:ea typeface="宋体"/>
                          <a:cs typeface="Times New Roman"/>
                        </a:rPr>
                        <a:t>Kelas</a:t>
                      </a:r>
                      <a:endParaRPr lang="en-US" sz="2400" dirty="0">
                        <a:latin typeface="+mn-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marL="0" marR="0" algn="ctr">
                        <a:lnSpc>
                          <a:spcPct val="115000"/>
                        </a:lnSpc>
                        <a:spcBef>
                          <a:spcPts val="0"/>
                        </a:spcBef>
                        <a:spcAft>
                          <a:spcPts val="0"/>
                        </a:spcAft>
                      </a:pPr>
                      <a:r>
                        <a:rPr lang="en-US" sz="2400" dirty="0" err="1" smtClean="0">
                          <a:latin typeface="+mn-lt"/>
                          <a:ea typeface="宋体"/>
                          <a:cs typeface="Times New Roman"/>
                        </a:rPr>
                        <a:t>Kekerapan</a:t>
                      </a:r>
                      <a:endParaRPr lang="en-US" sz="2400" dirty="0">
                        <a:latin typeface="+mn-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r>
              <a:tr h="491974">
                <a:tc>
                  <a:txBody>
                    <a:bodyPr/>
                    <a:lstStyle/>
                    <a:p>
                      <a:pPr marL="0" marR="0" algn="ctr">
                        <a:lnSpc>
                          <a:spcPct val="115000"/>
                        </a:lnSpc>
                        <a:spcBef>
                          <a:spcPts val="0"/>
                        </a:spcBef>
                        <a:spcAft>
                          <a:spcPts val="0"/>
                        </a:spcAft>
                      </a:pPr>
                      <a:r>
                        <a:rPr lang="en-US" sz="1800" dirty="0" smtClean="0">
                          <a:latin typeface="+mn-lt"/>
                          <a:ea typeface="宋体"/>
                          <a:cs typeface="Times New Roman"/>
                        </a:rPr>
                        <a:t>45-47</a:t>
                      </a:r>
                      <a:endParaRPr lang="en-US" sz="1800" dirty="0">
                        <a:latin typeface="+mn-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44.5-47.5</a:t>
                      </a:r>
                    </a:p>
                    <a:p>
                      <a:pPr algn="ctr"/>
                      <a:endParaRPr lang="en-US"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t>4</a:t>
                      </a:r>
                      <a:endParaRPr lang="en-US"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1974">
                <a:tc>
                  <a:txBody>
                    <a:bodyPr/>
                    <a:lstStyle/>
                    <a:p>
                      <a:pPr marL="0" marR="0" algn="ctr">
                        <a:lnSpc>
                          <a:spcPct val="115000"/>
                        </a:lnSpc>
                        <a:spcBef>
                          <a:spcPts val="0"/>
                        </a:spcBef>
                        <a:spcAft>
                          <a:spcPts val="0"/>
                        </a:spcAft>
                      </a:pPr>
                      <a:r>
                        <a:rPr lang="en-US" sz="1800" dirty="0" smtClean="0">
                          <a:latin typeface="+mn-lt"/>
                          <a:ea typeface="宋体"/>
                          <a:cs typeface="Times New Roman"/>
                        </a:rPr>
                        <a:t>48-50</a:t>
                      </a:r>
                      <a:endParaRPr lang="en-US" sz="1800" dirty="0">
                        <a:latin typeface="+mn-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t>10</a:t>
                      </a:r>
                      <a:endParaRPr lang="en-US"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1974">
                <a:tc>
                  <a:txBody>
                    <a:bodyPr/>
                    <a:lstStyle/>
                    <a:p>
                      <a:pPr marL="0" marR="0" algn="ctr">
                        <a:lnSpc>
                          <a:spcPct val="115000"/>
                        </a:lnSpc>
                        <a:spcBef>
                          <a:spcPts val="0"/>
                        </a:spcBef>
                        <a:spcAft>
                          <a:spcPts val="0"/>
                        </a:spcAft>
                      </a:pPr>
                      <a:r>
                        <a:rPr lang="en-US" sz="1800" dirty="0" smtClean="0">
                          <a:latin typeface="+mn-lt"/>
                          <a:ea typeface="宋体"/>
                          <a:cs typeface="Times New Roman"/>
                        </a:rPr>
                        <a:t>51-53</a:t>
                      </a:r>
                      <a:endParaRPr lang="en-US" sz="1800" dirty="0">
                        <a:latin typeface="+mn-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t>7</a:t>
                      </a:r>
                      <a:endParaRPr lang="en-US"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1974">
                <a:tc>
                  <a:txBody>
                    <a:bodyPr/>
                    <a:lstStyle/>
                    <a:p>
                      <a:pPr algn="ctr"/>
                      <a:r>
                        <a:rPr lang="en-US" sz="1800" dirty="0" smtClean="0"/>
                        <a:t>54-56</a:t>
                      </a:r>
                      <a:endParaRPr lang="en-US" sz="1800"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t>8</a:t>
                      </a:r>
                      <a:endParaRPr lang="en-US"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1974">
                <a:tc>
                  <a:txBody>
                    <a:bodyPr/>
                    <a:lstStyle/>
                    <a:p>
                      <a:pPr algn="ctr"/>
                      <a:r>
                        <a:rPr lang="en-US" sz="1800" dirty="0" smtClean="0"/>
                        <a:t>57-59</a:t>
                      </a:r>
                      <a:endParaRPr lang="en-US" sz="1800"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t>3</a:t>
                      </a:r>
                      <a:endParaRPr lang="en-US"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1974">
                <a:tc>
                  <a:txBody>
                    <a:bodyPr/>
                    <a:lstStyle/>
                    <a:p>
                      <a:pPr algn="ctr"/>
                      <a:r>
                        <a:rPr lang="en-US" sz="1800" dirty="0" smtClean="0"/>
                        <a:t>60-62</a:t>
                      </a:r>
                      <a:endParaRPr lang="en-US" sz="1800"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t>6</a:t>
                      </a:r>
                      <a:endParaRPr lang="en-US"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1974">
                <a:tc>
                  <a:txBody>
                    <a:bodyPr/>
                    <a:lstStyle/>
                    <a:p>
                      <a:pPr algn="ctr"/>
                      <a:r>
                        <a:rPr lang="en-US" sz="1800" dirty="0" smtClean="0"/>
                        <a:t>63-65</a:t>
                      </a:r>
                      <a:endParaRPr lang="en-US" sz="1800"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t>2</a:t>
                      </a:r>
                      <a:endParaRPr lang="en-US"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1974">
                <a:tc>
                  <a:txBody>
                    <a:bodyPr/>
                    <a:lstStyle/>
                    <a:p>
                      <a:pPr marL="0" marR="0" algn="ctr">
                        <a:lnSpc>
                          <a:spcPct val="115000"/>
                        </a:lnSpc>
                        <a:spcBef>
                          <a:spcPts val="0"/>
                        </a:spcBef>
                        <a:spcAft>
                          <a:spcPts val="0"/>
                        </a:spcAft>
                      </a:pPr>
                      <a:endParaRPr lang="en-US" sz="2400" dirty="0">
                        <a:latin typeface="+mn-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14713437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a:t>Jika</a:t>
            </a:r>
            <a:r>
              <a:rPr lang="en-US" dirty="0"/>
              <a:t> </a:t>
            </a:r>
            <a:r>
              <a:rPr lang="en-US" b="1" dirty="0" err="1"/>
              <a:t>ogif‘kurang</a:t>
            </a:r>
            <a:r>
              <a:rPr lang="en-US" b="1" dirty="0"/>
              <a:t> </a:t>
            </a:r>
            <a:r>
              <a:rPr lang="en-US" b="1" dirty="0" err="1"/>
              <a:t>daripada</a:t>
            </a:r>
            <a:r>
              <a:rPr lang="en-US" dirty="0"/>
              <a:t>’ , </a:t>
            </a:r>
            <a:r>
              <a:rPr lang="en-US" dirty="0" err="1"/>
              <a:t>perlu</a:t>
            </a:r>
            <a:r>
              <a:rPr lang="en-US" dirty="0"/>
              <a:t> </a:t>
            </a:r>
            <a:r>
              <a:rPr lang="en-US" dirty="0" err="1"/>
              <a:t>cari</a:t>
            </a:r>
            <a:r>
              <a:rPr lang="en-US" dirty="0"/>
              <a:t> ‘</a:t>
            </a:r>
            <a:r>
              <a:rPr lang="en-US" dirty="0" err="1"/>
              <a:t>frekuensi</a:t>
            </a:r>
            <a:r>
              <a:rPr lang="en-US" dirty="0"/>
              <a:t> </a:t>
            </a:r>
            <a:r>
              <a:rPr lang="en-US" dirty="0" err="1"/>
              <a:t>longgokan</a:t>
            </a:r>
            <a:r>
              <a:rPr lang="en-US" dirty="0"/>
              <a:t> </a:t>
            </a:r>
            <a:r>
              <a:rPr lang="en-US" dirty="0" err="1"/>
              <a:t>kurang</a:t>
            </a:r>
            <a:r>
              <a:rPr lang="en-US" dirty="0"/>
              <a:t> </a:t>
            </a:r>
            <a:r>
              <a:rPr lang="en-US" dirty="0" err="1" smtClean="0"/>
              <a:t>daripada</a:t>
            </a:r>
            <a:r>
              <a:rPr lang="en-US" dirty="0"/>
              <a:t>’ </a:t>
            </a:r>
            <a:r>
              <a:rPr lang="en-US" dirty="0" err="1"/>
              <a:t>dengan</a:t>
            </a:r>
            <a:r>
              <a:rPr lang="en-US" dirty="0"/>
              <a:t> </a:t>
            </a:r>
            <a:r>
              <a:rPr lang="en-US" dirty="0" err="1"/>
              <a:t>merujuk</a:t>
            </a:r>
            <a:r>
              <a:rPr lang="en-US" dirty="0"/>
              <a:t> </a:t>
            </a:r>
            <a:r>
              <a:rPr lang="en-US" dirty="0" err="1"/>
              <a:t>sempadan</a:t>
            </a:r>
            <a:r>
              <a:rPr lang="en-US" dirty="0"/>
              <a:t> </a:t>
            </a:r>
            <a:r>
              <a:rPr lang="en-US" dirty="0" err="1"/>
              <a:t>kelas</a:t>
            </a:r>
            <a:r>
              <a:rPr lang="en-US" dirty="0"/>
              <a:t>.</a:t>
            </a:r>
          </a:p>
        </p:txBody>
      </p:sp>
      <p:graphicFrame>
        <p:nvGraphicFramePr>
          <p:cNvPr id="4" name="Table 3"/>
          <p:cNvGraphicFramePr>
            <a:graphicFrameLocks noGrp="1"/>
          </p:cNvGraphicFramePr>
          <p:nvPr>
            <p:extLst>
              <p:ext uri="{D42A27DB-BD31-4B8C-83A1-F6EECF244321}">
                <p14:modId xmlns:p14="http://schemas.microsoft.com/office/powerpoint/2010/main" val="1328146839"/>
              </p:ext>
            </p:extLst>
          </p:nvPr>
        </p:nvGraphicFramePr>
        <p:xfrm>
          <a:off x="1403648" y="2636912"/>
          <a:ext cx="6095999" cy="3931920"/>
        </p:xfrm>
        <a:graphic>
          <a:graphicData uri="http://schemas.openxmlformats.org/drawingml/2006/table">
            <a:tbl>
              <a:tblPr firstRow="1" bandRow="1">
                <a:tableStyleId>{5C22544A-7EE6-4342-B048-85BDC9FD1C3A}</a:tableStyleId>
              </a:tblPr>
              <a:tblGrid>
                <a:gridCol w="2080005"/>
                <a:gridCol w="2007997"/>
                <a:gridCol w="2007997"/>
              </a:tblGrid>
              <a:tr h="518634">
                <a:tc>
                  <a:txBody>
                    <a:bodyPr/>
                    <a:lstStyle/>
                    <a:p>
                      <a:r>
                        <a:rPr lang="en-US" dirty="0" err="1" smtClean="0"/>
                        <a:t>Kurang</a:t>
                      </a:r>
                      <a:r>
                        <a:rPr lang="en-US" baseline="0" dirty="0" smtClean="0"/>
                        <a:t> </a:t>
                      </a:r>
                      <a:r>
                        <a:rPr lang="en-US" baseline="0" dirty="0" err="1" smtClean="0"/>
                        <a:t>daripada</a:t>
                      </a:r>
                      <a:r>
                        <a:rPr lang="en-US" baseline="0" dirty="0" smtClean="0"/>
                        <a:t> </a:t>
                      </a:r>
                      <a:r>
                        <a:rPr lang="en-US" dirty="0" err="1" smtClean="0"/>
                        <a:t>daripada</a:t>
                      </a:r>
                      <a:r>
                        <a:rPr lang="en-US" dirty="0" smtClean="0"/>
                        <a:t> </a:t>
                      </a:r>
                      <a:endParaRPr lang="en-US" dirty="0"/>
                    </a:p>
                  </a:txBody>
                  <a:tcPr/>
                </a:tc>
                <a:tc>
                  <a:txBody>
                    <a:bodyPr/>
                    <a:lstStyle/>
                    <a:p>
                      <a:endParaRPr lang="en-US" dirty="0"/>
                    </a:p>
                  </a:txBody>
                  <a:tcPr>
                    <a:solidFill>
                      <a:schemeClr val="tx2">
                        <a:lumMod val="75000"/>
                      </a:schemeClr>
                    </a:solidFill>
                  </a:tcPr>
                </a:tc>
                <a:tc>
                  <a:txBody>
                    <a:bodyPr/>
                    <a:lstStyle/>
                    <a:p>
                      <a:r>
                        <a:rPr lang="en-US" dirty="0" err="1" smtClean="0"/>
                        <a:t>Frekuensi</a:t>
                      </a:r>
                      <a:r>
                        <a:rPr lang="en-US" dirty="0" smtClean="0"/>
                        <a:t> </a:t>
                      </a:r>
                      <a:r>
                        <a:rPr lang="en-US" dirty="0" err="1" smtClean="0"/>
                        <a:t>longgokan</a:t>
                      </a:r>
                      <a:endParaRPr lang="en-US" dirty="0"/>
                    </a:p>
                  </a:txBody>
                  <a:tcPr/>
                </a:tc>
              </a:tr>
              <a:tr h="296362">
                <a:tc>
                  <a:txBody>
                    <a:bodyPr/>
                    <a:lstStyle/>
                    <a:p>
                      <a:pPr algn="ctr"/>
                      <a:endParaRPr lang="en-US" dirty="0"/>
                    </a:p>
                  </a:txBody>
                  <a:tcPr/>
                </a:tc>
                <a:tc>
                  <a:txBody>
                    <a:bodyPr/>
                    <a:lstStyle/>
                    <a:p>
                      <a:pPr algn="ctr"/>
                      <a:endParaRPr lang="en-US" dirty="0"/>
                    </a:p>
                  </a:txBody>
                  <a:tcPr>
                    <a:solidFill>
                      <a:schemeClr val="tx2">
                        <a:lumMod val="75000"/>
                      </a:schemeClr>
                    </a:solidFill>
                  </a:tcPr>
                </a:tc>
                <a:tc>
                  <a:txBody>
                    <a:bodyPr/>
                    <a:lstStyle/>
                    <a:p>
                      <a:endParaRPr lang="en-US" dirty="0"/>
                    </a:p>
                  </a:txBody>
                  <a:tcPr/>
                </a:tc>
              </a:tr>
              <a:tr h="296362">
                <a:tc>
                  <a:txBody>
                    <a:bodyPr/>
                    <a:lstStyle/>
                    <a:p>
                      <a:pPr algn="ctr"/>
                      <a:r>
                        <a:rPr lang="en-US" b="1" dirty="0" smtClean="0"/>
                        <a:t>44.5</a:t>
                      </a:r>
                      <a:endParaRPr lang="en-US" b="1" dirty="0"/>
                    </a:p>
                  </a:txBody>
                  <a:tcPr/>
                </a:tc>
                <a:tc>
                  <a:txBody>
                    <a:bodyPr/>
                    <a:lstStyle/>
                    <a:p>
                      <a:pPr algn="ctr"/>
                      <a:endParaRPr lang="en-US" b="1" dirty="0"/>
                    </a:p>
                  </a:txBody>
                  <a:tcPr>
                    <a:solidFill>
                      <a:schemeClr val="tx2">
                        <a:lumMod val="75000"/>
                      </a:schemeClr>
                    </a:solidFill>
                  </a:tcPr>
                </a:tc>
                <a:tc>
                  <a:txBody>
                    <a:bodyPr/>
                    <a:lstStyle/>
                    <a:p>
                      <a:r>
                        <a:rPr lang="en-US" b="1" dirty="0" smtClean="0"/>
                        <a:t>0</a:t>
                      </a:r>
                      <a:endParaRPr lang="en-US" b="1" dirty="0"/>
                    </a:p>
                  </a:txBody>
                  <a:tcPr/>
                </a:tc>
              </a:tr>
              <a:tr h="296362">
                <a:tc>
                  <a:txBody>
                    <a:bodyPr/>
                    <a:lstStyle/>
                    <a:p>
                      <a:pPr algn="ctr"/>
                      <a:r>
                        <a:rPr lang="en-US" b="1" dirty="0" smtClean="0"/>
                        <a:t>47.5</a:t>
                      </a:r>
                      <a:endParaRPr lang="en-US" b="1" dirty="0"/>
                    </a:p>
                  </a:txBody>
                  <a:tcPr/>
                </a:tc>
                <a:tc>
                  <a:txBody>
                    <a:bodyPr/>
                    <a:lstStyle/>
                    <a:p>
                      <a:pPr algn="ctr"/>
                      <a:endParaRPr lang="en-US" b="1" dirty="0"/>
                    </a:p>
                  </a:txBody>
                  <a:tcPr>
                    <a:solidFill>
                      <a:schemeClr val="tx2">
                        <a:lumMod val="75000"/>
                      </a:schemeClr>
                    </a:solidFill>
                  </a:tcPr>
                </a:tc>
                <a:tc>
                  <a:txBody>
                    <a:bodyPr/>
                    <a:lstStyle/>
                    <a:p>
                      <a:r>
                        <a:rPr lang="en-US" b="1" dirty="0" smtClean="0"/>
                        <a:t>4+</a:t>
                      </a:r>
                      <a:r>
                        <a:rPr lang="en-US" b="1" baseline="0" dirty="0" smtClean="0"/>
                        <a:t> 0</a:t>
                      </a:r>
                      <a:r>
                        <a:rPr lang="en-US" b="1" dirty="0" smtClean="0"/>
                        <a:t> =</a:t>
                      </a:r>
                      <a:r>
                        <a:rPr lang="en-US" b="1" baseline="0" dirty="0" smtClean="0"/>
                        <a:t> </a:t>
                      </a:r>
                      <a:r>
                        <a:rPr lang="en-US" b="1" dirty="0" smtClean="0"/>
                        <a:t>4</a:t>
                      </a:r>
                      <a:endParaRPr lang="en-US" b="1" dirty="0"/>
                    </a:p>
                  </a:txBody>
                  <a:tcPr/>
                </a:tc>
              </a:tr>
              <a:tr h="296362">
                <a:tc>
                  <a:txBody>
                    <a:bodyPr/>
                    <a:lstStyle/>
                    <a:p>
                      <a:pPr algn="ctr"/>
                      <a:r>
                        <a:rPr lang="en-US" b="1" dirty="0" smtClean="0"/>
                        <a:t>50.5</a:t>
                      </a:r>
                      <a:endParaRPr lang="en-US" b="1" dirty="0"/>
                    </a:p>
                  </a:txBody>
                  <a:tcPr/>
                </a:tc>
                <a:tc>
                  <a:txBody>
                    <a:bodyPr/>
                    <a:lstStyle/>
                    <a:p>
                      <a:pPr algn="ctr"/>
                      <a:endParaRPr lang="en-US" b="1" dirty="0"/>
                    </a:p>
                  </a:txBody>
                  <a:tcPr>
                    <a:solidFill>
                      <a:schemeClr val="tx2">
                        <a:lumMod val="75000"/>
                      </a:schemeClr>
                    </a:solidFill>
                  </a:tcPr>
                </a:tc>
                <a:tc>
                  <a:txBody>
                    <a:bodyPr/>
                    <a:lstStyle/>
                    <a:p>
                      <a:r>
                        <a:rPr lang="en-US" b="1" dirty="0" smtClean="0"/>
                        <a:t>4 + </a:t>
                      </a:r>
                      <a:r>
                        <a:rPr lang="en-US" b="1" baseline="0" dirty="0" smtClean="0"/>
                        <a:t> 10 = 14</a:t>
                      </a:r>
                      <a:endParaRPr lang="en-US" b="1" dirty="0"/>
                    </a:p>
                  </a:txBody>
                  <a:tcPr/>
                </a:tc>
              </a:tr>
              <a:tr h="296362">
                <a:tc>
                  <a:txBody>
                    <a:bodyPr/>
                    <a:lstStyle/>
                    <a:p>
                      <a:pPr algn="ctr"/>
                      <a:r>
                        <a:rPr lang="en-US" b="1" dirty="0" smtClean="0"/>
                        <a:t>53.5</a:t>
                      </a:r>
                      <a:endParaRPr lang="en-US" b="1" dirty="0"/>
                    </a:p>
                  </a:txBody>
                  <a:tcPr/>
                </a:tc>
                <a:tc>
                  <a:txBody>
                    <a:bodyPr/>
                    <a:lstStyle/>
                    <a:p>
                      <a:pPr algn="ctr"/>
                      <a:endParaRPr lang="en-US" b="1" dirty="0"/>
                    </a:p>
                  </a:txBody>
                  <a:tcPr>
                    <a:solidFill>
                      <a:schemeClr val="tx2">
                        <a:lumMod val="75000"/>
                      </a:schemeClr>
                    </a:solidFill>
                  </a:tcPr>
                </a:tc>
                <a:tc>
                  <a:txBody>
                    <a:bodyPr/>
                    <a:lstStyle/>
                    <a:p>
                      <a:r>
                        <a:rPr lang="en-US" b="1" dirty="0" smtClean="0"/>
                        <a:t>14+  7 = 22</a:t>
                      </a:r>
                      <a:endParaRPr lang="en-US" b="1" dirty="0"/>
                    </a:p>
                  </a:txBody>
                  <a:tcPr/>
                </a:tc>
              </a:tr>
              <a:tr h="296362">
                <a:tc>
                  <a:txBody>
                    <a:bodyPr/>
                    <a:lstStyle/>
                    <a:p>
                      <a:pPr algn="ctr"/>
                      <a:r>
                        <a:rPr lang="en-US" b="1" dirty="0" smtClean="0"/>
                        <a:t>56.5</a:t>
                      </a:r>
                      <a:endParaRPr lang="en-US" b="1" dirty="0"/>
                    </a:p>
                  </a:txBody>
                  <a:tcPr/>
                </a:tc>
                <a:tc>
                  <a:txBody>
                    <a:bodyPr/>
                    <a:lstStyle/>
                    <a:p>
                      <a:pPr algn="ctr"/>
                      <a:endParaRPr lang="en-US" b="1" dirty="0"/>
                    </a:p>
                  </a:txBody>
                  <a:tcPr>
                    <a:solidFill>
                      <a:schemeClr val="tx2">
                        <a:lumMod val="75000"/>
                      </a:schemeClr>
                    </a:solidFill>
                  </a:tcPr>
                </a:tc>
                <a:tc>
                  <a:txBody>
                    <a:bodyPr/>
                    <a:lstStyle/>
                    <a:p>
                      <a:r>
                        <a:rPr lang="en-US" b="1" dirty="0" smtClean="0"/>
                        <a:t>21 + 8</a:t>
                      </a:r>
                      <a:r>
                        <a:rPr lang="en-US" b="1" baseline="0" dirty="0" smtClean="0"/>
                        <a:t> </a:t>
                      </a:r>
                      <a:r>
                        <a:rPr lang="en-US" b="1" dirty="0" smtClean="0"/>
                        <a:t>= 29</a:t>
                      </a:r>
                      <a:endParaRPr lang="en-US" b="1" dirty="0"/>
                    </a:p>
                  </a:txBody>
                  <a:tcPr/>
                </a:tc>
              </a:tr>
              <a:tr h="296362">
                <a:tc>
                  <a:txBody>
                    <a:bodyPr/>
                    <a:lstStyle/>
                    <a:p>
                      <a:pPr algn="ctr"/>
                      <a:r>
                        <a:rPr lang="en-US" b="1" dirty="0" smtClean="0"/>
                        <a:t>59.5</a:t>
                      </a:r>
                      <a:endParaRPr lang="en-US" b="1" dirty="0"/>
                    </a:p>
                  </a:txBody>
                  <a:tcPr/>
                </a:tc>
                <a:tc>
                  <a:txBody>
                    <a:bodyPr/>
                    <a:lstStyle/>
                    <a:p>
                      <a:pPr algn="ctr"/>
                      <a:endParaRPr lang="en-US" b="1" dirty="0"/>
                    </a:p>
                  </a:txBody>
                  <a:tcPr>
                    <a:solidFill>
                      <a:schemeClr val="tx2">
                        <a:lumMod val="75000"/>
                      </a:schemeClr>
                    </a:solidFill>
                  </a:tcPr>
                </a:tc>
                <a:tc>
                  <a:txBody>
                    <a:bodyPr/>
                    <a:lstStyle/>
                    <a:p>
                      <a:r>
                        <a:rPr lang="en-US" b="1" dirty="0" smtClean="0"/>
                        <a:t>29 + 3 = 32</a:t>
                      </a:r>
                      <a:endParaRPr lang="en-US" b="1" dirty="0"/>
                    </a:p>
                  </a:txBody>
                  <a:tcPr/>
                </a:tc>
              </a:tr>
              <a:tr h="296362">
                <a:tc>
                  <a:txBody>
                    <a:bodyPr/>
                    <a:lstStyle/>
                    <a:p>
                      <a:pPr algn="ctr"/>
                      <a:r>
                        <a:rPr lang="en-US" b="1" dirty="0" smtClean="0"/>
                        <a:t>62.5</a:t>
                      </a:r>
                      <a:endParaRPr lang="en-US" b="1" dirty="0"/>
                    </a:p>
                  </a:txBody>
                  <a:tcPr/>
                </a:tc>
                <a:tc>
                  <a:txBody>
                    <a:bodyPr/>
                    <a:lstStyle/>
                    <a:p>
                      <a:pPr algn="ctr"/>
                      <a:endParaRPr lang="en-US" b="1" dirty="0"/>
                    </a:p>
                  </a:txBody>
                  <a:tcPr>
                    <a:solidFill>
                      <a:schemeClr val="tx2">
                        <a:lumMod val="75000"/>
                      </a:schemeClr>
                    </a:solidFill>
                  </a:tcPr>
                </a:tc>
                <a:tc>
                  <a:txBody>
                    <a:bodyPr/>
                    <a:lstStyle/>
                    <a:p>
                      <a:r>
                        <a:rPr lang="en-US" b="1" dirty="0" smtClean="0"/>
                        <a:t>32 + 6 = 38</a:t>
                      </a:r>
                      <a:endParaRPr lang="en-US" b="1" dirty="0"/>
                    </a:p>
                  </a:txBody>
                  <a:tcPr/>
                </a:tc>
              </a:tr>
              <a:tr h="0">
                <a:tc>
                  <a:txBody>
                    <a:bodyPr/>
                    <a:lstStyle/>
                    <a:p>
                      <a:pPr algn="ctr"/>
                      <a:r>
                        <a:rPr lang="en-US" b="1" dirty="0" smtClean="0"/>
                        <a:t>65.5</a:t>
                      </a:r>
                      <a:endParaRPr lang="en-US" b="1" dirty="0"/>
                    </a:p>
                  </a:txBody>
                  <a:tcPr/>
                </a:tc>
                <a:tc>
                  <a:txBody>
                    <a:bodyPr/>
                    <a:lstStyle/>
                    <a:p>
                      <a:pPr algn="ctr"/>
                      <a:endParaRPr lang="en-US" b="1" dirty="0"/>
                    </a:p>
                  </a:txBody>
                  <a:tcPr>
                    <a:solidFill>
                      <a:schemeClr val="tx2">
                        <a:lumMod val="75000"/>
                      </a:schemeClr>
                    </a:solidFill>
                  </a:tcPr>
                </a:tc>
                <a:tc>
                  <a:txBody>
                    <a:bodyPr/>
                    <a:lstStyle/>
                    <a:p>
                      <a:r>
                        <a:rPr lang="en-US" b="1" dirty="0" smtClean="0"/>
                        <a:t>38 + 2 = 40</a:t>
                      </a:r>
                      <a:endParaRPr lang="en-US" b="1" dirty="0"/>
                    </a:p>
                  </a:txBody>
                  <a:tcPr/>
                </a:tc>
              </a:tr>
            </a:tbl>
          </a:graphicData>
        </a:graphic>
      </p:graphicFrame>
    </p:spTree>
    <p:extLst>
      <p:ext uri="{BB962C8B-B14F-4D97-AF65-F5344CB8AC3E}">
        <p14:creationId xmlns:p14="http://schemas.microsoft.com/office/powerpoint/2010/main" val="374060605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507288" cy="990600"/>
          </a:xfrm>
        </p:spPr>
        <p:txBody>
          <a:bodyPr>
            <a:normAutofit fontScale="90000"/>
          </a:bodyPr>
          <a:lstStyle/>
          <a:p>
            <a:r>
              <a:rPr lang="en-US" sz="2400" spc="0" dirty="0" err="1">
                <a:solidFill>
                  <a:srgbClr val="292934"/>
                </a:solidFill>
                <a:ea typeface="+mn-ea"/>
                <a:cs typeface="+mn-cs"/>
              </a:rPr>
              <a:t>Jika</a:t>
            </a:r>
            <a:r>
              <a:rPr lang="en-US" sz="2400" spc="0" dirty="0">
                <a:solidFill>
                  <a:srgbClr val="292934"/>
                </a:solidFill>
                <a:ea typeface="+mn-ea"/>
                <a:cs typeface="+mn-cs"/>
              </a:rPr>
              <a:t> </a:t>
            </a:r>
            <a:r>
              <a:rPr lang="en-US" sz="2400" b="1" spc="0" dirty="0" err="1" smtClean="0">
                <a:solidFill>
                  <a:srgbClr val="292934"/>
                </a:solidFill>
                <a:ea typeface="+mn-ea"/>
                <a:cs typeface="+mn-cs"/>
              </a:rPr>
              <a:t>ogif</a:t>
            </a:r>
            <a:r>
              <a:rPr lang="en-US" sz="2400" b="1" spc="0" dirty="0" smtClean="0">
                <a:solidFill>
                  <a:srgbClr val="292934"/>
                </a:solidFill>
                <a:ea typeface="+mn-ea"/>
                <a:cs typeface="+mn-cs"/>
              </a:rPr>
              <a:t>‘ </a:t>
            </a:r>
            <a:r>
              <a:rPr lang="en-US" sz="2400" b="1" spc="0" dirty="0" err="1" smtClean="0">
                <a:solidFill>
                  <a:srgbClr val="292934"/>
                </a:solidFill>
                <a:ea typeface="+mn-ea"/>
                <a:cs typeface="+mn-cs"/>
              </a:rPr>
              <a:t>lebih</a:t>
            </a:r>
            <a:r>
              <a:rPr lang="en-US" sz="2400" b="1" spc="0" dirty="0" smtClean="0">
                <a:solidFill>
                  <a:srgbClr val="292934"/>
                </a:solidFill>
                <a:ea typeface="+mn-ea"/>
                <a:cs typeface="+mn-cs"/>
              </a:rPr>
              <a:t> </a:t>
            </a:r>
            <a:r>
              <a:rPr lang="en-US" sz="2400" b="1" spc="0" dirty="0" err="1" smtClean="0">
                <a:solidFill>
                  <a:srgbClr val="292934"/>
                </a:solidFill>
                <a:ea typeface="+mn-ea"/>
                <a:cs typeface="+mn-cs"/>
              </a:rPr>
              <a:t>daripada</a:t>
            </a:r>
            <a:r>
              <a:rPr lang="en-US" sz="2400" b="1" spc="0" dirty="0" smtClean="0">
                <a:solidFill>
                  <a:srgbClr val="292934"/>
                </a:solidFill>
                <a:ea typeface="+mn-ea"/>
                <a:cs typeface="+mn-cs"/>
              </a:rPr>
              <a:t> </a:t>
            </a:r>
            <a:r>
              <a:rPr lang="en-US" sz="2400" b="1" spc="0" dirty="0">
                <a:solidFill>
                  <a:srgbClr val="292934"/>
                </a:solidFill>
                <a:ea typeface="+mn-ea"/>
                <a:cs typeface="+mn-cs"/>
              </a:rPr>
              <a:t> </a:t>
            </a:r>
            <a:r>
              <a:rPr lang="en-US" sz="2400" b="1" spc="0" dirty="0" err="1">
                <a:solidFill>
                  <a:srgbClr val="292934"/>
                </a:solidFill>
                <a:ea typeface="+mn-ea"/>
                <a:cs typeface="+mn-cs"/>
              </a:rPr>
              <a:t>daripada</a:t>
            </a:r>
            <a:r>
              <a:rPr lang="en-US" sz="2400" spc="0" dirty="0">
                <a:solidFill>
                  <a:srgbClr val="292934"/>
                </a:solidFill>
                <a:ea typeface="+mn-ea"/>
                <a:cs typeface="+mn-cs"/>
              </a:rPr>
              <a:t>’ , </a:t>
            </a:r>
            <a:r>
              <a:rPr lang="en-US" sz="2400" spc="0" dirty="0" err="1">
                <a:solidFill>
                  <a:srgbClr val="292934"/>
                </a:solidFill>
                <a:ea typeface="+mn-ea"/>
                <a:cs typeface="+mn-cs"/>
              </a:rPr>
              <a:t>perlu</a:t>
            </a:r>
            <a:r>
              <a:rPr lang="en-US" sz="2400" spc="0" dirty="0">
                <a:solidFill>
                  <a:srgbClr val="292934"/>
                </a:solidFill>
                <a:ea typeface="+mn-ea"/>
                <a:cs typeface="+mn-cs"/>
              </a:rPr>
              <a:t> </a:t>
            </a:r>
            <a:r>
              <a:rPr lang="en-US" sz="2400" spc="0" dirty="0" err="1">
                <a:solidFill>
                  <a:srgbClr val="292934"/>
                </a:solidFill>
                <a:ea typeface="+mn-ea"/>
                <a:cs typeface="+mn-cs"/>
              </a:rPr>
              <a:t>cari</a:t>
            </a:r>
            <a:r>
              <a:rPr lang="en-US" sz="2400" spc="0" dirty="0">
                <a:solidFill>
                  <a:srgbClr val="292934"/>
                </a:solidFill>
                <a:ea typeface="+mn-ea"/>
                <a:cs typeface="+mn-cs"/>
              </a:rPr>
              <a:t> ‘</a:t>
            </a:r>
            <a:r>
              <a:rPr lang="en-US" sz="2400" spc="0" dirty="0" err="1">
                <a:solidFill>
                  <a:srgbClr val="292934"/>
                </a:solidFill>
                <a:ea typeface="+mn-ea"/>
                <a:cs typeface="+mn-cs"/>
              </a:rPr>
              <a:t>frekuensi</a:t>
            </a:r>
            <a:r>
              <a:rPr lang="en-US" sz="2400" spc="0" dirty="0">
                <a:solidFill>
                  <a:srgbClr val="292934"/>
                </a:solidFill>
                <a:ea typeface="+mn-ea"/>
                <a:cs typeface="+mn-cs"/>
              </a:rPr>
              <a:t> </a:t>
            </a:r>
            <a:r>
              <a:rPr lang="en-US" sz="2400" spc="0" dirty="0" err="1">
                <a:solidFill>
                  <a:srgbClr val="292934"/>
                </a:solidFill>
                <a:ea typeface="+mn-ea"/>
                <a:cs typeface="+mn-cs"/>
              </a:rPr>
              <a:t>longgokan</a:t>
            </a:r>
            <a:r>
              <a:rPr lang="en-US" sz="2400" spc="0" dirty="0">
                <a:solidFill>
                  <a:srgbClr val="292934"/>
                </a:solidFill>
                <a:ea typeface="+mn-ea"/>
                <a:cs typeface="+mn-cs"/>
              </a:rPr>
              <a:t> </a:t>
            </a:r>
            <a:r>
              <a:rPr lang="en-US" sz="2400" spc="0" dirty="0" err="1" smtClean="0">
                <a:solidFill>
                  <a:srgbClr val="292934"/>
                </a:solidFill>
                <a:ea typeface="+mn-ea"/>
                <a:cs typeface="+mn-cs"/>
              </a:rPr>
              <a:t>lebih</a:t>
            </a:r>
            <a:r>
              <a:rPr lang="en-US" sz="2400" spc="0" dirty="0" smtClean="0">
                <a:solidFill>
                  <a:srgbClr val="292934"/>
                </a:solidFill>
                <a:ea typeface="+mn-ea"/>
                <a:cs typeface="+mn-cs"/>
              </a:rPr>
              <a:t> </a:t>
            </a:r>
            <a:r>
              <a:rPr lang="en-US" sz="2400" spc="0" dirty="0" err="1" smtClean="0">
                <a:solidFill>
                  <a:srgbClr val="292934"/>
                </a:solidFill>
                <a:ea typeface="+mn-ea"/>
                <a:cs typeface="+mn-cs"/>
              </a:rPr>
              <a:t>daripada</a:t>
            </a:r>
            <a:r>
              <a:rPr lang="en-US" sz="2400" spc="0" dirty="0" smtClean="0">
                <a:solidFill>
                  <a:srgbClr val="292934"/>
                </a:solidFill>
                <a:ea typeface="+mn-ea"/>
                <a:cs typeface="+mn-cs"/>
              </a:rPr>
              <a:t> </a:t>
            </a:r>
            <a:r>
              <a:rPr lang="en-US" sz="2400" spc="0" dirty="0">
                <a:solidFill>
                  <a:srgbClr val="292934"/>
                </a:solidFill>
                <a:ea typeface="+mn-ea"/>
                <a:cs typeface="+mn-cs"/>
              </a:rPr>
              <a:t> </a:t>
            </a:r>
            <a:r>
              <a:rPr lang="en-US" sz="2400" spc="0" dirty="0" err="1">
                <a:solidFill>
                  <a:srgbClr val="292934"/>
                </a:solidFill>
                <a:ea typeface="+mn-ea"/>
                <a:cs typeface="+mn-cs"/>
              </a:rPr>
              <a:t>daripada</a:t>
            </a:r>
            <a:r>
              <a:rPr lang="en-US" sz="2400" spc="0" dirty="0">
                <a:solidFill>
                  <a:srgbClr val="292934"/>
                </a:solidFill>
                <a:ea typeface="+mn-ea"/>
                <a:cs typeface="+mn-cs"/>
              </a:rPr>
              <a:t>’ </a:t>
            </a:r>
            <a:r>
              <a:rPr lang="en-US" sz="2400" spc="0" dirty="0" err="1">
                <a:solidFill>
                  <a:srgbClr val="292934"/>
                </a:solidFill>
                <a:ea typeface="+mn-ea"/>
                <a:cs typeface="+mn-cs"/>
              </a:rPr>
              <a:t>dengan</a:t>
            </a:r>
            <a:r>
              <a:rPr lang="en-US" sz="2400" spc="0" dirty="0">
                <a:solidFill>
                  <a:srgbClr val="292934"/>
                </a:solidFill>
                <a:ea typeface="+mn-ea"/>
                <a:cs typeface="+mn-cs"/>
              </a:rPr>
              <a:t> </a:t>
            </a:r>
            <a:r>
              <a:rPr lang="en-US" sz="2400" spc="0" dirty="0" err="1">
                <a:solidFill>
                  <a:srgbClr val="292934"/>
                </a:solidFill>
                <a:ea typeface="+mn-ea"/>
                <a:cs typeface="+mn-cs"/>
              </a:rPr>
              <a:t>merujuk</a:t>
            </a:r>
            <a:r>
              <a:rPr lang="en-US" sz="2400" spc="0" dirty="0">
                <a:solidFill>
                  <a:srgbClr val="292934"/>
                </a:solidFill>
                <a:ea typeface="+mn-ea"/>
                <a:cs typeface="+mn-cs"/>
              </a:rPr>
              <a:t> </a:t>
            </a:r>
            <a:r>
              <a:rPr lang="en-US" sz="2400" spc="0" dirty="0" err="1">
                <a:solidFill>
                  <a:srgbClr val="292934"/>
                </a:solidFill>
                <a:ea typeface="+mn-ea"/>
                <a:cs typeface="+mn-cs"/>
              </a:rPr>
              <a:t>sempadan</a:t>
            </a:r>
            <a:r>
              <a:rPr lang="en-US" sz="2400" spc="0" dirty="0">
                <a:solidFill>
                  <a:srgbClr val="292934"/>
                </a:solidFill>
                <a:ea typeface="+mn-ea"/>
                <a:cs typeface="+mn-cs"/>
              </a:rPr>
              <a:t> </a:t>
            </a:r>
            <a:r>
              <a:rPr lang="en-US" sz="2400" spc="0" dirty="0" err="1">
                <a:solidFill>
                  <a:srgbClr val="292934"/>
                </a:solidFill>
                <a:ea typeface="+mn-ea"/>
                <a:cs typeface="+mn-cs"/>
              </a:rPr>
              <a:t>kelas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01158770"/>
              </p:ext>
            </p:extLst>
          </p:nvPr>
        </p:nvGraphicFramePr>
        <p:xfrm>
          <a:off x="1115615" y="2276872"/>
          <a:ext cx="6912769" cy="3337560"/>
        </p:xfrm>
        <a:graphic>
          <a:graphicData uri="http://schemas.openxmlformats.org/drawingml/2006/table">
            <a:tbl>
              <a:tblPr firstRow="1" bandRow="1">
                <a:tableStyleId>{5C22544A-7EE6-4342-B048-85BDC9FD1C3A}</a:tableStyleId>
              </a:tblPr>
              <a:tblGrid>
                <a:gridCol w="2023120"/>
                <a:gridCol w="2009329"/>
                <a:gridCol w="2880320"/>
              </a:tblGrid>
              <a:tr h="370840">
                <a:tc>
                  <a:txBody>
                    <a:bodyPr/>
                    <a:lstStyle/>
                    <a:p>
                      <a:r>
                        <a:rPr lang="en-US" dirty="0" err="1" smtClean="0"/>
                        <a:t>Lebih</a:t>
                      </a:r>
                      <a:r>
                        <a:rPr lang="en-US" dirty="0" smtClean="0"/>
                        <a:t> </a:t>
                      </a:r>
                      <a:r>
                        <a:rPr lang="en-US" dirty="0" err="1" smtClean="0"/>
                        <a:t>daripada</a:t>
                      </a:r>
                      <a:endParaRPr lang="en-US" dirty="0"/>
                    </a:p>
                  </a:txBody>
                  <a:tcPr/>
                </a:tc>
                <a:tc>
                  <a:txBody>
                    <a:bodyPr/>
                    <a:lstStyle/>
                    <a:p>
                      <a:endParaRPr lang="en-US" dirty="0"/>
                    </a:p>
                  </a:txBody>
                  <a:tcPr>
                    <a:solidFill>
                      <a:schemeClr val="tx2">
                        <a:lumMod val="75000"/>
                      </a:schemeClr>
                    </a:solidFill>
                  </a:tcPr>
                </a:tc>
                <a:tc>
                  <a:txBody>
                    <a:bodyPr/>
                    <a:lstStyle/>
                    <a:p>
                      <a:r>
                        <a:rPr lang="en-US" dirty="0" smtClean="0"/>
                        <a:t>Frequency </a:t>
                      </a:r>
                      <a:r>
                        <a:rPr lang="en-US" dirty="0" err="1" smtClean="0"/>
                        <a:t>longgokkan</a:t>
                      </a:r>
                      <a:endParaRPr lang="en-US" dirty="0"/>
                    </a:p>
                  </a:txBody>
                  <a:tcPr/>
                </a:tc>
              </a:tr>
              <a:tr h="370840">
                <a:tc>
                  <a:txBody>
                    <a:bodyPr/>
                    <a:lstStyle/>
                    <a:p>
                      <a:pPr algn="ctr"/>
                      <a:r>
                        <a:rPr lang="en-US" dirty="0" smtClean="0"/>
                        <a:t>44.5</a:t>
                      </a:r>
                      <a:endParaRPr lang="en-US" dirty="0"/>
                    </a:p>
                  </a:txBody>
                  <a:tcPr/>
                </a:tc>
                <a:tc>
                  <a:txBody>
                    <a:bodyPr/>
                    <a:lstStyle/>
                    <a:p>
                      <a:endParaRPr lang="en-US" dirty="0"/>
                    </a:p>
                  </a:txBody>
                  <a:tcPr>
                    <a:solidFill>
                      <a:schemeClr val="tx2">
                        <a:lumMod val="75000"/>
                      </a:schemeClr>
                    </a:solidFill>
                  </a:tcPr>
                </a:tc>
                <a:tc>
                  <a:txBody>
                    <a:bodyPr/>
                    <a:lstStyle/>
                    <a:p>
                      <a:r>
                        <a:rPr lang="en-US" dirty="0" smtClean="0"/>
                        <a:t>40-0 = 40</a:t>
                      </a:r>
                      <a:endParaRPr lang="en-US" dirty="0"/>
                    </a:p>
                  </a:txBody>
                  <a:tcPr/>
                </a:tc>
              </a:tr>
              <a:tr h="370840">
                <a:tc>
                  <a:txBody>
                    <a:bodyPr/>
                    <a:lstStyle/>
                    <a:p>
                      <a:pPr algn="ctr"/>
                      <a:r>
                        <a:rPr lang="en-US" dirty="0" smtClean="0"/>
                        <a:t>47.5</a:t>
                      </a:r>
                      <a:endParaRPr lang="en-US" dirty="0"/>
                    </a:p>
                  </a:txBody>
                  <a:tcPr/>
                </a:tc>
                <a:tc>
                  <a:txBody>
                    <a:bodyPr/>
                    <a:lstStyle/>
                    <a:p>
                      <a:endParaRPr lang="en-US" dirty="0"/>
                    </a:p>
                  </a:txBody>
                  <a:tcPr>
                    <a:solidFill>
                      <a:schemeClr val="tx2">
                        <a:lumMod val="75000"/>
                      </a:schemeClr>
                    </a:solidFill>
                  </a:tcPr>
                </a:tc>
                <a:tc>
                  <a:txBody>
                    <a:bodyPr/>
                    <a:lstStyle/>
                    <a:p>
                      <a:r>
                        <a:rPr lang="en-US" dirty="0" smtClean="0"/>
                        <a:t>40</a:t>
                      </a:r>
                      <a:r>
                        <a:rPr lang="en-US" baseline="0" dirty="0" smtClean="0"/>
                        <a:t> -4 = 36</a:t>
                      </a:r>
                      <a:endParaRPr lang="en-US" dirty="0"/>
                    </a:p>
                  </a:txBody>
                  <a:tcPr/>
                </a:tc>
              </a:tr>
              <a:tr h="370840">
                <a:tc>
                  <a:txBody>
                    <a:bodyPr/>
                    <a:lstStyle/>
                    <a:p>
                      <a:pPr algn="ctr"/>
                      <a:r>
                        <a:rPr lang="en-US" dirty="0" smtClean="0"/>
                        <a:t>50.5</a:t>
                      </a:r>
                      <a:endParaRPr lang="en-US" dirty="0"/>
                    </a:p>
                  </a:txBody>
                  <a:tcPr/>
                </a:tc>
                <a:tc>
                  <a:txBody>
                    <a:bodyPr/>
                    <a:lstStyle/>
                    <a:p>
                      <a:endParaRPr lang="en-US" dirty="0"/>
                    </a:p>
                  </a:txBody>
                  <a:tcPr>
                    <a:solidFill>
                      <a:schemeClr val="tx2">
                        <a:lumMod val="75000"/>
                      </a:schemeClr>
                    </a:solidFill>
                  </a:tcPr>
                </a:tc>
                <a:tc>
                  <a:txBody>
                    <a:bodyPr/>
                    <a:lstStyle/>
                    <a:p>
                      <a:r>
                        <a:rPr lang="en-US" dirty="0" smtClean="0"/>
                        <a:t>36-10 = 26</a:t>
                      </a:r>
                      <a:endParaRPr lang="en-US" dirty="0"/>
                    </a:p>
                  </a:txBody>
                  <a:tcPr/>
                </a:tc>
              </a:tr>
              <a:tr h="370840">
                <a:tc>
                  <a:txBody>
                    <a:bodyPr/>
                    <a:lstStyle/>
                    <a:p>
                      <a:pPr algn="ctr"/>
                      <a:r>
                        <a:rPr lang="en-US" dirty="0" smtClean="0"/>
                        <a:t>53.5</a:t>
                      </a:r>
                      <a:endParaRPr lang="en-US" dirty="0"/>
                    </a:p>
                  </a:txBody>
                  <a:tcPr/>
                </a:tc>
                <a:tc>
                  <a:txBody>
                    <a:bodyPr/>
                    <a:lstStyle/>
                    <a:p>
                      <a:endParaRPr lang="en-US" dirty="0"/>
                    </a:p>
                  </a:txBody>
                  <a:tcPr>
                    <a:solidFill>
                      <a:schemeClr val="tx2">
                        <a:lumMod val="75000"/>
                      </a:schemeClr>
                    </a:solidFill>
                  </a:tcPr>
                </a:tc>
                <a:tc>
                  <a:txBody>
                    <a:bodyPr/>
                    <a:lstStyle/>
                    <a:p>
                      <a:r>
                        <a:rPr lang="en-US" dirty="0" smtClean="0"/>
                        <a:t>26 -7 = 19</a:t>
                      </a:r>
                      <a:endParaRPr lang="en-US" dirty="0"/>
                    </a:p>
                  </a:txBody>
                  <a:tcPr/>
                </a:tc>
              </a:tr>
              <a:tr h="370840">
                <a:tc>
                  <a:txBody>
                    <a:bodyPr/>
                    <a:lstStyle/>
                    <a:p>
                      <a:pPr algn="ctr"/>
                      <a:r>
                        <a:rPr lang="en-US" dirty="0" smtClean="0"/>
                        <a:t>56.5</a:t>
                      </a:r>
                      <a:endParaRPr lang="en-US" dirty="0"/>
                    </a:p>
                  </a:txBody>
                  <a:tcPr/>
                </a:tc>
                <a:tc>
                  <a:txBody>
                    <a:bodyPr/>
                    <a:lstStyle/>
                    <a:p>
                      <a:endParaRPr lang="en-US" dirty="0"/>
                    </a:p>
                  </a:txBody>
                  <a:tcPr>
                    <a:solidFill>
                      <a:schemeClr val="tx2">
                        <a:lumMod val="75000"/>
                      </a:schemeClr>
                    </a:solidFill>
                  </a:tcPr>
                </a:tc>
                <a:tc>
                  <a:txBody>
                    <a:bodyPr/>
                    <a:lstStyle/>
                    <a:p>
                      <a:r>
                        <a:rPr lang="en-US" dirty="0" smtClean="0"/>
                        <a:t>19</a:t>
                      </a:r>
                      <a:r>
                        <a:rPr lang="en-US" baseline="0" dirty="0" smtClean="0"/>
                        <a:t> – 8 =11</a:t>
                      </a:r>
                      <a:endParaRPr lang="en-US" dirty="0"/>
                    </a:p>
                  </a:txBody>
                  <a:tcPr/>
                </a:tc>
              </a:tr>
              <a:tr h="370840">
                <a:tc>
                  <a:txBody>
                    <a:bodyPr/>
                    <a:lstStyle/>
                    <a:p>
                      <a:pPr algn="ctr"/>
                      <a:r>
                        <a:rPr lang="en-US" dirty="0" smtClean="0"/>
                        <a:t>59.5</a:t>
                      </a:r>
                      <a:endParaRPr lang="en-US" dirty="0"/>
                    </a:p>
                  </a:txBody>
                  <a:tcPr/>
                </a:tc>
                <a:tc>
                  <a:txBody>
                    <a:bodyPr/>
                    <a:lstStyle/>
                    <a:p>
                      <a:endParaRPr lang="en-US" dirty="0"/>
                    </a:p>
                  </a:txBody>
                  <a:tcPr>
                    <a:solidFill>
                      <a:schemeClr val="tx2">
                        <a:lumMod val="75000"/>
                      </a:schemeClr>
                    </a:solidFill>
                  </a:tcPr>
                </a:tc>
                <a:tc>
                  <a:txBody>
                    <a:bodyPr/>
                    <a:lstStyle/>
                    <a:p>
                      <a:r>
                        <a:rPr lang="en-US" dirty="0" smtClean="0"/>
                        <a:t>11-3=8</a:t>
                      </a:r>
                      <a:endParaRPr lang="en-US" dirty="0"/>
                    </a:p>
                  </a:txBody>
                  <a:tcPr/>
                </a:tc>
              </a:tr>
              <a:tr h="370840">
                <a:tc>
                  <a:txBody>
                    <a:bodyPr/>
                    <a:lstStyle/>
                    <a:p>
                      <a:pPr algn="ctr"/>
                      <a:r>
                        <a:rPr lang="en-US" dirty="0" smtClean="0"/>
                        <a:t>62.5</a:t>
                      </a:r>
                      <a:endParaRPr lang="en-US" dirty="0"/>
                    </a:p>
                  </a:txBody>
                  <a:tcPr/>
                </a:tc>
                <a:tc>
                  <a:txBody>
                    <a:bodyPr/>
                    <a:lstStyle/>
                    <a:p>
                      <a:endParaRPr lang="en-US" dirty="0"/>
                    </a:p>
                  </a:txBody>
                  <a:tcPr>
                    <a:solidFill>
                      <a:schemeClr val="tx2">
                        <a:lumMod val="75000"/>
                      </a:schemeClr>
                    </a:solidFill>
                  </a:tcPr>
                </a:tc>
                <a:tc>
                  <a:txBody>
                    <a:bodyPr/>
                    <a:lstStyle/>
                    <a:p>
                      <a:r>
                        <a:rPr lang="en-US" dirty="0" smtClean="0"/>
                        <a:t>8-6=2</a:t>
                      </a:r>
                      <a:endParaRPr lang="en-US" dirty="0"/>
                    </a:p>
                  </a:txBody>
                  <a:tcPr/>
                </a:tc>
              </a:tr>
              <a:tr h="370840">
                <a:tc>
                  <a:txBody>
                    <a:bodyPr/>
                    <a:lstStyle/>
                    <a:p>
                      <a:pPr algn="ctr"/>
                      <a:r>
                        <a:rPr lang="en-US" dirty="0" smtClean="0"/>
                        <a:t>65.5</a:t>
                      </a:r>
                      <a:endParaRPr lang="en-US" dirty="0"/>
                    </a:p>
                  </a:txBody>
                  <a:tcPr/>
                </a:tc>
                <a:tc>
                  <a:txBody>
                    <a:bodyPr/>
                    <a:lstStyle/>
                    <a:p>
                      <a:endParaRPr lang="en-US" dirty="0"/>
                    </a:p>
                  </a:txBody>
                  <a:tcPr>
                    <a:solidFill>
                      <a:schemeClr val="tx2">
                        <a:lumMod val="75000"/>
                      </a:schemeClr>
                    </a:solidFill>
                  </a:tcPr>
                </a:tc>
                <a:tc>
                  <a:txBody>
                    <a:bodyPr/>
                    <a:lstStyle/>
                    <a:p>
                      <a:r>
                        <a:rPr lang="en-US" dirty="0" smtClean="0"/>
                        <a:t>2-2 = 0</a:t>
                      </a:r>
                      <a:endParaRPr lang="en-US" dirty="0"/>
                    </a:p>
                  </a:txBody>
                  <a:tcPr/>
                </a:tc>
              </a:tr>
            </a:tbl>
          </a:graphicData>
        </a:graphic>
      </p:graphicFrame>
    </p:spTree>
    <p:extLst>
      <p:ext uri="{BB962C8B-B14F-4D97-AF65-F5344CB8AC3E}">
        <p14:creationId xmlns:p14="http://schemas.microsoft.com/office/powerpoint/2010/main" val="352008672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473226737"/>
              </p:ext>
            </p:extLst>
          </p:nvPr>
        </p:nvGraphicFramePr>
        <p:xfrm>
          <a:off x="-3" y="1844823"/>
          <a:ext cx="9144003" cy="3825148"/>
        </p:xfrm>
        <a:graphic>
          <a:graphicData uri="http://schemas.openxmlformats.org/drawingml/2006/table">
            <a:tbl>
              <a:tblPr/>
              <a:tblGrid>
                <a:gridCol w="1331643"/>
                <a:gridCol w="792088"/>
                <a:gridCol w="727624"/>
                <a:gridCol w="786581"/>
                <a:gridCol w="786581"/>
                <a:gridCol w="786581"/>
                <a:gridCol w="786581"/>
                <a:gridCol w="786581"/>
                <a:gridCol w="786581"/>
                <a:gridCol w="786581"/>
                <a:gridCol w="786581"/>
              </a:tblGrid>
              <a:tr h="1800201">
                <a:tc>
                  <a:txBody>
                    <a:bodyPr/>
                    <a:lstStyle/>
                    <a:p>
                      <a:pPr marL="0" marR="0" algn="just">
                        <a:lnSpc>
                          <a:spcPct val="115000"/>
                        </a:lnSpc>
                        <a:spcBef>
                          <a:spcPts val="0"/>
                        </a:spcBef>
                        <a:spcAft>
                          <a:spcPts val="0"/>
                        </a:spcAft>
                      </a:pPr>
                      <a:endParaRPr lang="en-US" sz="2000" dirty="0" smtClean="0">
                        <a:latin typeface="Verdana"/>
                        <a:ea typeface="宋体"/>
                        <a:cs typeface="Times New Roman"/>
                      </a:endParaRPr>
                    </a:p>
                    <a:p>
                      <a:pPr marL="0" marR="0" algn="just">
                        <a:lnSpc>
                          <a:spcPct val="115000"/>
                        </a:lnSpc>
                        <a:spcBef>
                          <a:spcPts val="0"/>
                        </a:spcBef>
                        <a:spcAft>
                          <a:spcPts val="0"/>
                        </a:spcAft>
                      </a:pPr>
                      <a:r>
                        <a:rPr lang="en-US" sz="2000" dirty="0" err="1" smtClean="0">
                          <a:latin typeface="Verdana"/>
                          <a:ea typeface="宋体"/>
                          <a:cs typeface="Times New Roman"/>
                        </a:rPr>
                        <a:t>Panjang</a:t>
                      </a:r>
                      <a:r>
                        <a:rPr lang="en-US" sz="2000" dirty="0" smtClean="0">
                          <a:latin typeface="Verdana"/>
                          <a:ea typeface="宋体"/>
                          <a:cs typeface="Times New Roman"/>
                        </a:rPr>
                        <a:t> </a:t>
                      </a:r>
                      <a:r>
                        <a:rPr lang="en-US" sz="2000" dirty="0">
                          <a:latin typeface="Verdana"/>
                          <a:ea typeface="宋体"/>
                          <a:cs typeface="Times New Roman"/>
                        </a:rPr>
                        <a:t>(mm)</a:t>
                      </a:r>
                      <a:endParaRPr lang="en-US" sz="2000" dirty="0">
                        <a:latin typeface="Calibri"/>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latin typeface="Verdana"/>
                          <a:ea typeface="宋体"/>
                          <a:cs typeface="Times New Roman"/>
                        </a:rPr>
                        <a:t>825-829</a:t>
                      </a:r>
                      <a:endParaRPr lang="en-US" sz="2400" dirty="0">
                        <a:latin typeface="Calibri"/>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latin typeface="Verdana"/>
                          <a:ea typeface="宋体"/>
                          <a:cs typeface="Times New Roman"/>
                        </a:rPr>
                        <a:t>830-834</a:t>
                      </a:r>
                      <a:endParaRPr lang="en-US" sz="2400" dirty="0">
                        <a:latin typeface="Calibri"/>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latin typeface="Verdana"/>
                          <a:ea typeface="宋体"/>
                          <a:cs typeface="Times New Roman"/>
                        </a:rPr>
                        <a:t>835-839</a:t>
                      </a:r>
                      <a:endParaRPr lang="en-US" sz="2400" dirty="0">
                        <a:latin typeface="Calibri"/>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latin typeface="Verdana"/>
                          <a:ea typeface="宋体"/>
                          <a:cs typeface="Times New Roman"/>
                        </a:rPr>
                        <a:t>840-844</a:t>
                      </a:r>
                      <a:endParaRPr lang="en-US" sz="2400" dirty="0">
                        <a:latin typeface="Calibri"/>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latin typeface="Verdana"/>
                          <a:ea typeface="宋体"/>
                          <a:cs typeface="Times New Roman"/>
                        </a:rPr>
                        <a:t>845-849</a:t>
                      </a:r>
                      <a:endParaRPr lang="en-US" sz="2400" dirty="0">
                        <a:latin typeface="Calibri"/>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latin typeface="Verdana"/>
                          <a:ea typeface="宋体"/>
                          <a:cs typeface="Times New Roman"/>
                        </a:rPr>
                        <a:t>850-854</a:t>
                      </a:r>
                      <a:endParaRPr lang="en-US" sz="2400" dirty="0">
                        <a:latin typeface="Calibri"/>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latin typeface="Verdana"/>
                          <a:ea typeface="宋体"/>
                          <a:cs typeface="Times New Roman"/>
                        </a:rPr>
                        <a:t>855-859</a:t>
                      </a:r>
                      <a:endParaRPr lang="en-US" sz="2400" dirty="0">
                        <a:latin typeface="Calibri"/>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latin typeface="Verdana"/>
                          <a:ea typeface="宋体"/>
                          <a:cs typeface="Times New Roman"/>
                        </a:rPr>
                        <a:t>860-864</a:t>
                      </a:r>
                      <a:endParaRPr lang="en-US" sz="2400" dirty="0">
                        <a:latin typeface="Calibri"/>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latin typeface="Verdana"/>
                          <a:ea typeface="宋体"/>
                          <a:cs typeface="Times New Roman"/>
                        </a:rPr>
                        <a:t>865-869</a:t>
                      </a:r>
                      <a:endParaRPr lang="en-US" sz="2400" dirty="0">
                        <a:latin typeface="Calibri"/>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latin typeface="Verdana"/>
                          <a:ea typeface="宋体"/>
                          <a:cs typeface="Times New Roman"/>
                        </a:rPr>
                        <a:t>870-874</a:t>
                      </a:r>
                      <a:endParaRPr lang="en-US" sz="2400" dirty="0">
                        <a:latin typeface="Calibri"/>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24947">
                <a:tc>
                  <a:txBody>
                    <a:bodyPr/>
                    <a:lstStyle/>
                    <a:p>
                      <a:pPr marL="0" marR="0" algn="just">
                        <a:lnSpc>
                          <a:spcPct val="115000"/>
                        </a:lnSpc>
                        <a:spcBef>
                          <a:spcPts val="0"/>
                        </a:spcBef>
                        <a:spcAft>
                          <a:spcPts val="0"/>
                        </a:spcAft>
                      </a:pPr>
                      <a:endParaRPr lang="en-US" sz="2000" dirty="0" smtClean="0">
                        <a:latin typeface="+mj-lt"/>
                        <a:ea typeface="宋体"/>
                        <a:cs typeface="Times New Roman"/>
                      </a:endParaRPr>
                    </a:p>
                    <a:p>
                      <a:pPr marL="0" marR="0" algn="just">
                        <a:lnSpc>
                          <a:spcPct val="115000"/>
                        </a:lnSpc>
                        <a:spcBef>
                          <a:spcPts val="0"/>
                        </a:spcBef>
                        <a:spcAft>
                          <a:spcPts val="0"/>
                        </a:spcAft>
                      </a:pPr>
                      <a:endParaRPr lang="en-US" sz="2000" dirty="0" smtClean="0">
                        <a:latin typeface="+mj-lt"/>
                        <a:ea typeface="宋体"/>
                        <a:cs typeface="Times New Roman"/>
                      </a:endParaRPr>
                    </a:p>
                    <a:p>
                      <a:pPr marL="0" marR="0" algn="just">
                        <a:lnSpc>
                          <a:spcPct val="115000"/>
                        </a:lnSpc>
                        <a:spcBef>
                          <a:spcPts val="0"/>
                        </a:spcBef>
                        <a:spcAft>
                          <a:spcPts val="0"/>
                        </a:spcAft>
                      </a:pPr>
                      <a:r>
                        <a:rPr lang="en-US" sz="2000" dirty="0" err="1" smtClean="0">
                          <a:latin typeface="+mj-lt"/>
                          <a:ea typeface="宋体"/>
                          <a:cs typeface="Times New Roman"/>
                        </a:rPr>
                        <a:t>Bilangan</a:t>
                      </a:r>
                      <a:endParaRPr lang="en-US" sz="2000" dirty="0">
                        <a:latin typeface="+mj-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r>
                        <a:rPr lang="en-US" sz="2400" dirty="0" smtClean="0">
                          <a:latin typeface="+mj-lt"/>
                          <a:ea typeface="宋体"/>
                          <a:cs typeface="Times New Roman"/>
                        </a:rPr>
                        <a:t>5</a:t>
                      </a:r>
                      <a:endParaRPr lang="en-US" sz="2400" dirty="0">
                        <a:latin typeface="+mj-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r>
                        <a:rPr lang="en-US" sz="2400" dirty="0" smtClean="0">
                          <a:latin typeface="+mj-lt"/>
                          <a:ea typeface="宋体"/>
                          <a:cs typeface="Times New Roman"/>
                        </a:rPr>
                        <a:t>12</a:t>
                      </a:r>
                      <a:endParaRPr lang="en-US" sz="2400" dirty="0">
                        <a:latin typeface="+mj-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r>
                        <a:rPr lang="en-US" sz="2400" dirty="0" smtClean="0">
                          <a:latin typeface="+mj-lt"/>
                          <a:ea typeface="宋体"/>
                          <a:cs typeface="Times New Roman"/>
                        </a:rPr>
                        <a:t>26</a:t>
                      </a:r>
                      <a:endParaRPr lang="en-US" sz="2400" dirty="0">
                        <a:latin typeface="+mj-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r>
                        <a:rPr lang="en-US" sz="2400" dirty="0" smtClean="0">
                          <a:latin typeface="+mj-lt"/>
                          <a:ea typeface="宋体"/>
                          <a:cs typeface="Times New Roman"/>
                        </a:rPr>
                        <a:t>38</a:t>
                      </a:r>
                      <a:endParaRPr lang="en-US" sz="2400" dirty="0">
                        <a:latin typeface="+mj-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r>
                        <a:rPr lang="en-US" sz="2400" dirty="0" smtClean="0">
                          <a:latin typeface="+mj-lt"/>
                          <a:ea typeface="宋体"/>
                          <a:cs typeface="Times New Roman"/>
                        </a:rPr>
                        <a:t>78</a:t>
                      </a:r>
                      <a:endParaRPr lang="en-US" sz="2400" dirty="0">
                        <a:latin typeface="+mj-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r>
                        <a:rPr lang="en-US" sz="2400" dirty="0" smtClean="0">
                          <a:latin typeface="+mj-lt"/>
                          <a:ea typeface="宋体"/>
                          <a:cs typeface="Times New Roman"/>
                        </a:rPr>
                        <a:t>68</a:t>
                      </a:r>
                      <a:endParaRPr lang="en-US" sz="2400" dirty="0">
                        <a:latin typeface="+mj-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r>
                        <a:rPr lang="en-US" sz="2400" dirty="0" smtClean="0">
                          <a:latin typeface="+mj-lt"/>
                          <a:ea typeface="宋体"/>
                          <a:cs typeface="Times New Roman"/>
                        </a:rPr>
                        <a:t>46</a:t>
                      </a:r>
                      <a:endParaRPr lang="en-US" sz="2400" dirty="0">
                        <a:latin typeface="+mj-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r>
                        <a:rPr lang="en-US" sz="2400" dirty="0" smtClean="0">
                          <a:latin typeface="+mj-lt"/>
                          <a:ea typeface="宋体"/>
                          <a:cs typeface="Times New Roman"/>
                        </a:rPr>
                        <a:t>19</a:t>
                      </a:r>
                      <a:endParaRPr lang="en-US" sz="2400" dirty="0">
                        <a:latin typeface="+mj-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r>
                        <a:rPr lang="en-US" sz="2400" dirty="0" smtClean="0">
                          <a:latin typeface="+mj-lt"/>
                          <a:ea typeface="宋体"/>
                          <a:cs typeface="Times New Roman"/>
                        </a:rPr>
                        <a:t>5</a:t>
                      </a:r>
                      <a:endParaRPr lang="en-US" sz="2400" dirty="0">
                        <a:latin typeface="+mj-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endParaRPr lang="en-US" sz="2400" dirty="0" smtClean="0">
                        <a:latin typeface="+mj-lt"/>
                        <a:ea typeface="宋体"/>
                        <a:cs typeface="Times New Roman"/>
                      </a:endParaRPr>
                    </a:p>
                    <a:p>
                      <a:pPr marL="0" marR="0" algn="ctr">
                        <a:lnSpc>
                          <a:spcPct val="115000"/>
                        </a:lnSpc>
                        <a:spcBef>
                          <a:spcPts val="0"/>
                        </a:spcBef>
                        <a:spcAft>
                          <a:spcPts val="0"/>
                        </a:spcAft>
                      </a:pPr>
                      <a:r>
                        <a:rPr lang="en-US" sz="2400" dirty="0" smtClean="0">
                          <a:latin typeface="+mj-lt"/>
                          <a:ea typeface="宋体"/>
                          <a:cs typeface="Times New Roman"/>
                        </a:rPr>
                        <a:t>3</a:t>
                      </a:r>
                      <a:endParaRPr lang="en-US" sz="2400" dirty="0">
                        <a:latin typeface="+mj-lt"/>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379876114"/>
              </p:ext>
            </p:extLst>
          </p:nvPr>
        </p:nvGraphicFramePr>
        <p:xfrm>
          <a:off x="755576" y="836712"/>
          <a:ext cx="7704857" cy="5749259"/>
        </p:xfrm>
        <a:graphic>
          <a:graphicData uri="http://schemas.openxmlformats.org/drawingml/2006/table">
            <a:tbl>
              <a:tblPr/>
              <a:tblGrid>
                <a:gridCol w="2638930"/>
                <a:gridCol w="2548346"/>
                <a:gridCol w="2517581"/>
              </a:tblGrid>
              <a:tr h="958209">
                <a:tc>
                  <a:txBody>
                    <a:bodyPr/>
                    <a:lstStyle/>
                    <a:p>
                      <a:pPr marL="0" marR="0" algn="ctr">
                        <a:lnSpc>
                          <a:spcPct val="115000"/>
                        </a:lnSpc>
                        <a:spcBef>
                          <a:spcPts val="0"/>
                        </a:spcBef>
                        <a:spcAft>
                          <a:spcPts val="0"/>
                        </a:spcAft>
                      </a:pPr>
                      <a:r>
                        <a:rPr lang="en-US" sz="2400" dirty="0" err="1">
                          <a:latin typeface="+mj-lt"/>
                          <a:ea typeface="宋体"/>
                          <a:cs typeface="Times New Roman"/>
                        </a:rPr>
                        <a:t>Panjang</a:t>
                      </a:r>
                      <a:r>
                        <a:rPr lang="en-US" sz="2400" dirty="0">
                          <a:latin typeface="+mj-lt"/>
                          <a:ea typeface="宋体"/>
                          <a:cs typeface="Times New Roman"/>
                        </a:rPr>
                        <a:t> (mm)</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a:latin typeface="+mj-lt"/>
                          <a:ea typeface="宋体"/>
                          <a:cs typeface="Times New Roman"/>
                        </a:rPr>
                        <a:t>Kekerapan</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smtClean="0">
                          <a:latin typeface="+mj-lt"/>
                          <a:ea typeface="宋体"/>
                          <a:cs typeface="Times New Roman"/>
                        </a:rPr>
                        <a:t>K. </a:t>
                      </a:r>
                      <a:r>
                        <a:rPr lang="en-US" sz="2400" dirty="0" err="1" smtClean="0">
                          <a:latin typeface="+mj-lt"/>
                          <a:ea typeface="宋体"/>
                          <a:cs typeface="Times New Roman"/>
                        </a:rPr>
                        <a:t>longgokan</a:t>
                      </a:r>
                      <a:endParaRPr lang="en-US" sz="2400" dirty="0">
                        <a:latin typeface="+mj-lt"/>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9105">
                <a:tc>
                  <a:txBody>
                    <a:bodyPr/>
                    <a:lstStyle/>
                    <a:p>
                      <a:pPr marL="0" marR="0" algn="ctr">
                        <a:lnSpc>
                          <a:spcPct val="115000"/>
                        </a:lnSpc>
                        <a:spcBef>
                          <a:spcPts val="0"/>
                        </a:spcBef>
                        <a:spcAft>
                          <a:spcPts val="0"/>
                        </a:spcAft>
                      </a:pPr>
                      <a:r>
                        <a:rPr lang="en-US" sz="2400" dirty="0">
                          <a:latin typeface="+mj-lt"/>
                          <a:ea typeface="宋体"/>
                          <a:cs typeface="Times New Roman"/>
                        </a:rPr>
                        <a:t>825-829</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2400" dirty="0">
                          <a:latin typeface="+mj-lt"/>
                          <a:ea typeface="宋体"/>
                          <a:cs typeface="Times New Roman"/>
                        </a:rPr>
                        <a:t>5</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2400">
                          <a:latin typeface="+mj-lt"/>
                          <a:ea typeface="宋体"/>
                          <a:cs typeface="Times New Roman"/>
                        </a:rPr>
                        <a:t>5</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r>
              <a:tr h="479105">
                <a:tc>
                  <a:txBody>
                    <a:bodyPr/>
                    <a:lstStyle/>
                    <a:p>
                      <a:pPr marL="0" marR="0" algn="ctr">
                        <a:lnSpc>
                          <a:spcPct val="115000"/>
                        </a:lnSpc>
                        <a:spcBef>
                          <a:spcPts val="0"/>
                        </a:spcBef>
                        <a:spcAft>
                          <a:spcPts val="0"/>
                        </a:spcAft>
                      </a:pPr>
                      <a:r>
                        <a:rPr lang="en-US" sz="2400" dirty="0">
                          <a:latin typeface="+mj-lt"/>
                          <a:ea typeface="宋体"/>
                          <a:cs typeface="Times New Roman"/>
                        </a:rPr>
                        <a:t>830-834</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2400" dirty="0">
                          <a:latin typeface="+mj-lt"/>
                          <a:ea typeface="宋体"/>
                          <a:cs typeface="Times New Roman"/>
                        </a:rPr>
                        <a:t>12</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2400">
                          <a:latin typeface="+mj-lt"/>
                          <a:ea typeface="宋体"/>
                          <a:cs typeface="Times New Roman"/>
                        </a:rPr>
                        <a:t>17</a:t>
                      </a:r>
                    </a:p>
                  </a:txBody>
                  <a:tcPr marL="68580" marR="68580" marT="0" marB="0">
                    <a:lnL>
                      <a:noFill/>
                    </a:lnL>
                    <a:lnR>
                      <a:noFill/>
                    </a:lnR>
                    <a:lnT>
                      <a:noFill/>
                    </a:lnT>
                    <a:lnB>
                      <a:noFill/>
                    </a:lnB>
                  </a:tcPr>
                </a:tc>
              </a:tr>
              <a:tr h="479105">
                <a:tc>
                  <a:txBody>
                    <a:bodyPr/>
                    <a:lstStyle/>
                    <a:p>
                      <a:pPr marL="0" marR="0" algn="ctr">
                        <a:lnSpc>
                          <a:spcPct val="115000"/>
                        </a:lnSpc>
                        <a:spcBef>
                          <a:spcPts val="0"/>
                        </a:spcBef>
                        <a:spcAft>
                          <a:spcPts val="0"/>
                        </a:spcAft>
                      </a:pPr>
                      <a:r>
                        <a:rPr lang="en-US" sz="2400">
                          <a:latin typeface="+mj-lt"/>
                          <a:ea typeface="宋体"/>
                          <a:cs typeface="Times New Roman"/>
                        </a:rPr>
                        <a:t>835-839</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2400" dirty="0">
                          <a:latin typeface="+mj-lt"/>
                          <a:ea typeface="宋体"/>
                          <a:cs typeface="Times New Roman"/>
                        </a:rPr>
                        <a:t>26</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2400">
                          <a:latin typeface="+mj-lt"/>
                          <a:ea typeface="宋体"/>
                          <a:cs typeface="Times New Roman"/>
                        </a:rPr>
                        <a:t>43</a:t>
                      </a:r>
                    </a:p>
                  </a:txBody>
                  <a:tcPr marL="68580" marR="68580" marT="0" marB="0">
                    <a:lnL>
                      <a:noFill/>
                    </a:lnL>
                    <a:lnR>
                      <a:noFill/>
                    </a:lnR>
                    <a:lnT>
                      <a:noFill/>
                    </a:lnT>
                    <a:lnB>
                      <a:noFill/>
                    </a:lnB>
                  </a:tcPr>
                </a:tc>
              </a:tr>
              <a:tr h="479105">
                <a:tc>
                  <a:txBody>
                    <a:bodyPr/>
                    <a:lstStyle/>
                    <a:p>
                      <a:pPr marL="0" marR="0" algn="ctr">
                        <a:lnSpc>
                          <a:spcPct val="115000"/>
                        </a:lnSpc>
                        <a:spcBef>
                          <a:spcPts val="0"/>
                        </a:spcBef>
                        <a:spcAft>
                          <a:spcPts val="0"/>
                        </a:spcAft>
                      </a:pPr>
                      <a:r>
                        <a:rPr lang="en-US" sz="2400">
                          <a:latin typeface="+mj-lt"/>
                          <a:ea typeface="宋体"/>
                          <a:cs typeface="Times New Roman"/>
                        </a:rPr>
                        <a:t>840-845</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2400" dirty="0">
                          <a:latin typeface="+mj-lt"/>
                          <a:ea typeface="宋体"/>
                          <a:cs typeface="Times New Roman"/>
                        </a:rPr>
                        <a:t>38</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2400">
                          <a:latin typeface="+mj-lt"/>
                          <a:ea typeface="宋体"/>
                          <a:cs typeface="Times New Roman"/>
                        </a:rPr>
                        <a:t>81</a:t>
                      </a:r>
                    </a:p>
                  </a:txBody>
                  <a:tcPr marL="68580" marR="68580" marT="0" marB="0">
                    <a:lnL>
                      <a:noFill/>
                    </a:lnL>
                    <a:lnR>
                      <a:noFill/>
                    </a:lnR>
                    <a:lnT>
                      <a:noFill/>
                    </a:lnT>
                    <a:lnB>
                      <a:noFill/>
                    </a:lnB>
                  </a:tcPr>
                </a:tc>
              </a:tr>
              <a:tr h="479105">
                <a:tc>
                  <a:txBody>
                    <a:bodyPr/>
                    <a:lstStyle/>
                    <a:p>
                      <a:pPr marL="0" marR="0" algn="ctr">
                        <a:lnSpc>
                          <a:spcPct val="115000"/>
                        </a:lnSpc>
                        <a:spcBef>
                          <a:spcPts val="0"/>
                        </a:spcBef>
                        <a:spcAft>
                          <a:spcPts val="0"/>
                        </a:spcAft>
                      </a:pPr>
                      <a:r>
                        <a:rPr lang="en-US" sz="2400">
                          <a:latin typeface="+mj-lt"/>
                          <a:ea typeface="宋体"/>
                          <a:cs typeface="Times New Roman"/>
                        </a:rPr>
                        <a:t>845-849</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2400" dirty="0">
                          <a:latin typeface="+mj-lt"/>
                          <a:ea typeface="宋体"/>
                          <a:cs typeface="Times New Roman"/>
                        </a:rPr>
                        <a:t>78</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2400">
                          <a:latin typeface="+mj-lt"/>
                          <a:ea typeface="宋体"/>
                          <a:cs typeface="Times New Roman"/>
                        </a:rPr>
                        <a:t>159</a:t>
                      </a:r>
                    </a:p>
                  </a:txBody>
                  <a:tcPr marL="68580" marR="68580" marT="0" marB="0">
                    <a:lnL>
                      <a:noFill/>
                    </a:lnL>
                    <a:lnR>
                      <a:noFill/>
                    </a:lnR>
                    <a:lnT>
                      <a:noFill/>
                    </a:lnT>
                    <a:lnB>
                      <a:noFill/>
                    </a:lnB>
                  </a:tcPr>
                </a:tc>
              </a:tr>
              <a:tr h="479105">
                <a:tc>
                  <a:txBody>
                    <a:bodyPr/>
                    <a:lstStyle/>
                    <a:p>
                      <a:pPr marL="0" marR="0" algn="ctr">
                        <a:lnSpc>
                          <a:spcPct val="115000"/>
                        </a:lnSpc>
                        <a:spcBef>
                          <a:spcPts val="0"/>
                        </a:spcBef>
                        <a:spcAft>
                          <a:spcPts val="0"/>
                        </a:spcAft>
                      </a:pPr>
                      <a:r>
                        <a:rPr lang="en-US" sz="2400">
                          <a:latin typeface="+mj-lt"/>
                          <a:ea typeface="宋体"/>
                          <a:cs typeface="Times New Roman"/>
                        </a:rPr>
                        <a:t>850-854</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2400" dirty="0">
                          <a:latin typeface="+mj-lt"/>
                          <a:ea typeface="宋体"/>
                          <a:cs typeface="Times New Roman"/>
                        </a:rPr>
                        <a:t>68</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2400">
                          <a:latin typeface="+mj-lt"/>
                          <a:ea typeface="宋体"/>
                          <a:cs typeface="Times New Roman"/>
                        </a:rPr>
                        <a:t>227</a:t>
                      </a:r>
                    </a:p>
                  </a:txBody>
                  <a:tcPr marL="68580" marR="68580" marT="0" marB="0">
                    <a:lnL>
                      <a:noFill/>
                    </a:lnL>
                    <a:lnR>
                      <a:noFill/>
                    </a:lnR>
                    <a:lnT>
                      <a:noFill/>
                    </a:lnT>
                    <a:lnB>
                      <a:noFill/>
                    </a:lnB>
                  </a:tcPr>
                </a:tc>
              </a:tr>
              <a:tr h="479105">
                <a:tc>
                  <a:txBody>
                    <a:bodyPr/>
                    <a:lstStyle/>
                    <a:p>
                      <a:pPr marL="0" marR="0" algn="ctr">
                        <a:lnSpc>
                          <a:spcPct val="115000"/>
                        </a:lnSpc>
                        <a:spcBef>
                          <a:spcPts val="0"/>
                        </a:spcBef>
                        <a:spcAft>
                          <a:spcPts val="0"/>
                        </a:spcAft>
                      </a:pPr>
                      <a:r>
                        <a:rPr lang="en-US" sz="2400">
                          <a:latin typeface="+mj-lt"/>
                          <a:ea typeface="宋体"/>
                          <a:cs typeface="Times New Roman"/>
                        </a:rPr>
                        <a:t>855-859</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2400" dirty="0">
                          <a:latin typeface="+mj-lt"/>
                          <a:ea typeface="宋体"/>
                          <a:cs typeface="Times New Roman"/>
                        </a:rPr>
                        <a:t>46</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2400" dirty="0">
                          <a:latin typeface="+mj-lt"/>
                          <a:ea typeface="宋体"/>
                          <a:cs typeface="Times New Roman"/>
                        </a:rPr>
                        <a:t>273</a:t>
                      </a:r>
                    </a:p>
                  </a:txBody>
                  <a:tcPr marL="68580" marR="68580" marT="0" marB="0">
                    <a:lnL>
                      <a:noFill/>
                    </a:lnL>
                    <a:lnR>
                      <a:noFill/>
                    </a:lnR>
                    <a:lnT>
                      <a:noFill/>
                    </a:lnT>
                    <a:lnB>
                      <a:noFill/>
                    </a:lnB>
                  </a:tcPr>
                </a:tc>
              </a:tr>
              <a:tr h="479105">
                <a:tc>
                  <a:txBody>
                    <a:bodyPr/>
                    <a:lstStyle/>
                    <a:p>
                      <a:pPr marL="0" marR="0" algn="ctr">
                        <a:lnSpc>
                          <a:spcPct val="115000"/>
                        </a:lnSpc>
                        <a:spcBef>
                          <a:spcPts val="0"/>
                        </a:spcBef>
                        <a:spcAft>
                          <a:spcPts val="0"/>
                        </a:spcAft>
                      </a:pPr>
                      <a:r>
                        <a:rPr lang="en-US" sz="2400">
                          <a:latin typeface="+mj-lt"/>
                          <a:ea typeface="宋体"/>
                          <a:cs typeface="Times New Roman"/>
                        </a:rPr>
                        <a:t>860-864</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2400">
                          <a:latin typeface="+mj-lt"/>
                          <a:ea typeface="宋体"/>
                          <a:cs typeface="Times New Roman"/>
                        </a:rPr>
                        <a:t>19</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2400" dirty="0">
                          <a:latin typeface="+mj-lt"/>
                          <a:ea typeface="宋体"/>
                          <a:cs typeface="Times New Roman"/>
                        </a:rPr>
                        <a:t>292</a:t>
                      </a:r>
                    </a:p>
                  </a:txBody>
                  <a:tcPr marL="68580" marR="68580" marT="0" marB="0">
                    <a:lnL>
                      <a:noFill/>
                    </a:lnL>
                    <a:lnR>
                      <a:noFill/>
                    </a:lnR>
                    <a:lnT>
                      <a:noFill/>
                    </a:lnT>
                    <a:lnB>
                      <a:noFill/>
                    </a:lnB>
                  </a:tcPr>
                </a:tc>
              </a:tr>
              <a:tr h="479105">
                <a:tc>
                  <a:txBody>
                    <a:bodyPr/>
                    <a:lstStyle/>
                    <a:p>
                      <a:pPr marL="0" marR="0" algn="ctr">
                        <a:lnSpc>
                          <a:spcPct val="115000"/>
                        </a:lnSpc>
                        <a:spcBef>
                          <a:spcPts val="0"/>
                        </a:spcBef>
                        <a:spcAft>
                          <a:spcPts val="0"/>
                        </a:spcAft>
                      </a:pPr>
                      <a:r>
                        <a:rPr lang="en-US" sz="2400">
                          <a:latin typeface="+mj-lt"/>
                          <a:ea typeface="宋体"/>
                          <a:cs typeface="Times New Roman"/>
                        </a:rPr>
                        <a:t>865-869</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2400">
                          <a:latin typeface="+mj-lt"/>
                          <a:ea typeface="宋体"/>
                          <a:cs typeface="Times New Roman"/>
                        </a:rPr>
                        <a:t>5</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2400" dirty="0">
                          <a:latin typeface="+mj-lt"/>
                          <a:ea typeface="宋体"/>
                          <a:cs typeface="Times New Roman"/>
                        </a:rPr>
                        <a:t>297</a:t>
                      </a:r>
                    </a:p>
                  </a:txBody>
                  <a:tcPr marL="68580" marR="68580" marT="0" marB="0">
                    <a:lnL>
                      <a:noFill/>
                    </a:lnL>
                    <a:lnR>
                      <a:noFill/>
                    </a:lnR>
                    <a:lnT>
                      <a:noFill/>
                    </a:lnT>
                    <a:lnB>
                      <a:noFill/>
                    </a:lnB>
                  </a:tcPr>
                </a:tc>
              </a:tr>
              <a:tr h="479105">
                <a:tc>
                  <a:txBody>
                    <a:bodyPr/>
                    <a:lstStyle/>
                    <a:p>
                      <a:pPr marL="0" marR="0" algn="ctr">
                        <a:lnSpc>
                          <a:spcPct val="115000"/>
                        </a:lnSpc>
                        <a:spcBef>
                          <a:spcPts val="0"/>
                        </a:spcBef>
                        <a:spcAft>
                          <a:spcPts val="0"/>
                        </a:spcAft>
                      </a:pPr>
                      <a:r>
                        <a:rPr lang="en-US" sz="2400">
                          <a:latin typeface="+mj-lt"/>
                          <a:ea typeface="宋体"/>
                          <a:cs typeface="Times New Roman"/>
                        </a:rPr>
                        <a:t>870-874</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a:latin typeface="+mj-lt"/>
                          <a:ea typeface="宋体"/>
                          <a:cs typeface="Times New Roman"/>
                        </a:rPr>
                        <a:t>3</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dirty="0">
                          <a:latin typeface="+mj-lt"/>
                          <a:ea typeface="宋体"/>
                          <a:cs typeface="Times New Roman"/>
                        </a:rPr>
                        <a:t>300</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Man\Pictures\2013-12-04\017.jpg"/>
          <p:cNvPicPr/>
          <p:nvPr/>
        </p:nvPicPr>
        <p:blipFill>
          <a:blip r:embed="rId2" cstate="print"/>
          <a:srcRect/>
          <a:stretch>
            <a:fillRect/>
          </a:stretch>
        </p:blipFill>
        <p:spPr bwMode="auto">
          <a:xfrm>
            <a:off x="179512" y="836712"/>
            <a:ext cx="8784976" cy="53285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04664"/>
            <a:ext cx="8229600" cy="738336"/>
          </a:xfrm>
        </p:spPr>
        <p:txBody>
          <a:bodyPr/>
          <a:lstStyle/>
          <a:p>
            <a:pPr algn="ctr"/>
            <a:r>
              <a:rPr lang="en-US" dirty="0" err="1" smtClean="0"/>
              <a:t>Soalan</a:t>
            </a:r>
            <a:endParaRPr lang="en-US" dirty="0"/>
          </a:p>
        </p:txBody>
      </p:sp>
      <p:sp>
        <p:nvSpPr>
          <p:cNvPr id="3" name="Content Placeholder 2"/>
          <p:cNvSpPr>
            <a:spLocks noGrp="1"/>
          </p:cNvSpPr>
          <p:nvPr>
            <p:ph idx="1"/>
          </p:nvPr>
        </p:nvSpPr>
        <p:spPr>
          <a:xfrm>
            <a:off x="0" y="1124744"/>
            <a:ext cx="9144000" cy="5733256"/>
          </a:xfrm>
        </p:spPr>
        <p:txBody>
          <a:bodyPr>
            <a:normAutofit/>
          </a:bodyPr>
          <a:lstStyle/>
          <a:p>
            <a:endParaRPr lang="en-US" dirty="0" smtClean="0"/>
          </a:p>
          <a:p>
            <a:pPr marL="0" indent="0" algn="just">
              <a:buNone/>
            </a:pPr>
            <a:r>
              <a:rPr lang="en-US" dirty="0" err="1" smtClean="0"/>
              <a:t>Seramai</a:t>
            </a:r>
            <a:r>
              <a:rPr lang="en-US" dirty="0" smtClean="0"/>
              <a:t> 100 orang operator </a:t>
            </a:r>
            <a:r>
              <a:rPr lang="en-US" dirty="0" err="1" smtClean="0"/>
              <a:t>pengeluaran</a:t>
            </a:r>
            <a:r>
              <a:rPr lang="en-US" dirty="0" smtClean="0"/>
              <a:t> </a:t>
            </a:r>
            <a:r>
              <a:rPr lang="en-US" dirty="0" err="1" smtClean="0"/>
              <a:t>bagi</a:t>
            </a:r>
            <a:r>
              <a:rPr lang="en-US" dirty="0" smtClean="0"/>
              <a:t> Syarikat </a:t>
            </a:r>
            <a:r>
              <a:rPr lang="en-US" dirty="0" err="1" smtClean="0"/>
              <a:t>Syarimah</a:t>
            </a:r>
            <a:r>
              <a:rPr lang="en-US" dirty="0" smtClean="0"/>
              <a:t> </a:t>
            </a:r>
            <a:r>
              <a:rPr lang="en-US" dirty="0" err="1" smtClean="0"/>
              <a:t>Sdn</a:t>
            </a:r>
            <a:r>
              <a:rPr lang="en-US" dirty="0" smtClean="0"/>
              <a:t>. Bhd. </a:t>
            </a:r>
            <a:r>
              <a:rPr lang="en-US" dirty="0" err="1" smtClean="0"/>
              <a:t>menduduki</a:t>
            </a:r>
            <a:r>
              <a:rPr lang="en-US" dirty="0" smtClean="0"/>
              <a:t> </a:t>
            </a:r>
            <a:r>
              <a:rPr lang="en-US" dirty="0" err="1" smtClean="0"/>
              <a:t>ujian</a:t>
            </a:r>
            <a:r>
              <a:rPr lang="en-US" dirty="0" smtClean="0"/>
              <a:t> </a:t>
            </a:r>
            <a:r>
              <a:rPr lang="en-US" dirty="0" err="1" smtClean="0"/>
              <a:t>penilaian</a:t>
            </a:r>
            <a:r>
              <a:rPr lang="en-US" dirty="0" smtClean="0"/>
              <a:t> </a:t>
            </a:r>
            <a:r>
              <a:rPr lang="en-US" dirty="0" err="1" smtClean="0"/>
              <a:t>kecekapan</a:t>
            </a:r>
            <a:r>
              <a:rPr lang="en-US" dirty="0" smtClean="0"/>
              <a:t> </a:t>
            </a:r>
            <a:r>
              <a:rPr lang="en-US" dirty="0" err="1" smtClean="0"/>
              <a:t>bekerja</a:t>
            </a:r>
            <a:r>
              <a:rPr lang="en-US" dirty="0" smtClean="0"/>
              <a:t>. </a:t>
            </a:r>
            <a:r>
              <a:rPr lang="en-US" dirty="0" err="1" smtClean="0"/>
              <a:t>Berdasarkan</a:t>
            </a:r>
            <a:r>
              <a:rPr lang="en-US" dirty="0" smtClean="0"/>
              <a:t> </a:t>
            </a:r>
            <a:r>
              <a:rPr lang="en-US" dirty="0" err="1" smtClean="0"/>
              <a:t>keputusan</a:t>
            </a:r>
            <a:r>
              <a:rPr lang="en-US" dirty="0" smtClean="0"/>
              <a:t> </a:t>
            </a:r>
            <a:r>
              <a:rPr lang="en-US" dirty="0" err="1" smtClean="0"/>
              <a:t>ujian</a:t>
            </a:r>
            <a:r>
              <a:rPr lang="en-US" dirty="0" smtClean="0"/>
              <a:t> yang </a:t>
            </a:r>
            <a:r>
              <a:rPr lang="en-US" dirty="0" err="1" smtClean="0"/>
              <a:t>diberi</a:t>
            </a:r>
            <a:r>
              <a:rPr lang="en-US" dirty="0" smtClean="0"/>
              <a:t>, </a:t>
            </a:r>
            <a:r>
              <a:rPr lang="en-US" dirty="0" err="1" smtClean="0"/>
              <a:t>Lukis</a:t>
            </a:r>
            <a:r>
              <a:rPr lang="en-US" dirty="0" smtClean="0"/>
              <a:t> </a:t>
            </a:r>
            <a:r>
              <a:rPr lang="en-US" dirty="0" err="1" smtClean="0"/>
              <a:t>satu</a:t>
            </a:r>
            <a:r>
              <a:rPr lang="en-US" dirty="0" smtClean="0"/>
              <a:t> </a:t>
            </a:r>
            <a:r>
              <a:rPr lang="en-US" dirty="0" err="1" smtClean="0"/>
              <a:t>ogif</a:t>
            </a:r>
            <a:r>
              <a:rPr lang="en-US" dirty="0" smtClean="0"/>
              <a:t> </a:t>
            </a:r>
            <a:r>
              <a:rPr lang="en-US" dirty="0" err="1" smtClean="0"/>
              <a:t>bagi</a:t>
            </a:r>
            <a:r>
              <a:rPr lang="en-US" dirty="0" smtClean="0"/>
              <a:t> data di </a:t>
            </a:r>
            <a:r>
              <a:rPr lang="en-US" dirty="0" err="1" smtClean="0"/>
              <a:t>atas</a:t>
            </a:r>
            <a:r>
              <a:rPr lang="en-US" dirty="0" smtClean="0"/>
              <a:t>. </a:t>
            </a:r>
            <a:r>
              <a:rPr lang="en-US" dirty="0" err="1" smtClean="0"/>
              <a:t>Gunakan</a:t>
            </a:r>
            <a:r>
              <a:rPr lang="en-US" dirty="0" smtClean="0"/>
              <a:t> </a:t>
            </a:r>
            <a:r>
              <a:rPr lang="en-US" dirty="0" err="1" smtClean="0"/>
              <a:t>ogif</a:t>
            </a:r>
            <a:r>
              <a:rPr lang="en-US" dirty="0" smtClean="0"/>
              <a:t> </a:t>
            </a:r>
            <a:r>
              <a:rPr lang="en-US" dirty="0" err="1" smtClean="0"/>
              <a:t>anda</a:t>
            </a:r>
            <a:r>
              <a:rPr lang="en-US" dirty="0" smtClean="0"/>
              <a:t> </a:t>
            </a:r>
            <a:r>
              <a:rPr lang="en-US" dirty="0" err="1" smtClean="0"/>
              <a:t>untuk</a:t>
            </a:r>
            <a:r>
              <a:rPr lang="en-US" dirty="0" smtClean="0"/>
              <a:t> </a:t>
            </a:r>
            <a:r>
              <a:rPr lang="en-US" dirty="0" err="1" smtClean="0"/>
              <a:t>menjawab</a:t>
            </a:r>
            <a:r>
              <a:rPr lang="en-US" dirty="0" smtClean="0"/>
              <a:t> </a:t>
            </a:r>
            <a:r>
              <a:rPr lang="en-US" dirty="0" err="1" smtClean="0"/>
              <a:t>soalan</a:t>
            </a:r>
            <a:r>
              <a:rPr lang="en-US" dirty="0" smtClean="0"/>
              <a:t> yang </a:t>
            </a:r>
            <a:r>
              <a:rPr lang="en-US" dirty="0" err="1" smtClean="0"/>
              <a:t>berikut</a:t>
            </a:r>
            <a:r>
              <a:rPr lang="en-US" dirty="0" smtClean="0"/>
              <a:t>.</a:t>
            </a:r>
          </a:p>
          <a:p>
            <a:pPr algn="just"/>
            <a:endParaRPr lang="en-US" dirty="0" smtClean="0"/>
          </a:p>
          <a:p>
            <a:pPr algn="just">
              <a:buNone/>
            </a:pPr>
            <a:r>
              <a:rPr lang="en-US" dirty="0" smtClean="0"/>
              <a:t>       (a)   </a:t>
            </a:r>
            <a:r>
              <a:rPr lang="en-US" dirty="0" err="1" smtClean="0"/>
              <a:t>Cari</a:t>
            </a:r>
            <a:r>
              <a:rPr lang="en-US" dirty="0" smtClean="0"/>
              <a:t> </a:t>
            </a:r>
            <a:r>
              <a:rPr lang="en-US" dirty="0" err="1" smtClean="0"/>
              <a:t>bilangan</a:t>
            </a:r>
            <a:r>
              <a:rPr lang="en-US" dirty="0" smtClean="0"/>
              <a:t> operator yang </a:t>
            </a:r>
            <a:r>
              <a:rPr lang="en-US" dirty="0" err="1" smtClean="0"/>
              <a:t>mendapat</a:t>
            </a:r>
            <a:r>
              <a:rPr lang="en-US" dirty="0" smtClean="0"/>
              <a:t> </a:t>
            </a:r>
            <a:r>
              <a:rPr lang="en-US" dirty="0" err="1" smtClean="0"/>
              <a:t>markah</a:t>
            </a:r>
            <a:r>
              <a:rPr lang="en-US" dirty="0" smtClean="0"/>
              <a:t> </a:t>
            </a:r>
            <a:r>
              <a:rPr lang="en-US" dirty="0" err="1" smtClean="0"/>
              <a:t>kurang</a:t>
            </a:r>
            <a:r>
              <a:rPr lang="en-US" dirty="0" smtClean="0"/>
              <a:t>  </a:t>
            </a:r>
          </a:p>
          <a:p>
            <a:pPr algn="just">
              <a:buNone/>
            </a:pPr>
            <a:r>
              <a:rPr lang="en-US" dirty="0"/>
              <a:t> </a:t>
            </a:r>
            <a:r>
              <a:rPr lang="en-US" dirty="0" smtClean="0"/>
              <a:t>             </a:t>
            </a:r>
            <a:r>
              <a:rPr lang="en-US" dirty="0" err="1" smtClean="0"/>
              <a:t>daripada</a:t>
            </a:r>
            <a:r>
              <a:rPr lang="en-US" dirty="0" smtClean="0"/>
              <a:t> 65.</a:t>
            </a:r>
          </a:p>
          <a:p>
            <a:pPr algn="just">
              <a:buNone/>
            </a:pPr>
            <a:r>
              <a:rPr lang="en-US" dirty="0" smtClean="0"/>
              <a:t>       (b)   </a:t>
            </a:r>
            <a:r>
              <a:rPr lang="en-US" dirty="0" err="1" smtClean="0"/>
              <a:t>Cari</a:t>
            </a:r>
            <a:r>
              <a:rPr lang="en-US" dirty="0" smtClean="0"/>
              <a:t> </a:t>
            </a:r>
            <a:r>
              <a:rPr lang="en-US" dirty="0" err="1" smtClean="0"/>
              <a:t>bilangan</a:t>
            </a:r>
            <a:r>
              <a:rPr lang="en-US" dirty="0" smtClean="0"/>
              <a:t> operator yang </a:t>
            </a:r>
            <a:r>
              <a:rPr lang="en-US" dirty="0" err="1" smtClean="0"/>
              <a:t>mendapat</a:t>
            </a:r>
            <a:r>
              <a:rPr lang="en-US" dirty="0" smtClean="0"/>
              <a:t> </a:t>
            </a:r>
            <a:r>
              <a:rPr lang="en-US" dirty="0" err="1" smtClean="0"/>
              <a:t>markah</a:t>
            </a:r>
            <a:r>
              <a:rPr lang="en-US" dirty="0" smtClean="0"/>
              <a:t> </a:t>
            </a:r>
            <a:r>
              <a:rPr lang="en-US" dirty="0" err="1" smtClean="0"/>
              <a:t>antara</a:t>
            </a:r>
            <a:r>
              <a:rPr lang="en-US" dirty="0" smtClean="0"/>
              <a:t> 45  </a:t>
            </a:r>
          </a:p>
          <a:p>
            <a:pPr algn="just">
              <a:buNone/>
            </a:pPr>
            <a:r>
              <a:rPr lang="en-US" dirty="0"/>
              <a:t> </a:t>
            </a:r>
            <a:r>
              <a:rPr lang="en-US" dirty="0" smtClean="0"/>
              <a:t>             </a:t>
            </a:r>
            <a:r>
              <a:rPr lang="en-US" dirty="0" err="1" smtClean="0"/>
              <a:t>dan</a:t>
            </a:r>
            <a:r>
              <a:rPr lang="en-US" dirty="0" smtClean="0"/>
              <a:t> 75.</a:t>
            </a:r>
          </a:p>
          <a:p>
            <a:pPr algn="just"/>
            <a:endParaRPr lang="en-US" dirty="0" smtClean="0"/>
          </a:p>
          <a:p>
            <a:endParaRPr lang="en-US"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124744"/>
            <a:ext cx="8568952" cy="5733256"/>
          </a:xfrm>
        </p:spPr>
        <p:txBody>
          <a:bodyPr>
            <a:normAutofit/>
          </a:bodyPr>
          <a:lstStyle/>
          <a:p>
            <a:pPr algn="just">
              <a:buNone/>
            </a:pPr>
            <a:r>
              <a:rPr lang="en-US" dirty="0" smtClean="0"/>
              <a:t> (c)  20% </a:t>
            </a:r>
            <a:r>
              <a:rPr lang="en-US" dirty="0" err="1" smtClean="0"/>
              <a:t>daripada</a:t>
            </a:r>
            <a:r>
              <a:rPr lang="en-US" dirty="0" smtClean="0"/>
              <a:t> operator yang </a:t>
            </a:r>
            <a:r>
              <a:rPr lang="en-US" dirty="0" err="1" smtClean="0"/>
              <a:t>mendapat</a:t>
            </a:r>
            <a:r>
              <a:rPr lang="en-US" dirty="0" smtClean="0"/>
              <a:t> </a:t>
            </a:r>
            <a:r>
              <a:rPr lang="en-US" dirty="0" err="1" smtClean="0"/>
              <a:t>markah</a:t>
            </a:r>
            <a:r>
              <a:rPr lang="en-US" dirty="0" smtClean="0"/>
              <a:t> </a:t>
            </a:r>
            <a:r>
              <a:rPr lang="en-US" dirty="0" err="1" smtClean="0"/>
              <a:t>terendah</a:t>
            </a:r>
            <a:r>
              <a:rPr lang="en-US" dirty="0" smtClean="0"/>
              <a:t>  </a:t>
            </a:r>
          </a:p>
          <a:p>
            <a:pPr algn="just">
              <a:buNone/>
            </a:pPr>
            <a:r>
              <a:rPr lang="en-US" dirty="0"/>
              <a:t> </a:t>
            </a:r>
            <a:r>
              <a:rPr lang="en-US" dirty="0" smtClean="0"/>
              <a:t>       </a:t>
            </a:r>
            <a:r>
              <a:rPr lang="en-US" dirty="0" err="1" smtClean="0"/>
              <a:t>akan</a:t>
            </a:r>
            <a:r>
              <a:rPr lang="en-US" dirty="0" smtClean="0"/>
              <a:t> </a:t>
            </a:r>
            <a:r>
              <a:rPr lang="en-US" dirty="0" err="1" smtClean="0"/>
              <a:t>diberi</a:t>
            </a:r>
            <a:r>
              <a:rPr lang="en-US" dirty="0" smtClean="0"/>
              <a:t> </a:t>
            </a:r>
            <a:r>
              <a:rPr lang="en-US" dirty="0" err="1" smtClean="0"/>
              <a:t>latihan</a:t>
            </a:r>
            <a:r>
              <a:rPr lang="en-US" dirty="0" smtClean="0"/>
              <a:t> </a:t>
            </a:r>
            <a:r>
              <a:rPr lang="en-US" dirty="0" err="1" smtClean="0"/>
              <a:t>khas</a:t>
            </a:r>
            <a:r>
              <a:rPr lang="en-US" dirty="0" smtClean="0"/>
              <a:t>. </a:t>
            </a:r>
            <a:r>
              <a:rPr lang="en-US" dirty="0" err="1" smtClean="0"/>
              <a:t>Cari</a:t>
            </a:r>
            <a:r>
              <a:rPr lang="en-US" dirty="0" smtClean="0"/>
              <a:t> </a:t>
            </a:r>
            <a:r>
              <a:rPr lang="en-US" dirty="0" err="1" smtClean="0"/>
              <a:t>markah</a:t>
            </a:r>
            <a:r>
              <a:rPr lang="en-US" dirty="0" smtClean="0"/>
              <a:t> </a:t>
            </a:r>
            <a:r>
              <a:rPr lang="en-US" dirty="0" err="1" smtClean="0"/>
              <a:t>tertinggi</a:t>
            </a:r>
            <a:r>
              <a:rPr lang="en-US" dirty="0" smtClean="0"/>
              <a:t> </a:t>
            </a:r>
            <a:r>
              <a:rPr lang="en-US" dirty="0" err="1" smtClean="0"/>
              <a:t>bagi</a:t>
            </a:r>
            <a:r>
              <a:rPr lang="en-US" dirty="0" smtClean="0"/>
              <a:t> </a:t>
            </a:r>
          </a:p>
          <a:p>
            <a:pPr algn="just">
              <a:buNone/>
            </a:pPr>
            <a:r>
              <a:rPr lang="en-US" dirty="0"/>
              <a:t> </a:t>
            </a:r>
            <a:r>
              <a:rPr lang="en-US" dirty="0" smtClean="0"/>
              <a:t>       operator yang </a:t>
            </a:r>
            <a:r>
              <a:rPr lang="en-US" dirty="0" err="1" smtClean="0"/>
              <a:t>akan</a:t>
            </a:r>
            <a:r>
              <a:rPr lang="en-US" dirty="0" smtClean="0"/>
              <a:t> </a:t>
            </a:r>
            <a:r>
              <a:rPr lang="en-US" dirty="0" err="1" smtClean="0"/>
              <a:t>diberi</a:t>
            </a:r>
            <a:r>
              <a:rPr lang="en-US" dirty="0" smtClean="0"/>
              <a:t> </a:t>
            </a:r>
            <a:r>
              <a:rPr lang="en-US" dirty="0" err="1" smtClean="0"/>
              <a:t>latihan</a:t>
            </a:r>
            <a:r>
              <a:rPr lang="en-US" dirty="0" smtClean="0"/>
              <a:t> </a:t>
            </a:r>
            <a:r>
              <a:rPr lang="en-US" dirty="0" err="1" smtClean="0"/>
              <a:t>khas</a:t>
            </a:r>
            <a:r>
              <a:rPr lang="en-US" dirty="0" smtClean="0"/>
              <a:t>. </a:t>
            </a:r>
          </a:p>
          <a:p>
            <a:pPr algn="just">
              <a:buNone/>
            </a:pPr>
            <a:endParaRPr lang="en-US" dirty="0" smtClean="0"/>
          </a:p>
          <a:p>
            <a:pPr algn="just">
              <a:buNone/>
            </a:pPr>
            <a:r>
              <a:rPr lang="en-US" dirty="0" smtClean="0"/>
              <a:t> (d)  Operator yang </a:t>
            </a:r>
            <a:r>
              <a:rPr lang="en-US" dirty="0" err="1" smtClean="0"/>
              <a:t>mendapat</a:t>
            </a:r>
            <a:r>
              <a:rPr lang="en-US" dirty="0" smtClean="0"/>
              <a:t> </a:t>
            </a:r>
            <a:r>
              <a:rPr lang="en-US" dirty="0" err="1" smtClean="0"/>
              <a:t>markah</a:t>
            </a:r>
            <a:r>
              <a:rPr lang="en-US" dirty="0" smtClean="0"/>
              <a:t> 85 </a:t>
            </a:r>
            <a:r>
              <a:rPr lang="en-US" dirty="0" err="1" smtClean="0"/>
              <a:t>ke</a:t>
            </a:r>
            <a:r>
              <a:rPr lang="en-US" dirty="0" smtClean="0"/>
              <a:t> </a:t>
            </a:r>
            <a:r>
              <a:rPr lang="en-US" dirty="0" err="1" smtClean="0"/>
              <a:t>atas</a:t>
            </a:r>
            <a:r>
              <a:rPr lang="en-US" dirty="0" smtClean="0"/>
              <a:t> </a:t>
            </a:r>
            <a:r>
              <a:rPr lang="en-US" dirty="0" err="1" smtClean="0"/>
              <a:t>akan</a:t>
            </a:r>
            <a:r>
              <a:rPr lang="en-US" dirty="0" smtClean="0"/>
              <a:t> </a:t>
            </a:r>
            <a:r>
              <a:rPr lang="en-US" dirty="0" err="1" smtClean="0"/>
              <a:t>diberi</a:t>
            </a:r>
            <a:r>
              <a:rPr lang="en-US" dirty="0" smtClean="0"/>
              <a:t> </a:t>
            </a:r>
          </a:p>
          <a:p>
            <a:pPr algn="just">
              <a:buNone/>
            </a:pPr>
            <a:r>
              <a:rPr lang="en-US" dirty="0"/>
              <a:t> </a:t>
            </a:r>
            <a:r>
              <a:rPr lang="en-US" dirty="0" smtClean="0"/>
              <a:t>       bonus </a:t>
            </a:r>
            <a:r>
              <a:rPr lang="en-US" dirty="0" err="1" smtClean="0"/>
              <a:t>khas</a:t>
            </a:r>
            <a:r>
              <a:rPr lang="en-US" dirty="0" smtClean="0"/>
              <a:t>. </a:t>
            </a:r>
            <a:r>
              <a:rPr lang="en-US" dirty="0" err="1" smtClean="0"/>
              <a:t>Cari</a:t>
            </a:r>
            <a:r>
              <a:rPr lang="en-US" dirty="0" smtClean="0"/>
              <a:t> </a:t>
            </a:r>
            <a:r>
              <a:rPr lang="en-US" dirty="0" err="1" smtClean="0"/>
              <a:t>bilangan</a:t>
            </a:r>
            <a:r>
              <a:rPr lang="en-US" dirty="0" smtClean="0"/>
              <a:t> operator yang </a:t>
            </a:r>
            <a:r>
              <a:rPr lang="en-US" dirty="0" err="1" smtClean="0"/>
              <a:t>mendapat</a:t>
            </a:r>
            <a:r>
              <a:rPr lang="en-US" dirty="0" smtClean="0"/>
              <a:t> </a:t>
            </a:r>
          </a:p>
          <a:p>
            <a:pPr algn="just">
              <a:buNone/>
            </a:pPr>
            <a:r>
              <a:rPr lang="en-US" dirty="0"/>
              <a:t> </a:t>
            </a:r>
            <a:r>
              <a:rPr lang="en-US" dirty="0" smtClean="0"/>
              <a:t>       bonus </a:t>
            </a:r>
            <a:r>
              <a:rPr lang="en-US" dirty="0" err="1" smtClean="0"/>
              <a:t>khas</a:t>
            </a:r>
            <a:r>
              <a:rPr lang="en-US" dirty="0" smtClean="0"/>
              <a:t>. </a:t>
            </a:r>
          </a:p>
          <a:p>
            <a:pPr algn="just">
              <a:buNone/>
            </a:pPr>
            <a:endParaRPr lang="en-US" dirty="0" smtClean="0"/>
          </a:p>
          <a:p>
            <a:pPr algn="just">
              <a:buNone/>
            </a:pPr>
            <a:r>
              <a:rPr lang="en-US" dirty="0" smtClean="0"/>
              <a:t> (e)  10% </a:t>
            </a:r>
            <a:r>
              <a:rPr lang="en-US" dirty="0" err="1" smtClean="0"/>
              <a:t>daripada</a:t>
            </a:r>
            <a:r>
              <a:rPr lang="en-US" dirty="0" smtClean="0"/>
              <a:t> operator yang </a:t>
            </a:r>
            <a:r>
              <a:rPr lang="en-US" dirty="0" err="1" smtClean="0"/>
              <a:t>mendapat</a:t>
            </a:r>
            <a:r>
              <a:rPr lang="en-US" dirty="0" smtClean="0"/>
              <a:t> </a:t>
            </a:r>
            <a:r>
              <a:rPr lang="en-US" dirty="0" err="1" smtClean="0"/>
              <a:t>markah</a:t>
            </a:r>
            <a:r>
              <a:rPr lang="en-US" dirty="0" smtClean="0"/>
              <a:t> </a:t>
            </a:r>
            <a:r>
              <a:rPr lang="en-US" dirty="0" err="1" smtClean="0"/>
              <a:t>terbaik</a:t>
            </a:r>
            <a:r>
              <a:rPr lang="en-US" dirty="0" smtClean="0"/>
              <a:t> </a:t>
            </a:r>
          </a:p>
          <a:p>
            <a:pPr algn="just">
              <a:buNone/>
            </a:pPr>
            <a:r>
              <a:rPr lang="en-US" dirty="0"/>
              <a:t> </a:t>
            </a:r>
            <a:r>
              <a:rPr lang="en-US" dirty="0" smtClean="0"/>
              <a:t>       </a:t>
            </a:r>
            <a:r>
              <a:rPr lang="en-US" dirty="0" err="1" smtClean="0"/>
              <a:t>akan</a:t>
            </a:r>
            <a:r>
              <a:rPr lang="en-US" dirty="0" smtClean="0"/>
              <a:t> </a:t>
            </a:r>
            <a:r>
              <a:rPr lang="en-US" dirty="0" err="1" smtClean="0"/>
              <a:t>dinaikkan</a:t>
            </a:r>
            <a:r>
              <a:rPr lang="en-US" dirty="0" smtClean="0"/>
              <a:t> </a:t>
            </a:r>
            <a:r>
              <a:rPr lang="en-US" dirty="0" err="1" smtClean="0"/>
              <a:t>pangkat</a:t>
            </a:r>
            <a:r>
              <a:rPr lang="en-US" dirty="0" smtClean="0"/>
              <a:t> </a:t>
            </a:r>
            <a:r>
              <a:rPr lang="en-US" dirty="0" err="1" smtClean="0"/>
              <a:t>kepada</a:t>
            </a:r>
            <a:r>
              <a:rPr lang="en-US" dirty="0" smtClean="0"/>
              <a:t> </a:t>
            </a:r>
            <a:r>
              <a:rPr lang="en-US" dirty="0" err="1" smtClean="0"/>
              <a:t>penyelia</a:t>
            </a:r>
            <a:r>
              <a:rPr lang="en-US" dirty="0" smtClean="0"/>
              <a:t> </a:t>
            </a:r>
            <a:r>
              <a:rPr lang="en-US" dirty="0" err="1" smtClean="0"/>
              <a:t>pengeluaran</a:t>
            </a:r>
            <a:r>
              <a:rPr lang="en-US" dirty="0" smtClean="0"/>
              <a:t>. </a:t>
            </a:r>
          </a:p>
          <a:p>
            <a:pPr algn="just">
              <a:buNone/>
            </a:pPr>
            <a:r>
              <a:rPr lang="en-US" dirty="0"/>
              <a:t> </a:t>
            </a:r>
            <a:r>
              <a:rPr lang="en-US" dirty="0" smtClean="0"/>
              <a:t>       </a:t>
            </a:r>
            <a:r>
              <a:rPr lang="en-US" dirty="0" err="1" smtClean="0"/>
              <a:t>Cari</a:t>
            </a:r>
            <a:r>
              <a:rPr lang="en-US" dirty="0" smtClean="0"/>
              <a:t> </a:t>
            </a:r>
            <a:r>
              <a:rPr lang="en-US" dirty="0" err="1" smtClean="0"/>
              <a:t>markah</a:t>
            </a:r>
            <a:r>
              <a:rPr lang="en-US" dirty="0" smtClean="0"/>
              <a:t>  </a:t>
            </a:r>
            <a:r>
              <a:rPr lang="en-US" dirty="0" err="1" smtClean="0"/>
              <a:t>terendah</a:t>
            </a:r>
            <a:r>
              <a:rPr lang="en-US" dirty="0" smtClean="0"/>
              <a:t> yang </a:t>
            </a:r>
            <a:r>
              <a:rPr lang="en-US" dirty="0" err="1" smtClean="0"/>
              <a:t>perlu</a:t>
            </a:r>
            <a:r>
              <a:rPr lang="en-US" dirty="0" smtClean="0"/>
              <a:t> </a:t>
            </a:r>
            <a:r>
              <a:rPr lang="en-US" dirty="0" err="1" smtClean="0"/>
              <a:t>diperoleh</a:t>
            </a:r>
            <a:r>
              <a:rPr lang="en-US" dirty="0" smtClean="0"/>
              <a:t> </a:t>
            </a:r>
            <a:r>
              <a:rPr lang="en-US" dirty="0" err="1" smtClean="0"/>
              <a:t>supaya</a:t>
            </a:r>
            <a:r>
              <a:rPr lang="en-US" dirty="0" smtClean="0"/>
              <a:t> </a:t>
            </a:r>
          </a:p>
          <a:p>
            <a:pPr algn="just">
              <a:buNone/>
            </a:pPr>
            <a:r>
              <a:rPr lang="en-US" dirty="0"/>
              <a:t> </a:t>
            </a:r>
            <a:r>
              <a:rPr lang="en-US" dirty="0" smtClean="0"/>
              <a:t>       </a:t>
            </a:r>
            <a:r>
              <a:rPr lang="en-US" dirty="0" err="1" smtClean="0"/>
              <a:t>dapat</a:t>
            </a:r>
            <a:r>
              <a:rPr lang="en-US" dirty="0" smtClean="0"/>
              <a:t> </a:t>
            </a:r>
            <a:r>
              <a:rPr lang="en-US" dirty="0" err="1" smtClean="0"/>
              <a:t>dinaikkan</a:t>
            </a:r>
            <a:r>
              <a:rPr lang="en-US" dirty="0" smtClean="0"/>
              <a:t> </a:t>
            </a:r>
            <a:r>
              <a:rPr lang="en-US" dirty="0" err="1" smtClean="0"/>
              <a:t>pangkat</a:t>
            </a:r>
            <a:r>
              <a:rPr lang="en-US" dirty="0" smtClean="0"/>
              <a:t>? </a:t>
            </a:r>
            <a:endParaRPr lang="en-US"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907934409"/>
              </p:ext>
            </p:extLst>
          </p:nvPr>
        </p:nvGraphicFramePr>
        <p:xfrm>
          <a:off x="683568" y="903314"/>
          <a:ext cx="7776864" cy="5678424"/>
        </p:xfrm>
        <a:graphic>
          <a:graphicData uri="http://schemas.openxmlformats.org/drawingml/2006/table">
            <a:tbl>
              <a:tblPr/>
              <a:tblGrid>
                <a:gridCol w="4255884"/>
                <a:gridCol w="3520980"/>
              </a:tblGrid>
              <a:tr h="584666">
                <a:tc>
                  <a:txBody>
                    <a:bodyPr/>
                    <a:lstStyle/>
                    <a:p>
                      <a:pPr marL="0" marR="0" algn="ctr">
                        <a:lnSpc>
                          <a:spcPct val="115000"/>
                        </a:lnSpc>
                        <a:spcBef>
                          <a:spcPts val="0"/>
                        </a:spcBef>
                        <a:spcAft>
                          <a:spcPts val="0"/>
                        </a:spcAft>
                      </a:pPr>
                      <a:r>
                        <a:rPr lang="en-US" sz="3600" dirty="0" err="1">
                          <a:latin typeface="+mj-lt"/>
                          <a:ea typeface="宋体"/>
                          <a:cs typeface="Times New Roman"/>
                        </a:rPr>
                        <a:t>Markah</a:t>
                      </a:r>
                      <a:endParaRPr lang="en-US" sz="3600" dirty="0">
                        <a:latin typeface="+mj-lt"/>
                        <a:ea typeface="宋体"/>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dirty="0" err="1">
                          <a:latin typeface="+mj-lt"/>
                          <a:ea typeface="宋体"/>
                          <a:cs typeface="Times New Roman"/>
                        </a:rPr>
                        <a:t>Bilangan</a:t>
                      </a:r>
                      <a:r>
                        <a:rPr lang="en-US" sz="3600" dirty="0">
                          <a:latin typeface="+mj-lt"/>
                          <a:ea typeface="宋体"/>
                          <a:cs typeface="Times New Roman"/>
                        </a:rPr>
                        <a:t> </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57622">
                <a:tc>
                  <a:txBody>
                    <a:bodyPr/>
                    <a:lstStyle/>
                    <a:p>
                      <a:pPr marL="0" marR="0" algn="ctr">
                        <a:lnSpc>
                          <a:spcPct val="115000"/>
                        </a:lnSpc>
                        <a:spcBef>
                          <a:spcPts val="0"/>
                        </a:spcBef>
                        <a:spcAft>
                          <a:spcPts val="0"/>
                        </a:spcAft>
                      </a:pPr>
                      <a:r>
                        <a:rPr lang="en-US" sz="3200" dirty="0">
                          <a:latin typeface="+mj-lt"/>
                          <a:ea typeface="宋体"/>
                          <a:cs typeface="Times New Roman"/>
                        </a:rPr>
                        <a:t>20 </a:t>
                      </a:r>
                      <a:r>
                        <a:rPr lang="en-US" sz="3200" dirty="0">
                          <a:latin typeface="+mj-lt"/>
                          <a:ea typeface="宋体"/>
                          <a:cs typeface="Times New Roman"/>
                          <a:sym typeface="Symbol"/>
                        </a:rPr>
                        <a:t></a:t>
                      </a:r>
                      <a:r>
                        <a:rPr lang="en-US" sz="3200" dirty="0">
                          <a:latin typeface="+mj-lt"/>
                          <a:ea typeface="宋体"/>
                          <a:cs typeface="Times New Roman"/>
                        </a:rPr>
                        <a:t> x &lt; 30</a:t>
                      </a:r>
                    </a:p>
                    <a:p>
                      <a:pPr marL="0" marR="0" algn="ctr">
                        <a:lnSpc>
                          <a:spcPct val="115000"/>
                        </a:lnSpc>
                        <a:spcBef>
                          <a:spcPts val="0"/>
                        </a:spcBef>
                        <a:spcAft>
                          <a:spcPts val="0"/>
                        </a:spcAft>
                      </a:pPr>
                      <a:r>
                        <a:rPr lang="en-US" sz="3200" dirty="0">
                          <a:latin typeface="+mj-lt"/>
                          <a:ea typeface="宋体"/>
                          <a:cs typeface="Times New Roman"/>
                        </a:rPr>
                        <a:t>30 </a:t>
                      </a:r>
                      <a:r>
                        <a:rPr lang="en-US" sz="3200" dirty="0">
                          <a:latin typeface="+mj-lt"/>
                          <a:ea typeface="宋体"/>
                          <a:cs typeface="Times New Roman"/>
                          <a:sym typeface="Symbol"/>
                        </a:rPr>
                        <a:t></a:t>
                      </a:r>
                      <a:r>
                        <a:rPr lang="en-US" sz="3200" dirty="0">
                          <a:latin typeface="+mj-lt"/>
                          <a:ea typeface="宋体"/>
                          <a:cs typeface="Times New Roman"/>
                        </a:rPr>
                        <a:t> x &lt; 40</a:t>
                      </a:r>
                    </a:p>
                    <a:p>
                      <a:pPr marL="0" marR="0" algn="ctr">
                        <a:lnSpc>
                          <a:spcPct val="115000"/>
                        </a:lnSpc>
                        <a:spcBef>
                          <a:spcPts val="0"/>
                        </a:spcBef>
                        <a:spcAft>
                          <a:spcPts val="0"/>
                        </a:spcAft>
                      </a:pPr>
                      <a:r>
                        <a:rPr lang="en-US" sz="3200" dirty="0">
                          <a:latin typeface="+mj-lt"/>
                          <a:ea typeface="宋体"/>
                          <a:cs typeface="Times New Roman"/>
                        </a:rPr>
                        <a:t>40 </a:t>
                      </a:r>
                      <a:r>
                        <a:rPr lang="en-US" sz="3200" dirty="0">
                          <a:latin typeface="+mj-lt"/>
                          <a:ea typeface="宋体"/>
                          <a:cs typeface="Times New Roman"/>
                          <a:sym typeface="Symbol"/>
                        </a:rPr>
                        <a:t></a:t>
                      </a:r>
                      <a:r>
                        <a:rPr lang="en-US" sz="3200" dirty="0">
                          <a:latin typeface="+mj-lt"/>
                          <a:ea typeface="宋体"/>
                          <a:cs typeface="Times New Roman"/>
                        </a:rPr>
                        <a:t> x &lt; 50</a:t>
                      </a:r>
                    </a:p>
                    <a:p>
                      <a:pPr marL="0" marR="0" algn="ctr">
                        <a:lnSpc>
                          <a:spcPct val="115000"/>
                        </a:lnSpc>
                        <a:spcBef>
                          <a:spcPts val="0"/>
                        </a:spcBef>
                        <a:spcAft>
                          <a:spcPts val="0"/>
                        </a:spcAft>
                      </a:pPr>
                      <a:r>
                        <a:rPr lang="en-US" sz="3200" dirty="0">
                          <a:latin typeface="+mj-lt"/>
                          <a:ea typeface="宋体"/>
                          <a:cs typeface="Times New Roman"/>
                        </a:rPr>
                        <a:t>50 </a:t>
                      </a:r>
                      <a:r>
                        <a:rPr lang="en-US" sz="3200" dirty="0">
                          <a:latin typeface="+mj-lt"/>
                          <a:ea typeface="宋体"/>
                          <a:cs typeface="Times New Roman"/>
                          <a:sym typeface="Symbol"/>
                        </a:rPr>
                        <a:t></a:t>
                      </a:r>
                      <a:r>
                        <a:rPr lang="en-US" sz="3200" dirty="0">
                          <a:latin typeface="+mj-lt"/>
                          <a:ea typeface="宋体"/>
                          <a:cs typeface="Times New Roman"/>
                        </a:rPr>
                        <a:t> x &lt; 60</a:t>
                      </a:r>
                    </a:p>
                    <a:p>
                      <a:pPr marL="0" marR="0" algn="ctr">
                        <a:lnSpc>
                          <a:spcPct val="115000"/>
                        </a:lnSpc>
                        <a:spcBef>
                          <a:spcPts val="0"/>
                        </a:spcBef>
                        <a:spcAft>
                          <a:spcPts val="0"/>
                        </a:spcAft>
                      </a:pPr>
                      <a:r>
                        <a:rPr lang="en-US" sz="3200" dirty="0">
                          <a:latin typeface="+mj-lt"/>
                          <a:ea typeface="宋体"/>
                          <a:cs typeface="Times New Roman"/>
                        </a:rPr>
                        <a:t>60 </a:t>
                      </a:r>
                      <a:r>
                        <a:rPr lang="en-US" sz="3200" dirty="0">
                          <a:latin typeface="+mj-lt"/>
                          <a:ea typeface="宋体"/>
                          <a:cs typeface="Times New Roman"/>
                          <a:sym typeface="Symbol"/>
                        </a:rPr>
                        <a:t></a:t>
                      </a:r>
                      <a:r>
                        <a:rPr lang="en-US" sz="3200" dirty="0">
                          <a:latin typeface="+mj-lt"/>
                          <a:ea typeface="宋体"/>
                          <a:cs typeface="Times New Roman"/>
                        </a:rPr>
                        <a:t> x &lt; 70</a:t>
                      </a:r>
                    </a:p>
                    <a:p>
                      <a:pPr marL="0" marR="0" algn="ctr">
                        <a:lnSpc>
                          <a:spcPct val="115000"/>
                        </a:lnSpc>
                        <a:spcBef>
                          <a:spcPts val="0"/>
                        </a:spcBef>
                        <a:spcAft>
                          <a:spcPts val="0"/>
                        </a:spcAft>
                      </a:pPr>
                      <a:r>
                        <a:rPr lang="en-US" sz="3200" dirty="0">
                          <a:latin typeface="+mj-lt"/>
                          <a:ea typeface="宋体"/>
                          <a:cs typeface="Times New Roman"/>
                        </a:rPr>
                        <a:t>70 </a:t>
                      </a:r>
                      <a:r>
                        <a:rPr lang="en-US" sz="3200" dirty="0">
                          <a:latin typeface="+mj-lt"/>
                          <a:ea typeface="宋体"/>
                          <a:cs typeface="Times New Roman"/>
                          <a:sym typeface="Symbol"/>
                        </a:rPr>
                        <a:t></a:t>
                      </a:r>
                      <a:r>
                        <a:rPr lang="en-US" sz="3200" dirty="0">
                          <a:latin typeface="+mj-lt"/>
                          <a:ea typeface="宋体"/>
                          <a:cs typeface="Times New Roman"/>
                        </a:rPr>
                        <a:t> x &lt; 80</a:t>
                      </a:r>
                    </a:p>
                    <a:p>
                      <a:pPr marL="0" marR="0" algn="ctr">
                        <a:lnSpc>
                          <a:spcPct val="115000"/>
                        </a:lnSpc>
                        <a:spcBef>
                          <a:spcPts val="0"/>
                        </a:spcBef>
                        <a:spcAft>
                          <a:spcPts val="0"/>
                        </a:spcAft>
                      </a:pPr>
                      <a:r>
                        <a:rPr lang="en-US" sz="3200" dirty="0">
                          <a:latin typeface="+mj-lt"/>
                          <a:ea typeface="宋体"/>
                          <a:cs typeface="Times New Roman"/>
                        </a:rPr>
                        <a:t>80 </a:t>
                      </a:r>
                      <a:r>
                        <a:rPr lang="en-US" sz="3200" dirty="0">
                          <a:latin typeface="+mj-lt"/>
                          <a:ea typeface="宋体"/>
                          <a:cs typeface="Times New Roman"/>
                          <a:sym typeface="Symbol"/>
                        </a:rPr>
                        <a:t></a:t>
                      </a:r>
                      <a:r>
                        <a:rPr lang="en-US" sz="3200" dirty="0">
                          <a:latin typeface="+mj-lt"/>
                          <a:ea typeface="宋体"/>
                          <a:cs typeface="Times New Roman"/>
                        </a:rPr>
                        <a:t> x &lt; 90</a:t>
                      </a:r>
                    </a:p>
                    <a:p>
                      <a:pPr marL="0" marR="0" algn="ctr">
                        <a:lnSpc>
                          <a:spcPct val="115000"/>
                        </a:lnSpc>
                        <a:spcBef>
                          <a:spcPts val="0"/>
                        </a:spcBef>
                        <a:spcAft>
                          <a:spcPts val="0"/>
                        </a:spcAft>
                      </a:pPr>
                      <a:r>
                        <a:rPr lang="en-US" sz="3200" dirty="0">
                          <a:latin typeface="+mj-lt"/>
                          <a:ea typeface="宋体"/>
                          <a:cs typeface="Times New Roman"/>
                        </a:rPr>
                        <a:t>90 </a:t>
                      </a:r>
                      <a:r>
                        <a:rPr lang="en-US" sz="3200" dirty="0">
                          <a:latin typeface="+mj-lt"/>
                          <a:ea typeface="宋体"/>
                          <a:cs typeface="Times New Roman"/>
                          <a:sym typeface="Symbol"/>
                        </a:rPr>
                        <a:t></a:t>
                      </a:r>
                      <a:r>
                        <a:rPr lang="en-US" sz="3200" dirty="0">
                          <a:latin typeface="+mj-lt"/>
                          <a:ea typeface="宋体"/>
                          <a:cs typeface="Times New Roman"/>
                        </a:rPr>
                        <a:t> x &lt; 100</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dirty="0">
                          <a:latin typeface="+mj-lt"/>
                          <a:ea typeface="宋体"/>
                          <a:cs typeface="Times New Roman"/>
                        </a:rPr>
                        <a:t>6</a:t>
                      </a:r>
                    </a:p>
                    <a:p>
                      <a:pPr marL="0" marR="0" algn="ctr">
                        <a:lnSpc>
                          <a:spcPct val="115000"/>
                        </a:lnSpc>
                        <a:spcBef>
                          <a:spcPts val="0"/>
                        </a:spcBef>
                        <a:spcAft>
                          <a:spcPts val="0"/>
                        </a:spcAft>
                      </a:pPr>
                      <a:r>
                        <a:rPr lang="en-US" sz="3200" dirty="0">
                          <a:latin typeface="+mj-lt"/>
                          <a:ea typeface="宋体"/>
                          <a:cs typeface="Times New Roman"/>
                        </a:rPr>
                        <a:t>11</a:t>
                      </a:r>
                    </a:p>
                    <a:p>
                      <a:pPr marL="0" marR="0" algn="ctr">
                        <a:lnSpc>
                          <a:spcPct val="115000"/>
                        </a:lnSpc>
                        <a:spcBef>
                          <a:spcPts val="0"/>
                        </a:spcBef>
                        <a:spcAft>
                          <a:spcPts val="0"/>
                        </a:spcAft>
                      </a:pPr>
                      <a:r>
                        <a:rPr lang="en-US" sz="3200" dirty="0">
                          <a:latin typeface="+mj-lt"/>
                          <a:ea typeface="宋体"/>
                          <a:cs typeface="Times New Roman"/>
                        </a:rPr>
                        <a:t>18</a:t>
                      </a:r>
                    </a:p>
                    <a:p>
                      <a:pPr marL="0" marR="0" algn="ctr">
                        <a:lnSpc>
                          <a:spcPct val="115000"/>
                        </a:lnSpc>
                        <a:spcBef>
                          <a:spcPts val="0"/>
                        </a:spcBef>
                        <a:spcAft>
                          <a:spcPts val="0"/>
                        </a:spcAft>
                      </a:pPr>
                      <a:r>
                        <a:rPr lang="en-US" sz="3200" dirty="0">
                          <a:latin typeface="+mj-lt"/>
                          <a:ea typeface="宋体"/>
                          <a:cs typeface="Times New Roman"/>
                        </a:rPr>
                        <a:t>25</a:t>
                      </a:r>
                    </a:p>
                    <a:p>
                      <a:pPr marL="0" marR="0" algn="ctr">
                        <a:lnSpc>
                          <a:spcPct val="115000"/>
                        </a:lnSpc>
                        <a:spcBef>
                          <a:spcPts val="0"/>
                        </a:spcBef>
                        <a:spcAft>
                          <a:spcPts val="0"/>
                        </a:spcAft>
                      </a:pPr>
                      <a:r>
                        <a:rPr lang="en-US" sz="3200" dirty="0">
                          <a:latin typeface="+mj-lt"/>
                          <a:ea typeface="宋体"/>
                          <a:cs typeface="Times New Roman"/>
                        </a:rPr>
                        <a:t>17</a:t>
                      </a:r>
                    </a:p>
                    <a:p>
                      <a:pPr marL="0" marR="0" algn="ctr">
                        <a:lnSpc>
                          <a:spcPct val="115000"/>
                        </a:lnSpc>
                        <a:spcBef>
                          <a:spcPts val="0"/>
                        </a:spcBef>
                        <a:spcAft>
                          <a:spcPts val="0"/>
                        </a:spcAft>
                      </a:pPr>
                      <a:r>
                        <a:rPr lang="en-US" sz="3200" dirty="0">
                          <a:latin typeface="+mj-lt"/>
                          <a:ea typeface="宋体"/>
                          <a:cs typeface="Times New Roman"/>
                        </a:rPr>
                        <a:t>13</a:t>
                      </a:r>
                    </a:p>
                    <a:p>
                      <a:pPr marL="0" marR="0" algn="ctr">
                        <a:lnSpc>
                          <a:spcPct val="115000"/>
                        </a:lnSpc>
                        <a:spcBef>
                          <a:spcPts val="0"/>
                        </a:spcBef>
                        <a:spcAft>
                          <a:spcPts val="0"/>
                        </a:spcAft>
                      </a:pPr>
                      <a:r>
                        <a:rPr lang="en-US" sz="3200" dirty="0">
                          <a:latin typeface="+mj-lt"/>
                          <a:ea typeface="宋体"/>
                          <a:cs typeface="Times New Roman"/>
                        </a:rPr>
                        <a:t>7</a:t>
                      </a:r>
                    </a:p>
                    <a:p>
                      <a:pPr marL="0" marR="0" algn="ctr">
                        <a:lnSpc>
                          <a:spcPct val="115000"/>
                        </a:lnSpc>
                        <a:spcBef>
                          <a:spcPts val="0"/>
                        </a:spcBef>
                        <a:spcAft>
                          <a:spcPts val="0"/>
                        </a:spcAft>
                      </a:pPr>
                      <a:r>
                        <a:rPr lang="en-US" sz="3200" dirty="0">
                          <a:latin typeface="+mj-lt"/>
                          <a:ea typeface="宋体"/>
                          <a:cs typeface="Times New Roman"/>
                        </a:rPr>
                        <a:t>3</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9703">
                <a:tc>
                  <a:txBody>
                    <a:bodyPr/>
                    <a:lstStyle/>
                    <a:p>
                      <a:pPr marL="0" marR="0" algn="ctr">
                        <a:lnSpc>
                          <a:spcPct val="115000"/>
                        </a:lnSpc>
                        <a:spcBef>
                          <a:spcPts val="0"/>
                        </a:spcBef>
                        <a:spcAft>
                          <a:spcPts val="0"/>
                        </a:spcAft>
                      </a:pPr>
                      <a:r>
                        <a:rPr lang="en-US" sz="3200">
                          <a:latin typeface="+mj-lt"/>
                          <a:ea typeface="宋体"/>
                          <a:cs typeface="Times New Roman"/>
                        </a:rPr>
                        <a:t>Jumlah</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dirty="0">
                          <a:latin typeface="+mj-lt"/>
                          <a:ea typeface="宋体"/>
                          <a:cs typeface="Times New Roman"/>
                        </a:rPr>
                        <a:t>100</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Man\AppData\Local\Microsoft\Windows\Temporary Internet Files\Content.Word\043.jpg"/>
          <p:cNvPicPr/>
          <p:nvPr/>
        </p:nvPicPr>
        <p:blipFill>
          <a:blip r:embed="rId2" cstate="print"/>
          <a:srcRect l="49479" t="65530" r="17361" b="7828"/>
          <a:stretch>
            <a:fillRect/>
          </a:stretch>
        </p:blipFill>
        <p:spPr bwMode="auto">
          <a:xfrm>
            <a:off x="0" y="0"/>
            <a:ext cx="9144001"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700808"/>
            <a:ext cx="8229600" cy="5496272"/>
          </a:xfrm>
        </p:spPr>
        <p:txBody>
          <a:bodyPr/>
          <a:lstStyle/>
          <a:p>
            <a:r>
              <a:rPr lang="en-US" dirty="0" smtClean="0"/>
              <a:t> </a:t>
            </a:r>
            <a:r>
              <a:rPr lang="en-US" sz="3600" dirty="0" smtClean="0"/>
              <a:t>(a)  69 </a:t>
            </a:r>
            <a:r>
              <a:rPr lang="en-US" sz="3600" dirty="0" err="1" smtClean="0"/>
              <a:t>orang</a:t>
            </a:r>
            <a:r>
              <a:rPr lang="en-US" sz="3600" dirty="0" smtClean="0"/>
              <a:t>          (b)  50 </a:t>
            </a:r>
            <a:r>
              <a:rPr lang="en-US" sz="3600" dirty="0" err="1" smtClean="0"/>
              <a:t>orang</a:t>
            </a:r>
            <a:r>
              <a:rPr lang="en-US" sz="3600" dirty="0" smtClean="0"/>
              <a:t>           </a:t>
            </a:r>
          </a:p>
          <a:p>
            <a:r>
              <a:rPr lang="en-US" sz="3600" dirty="0" smtClean="0"/>
              <a:t>(c)  42 </a:t>
            </a:r>
            <a:r>
              <a:rPr lang="en-US" sz="3600" dirty="0" err="1" smtClean="0"/>
              <a:t>markah</a:t>
            </a:r>
            <a:r>
              <a:rPr lang="en-US" sz="3600" dirty="0" smtClean="0"/>
              <a:t>        (d)  6 </a:t>
            </a:r>
            <a:r>
              <a:rPr lang="en-US" sz="3600" dirty="0" err="1" smtClean="0"/>
              <a:t>orang</a:t>
            </a:r>
            <a:r>
              <a:rPr lang="en-US" sz="3600" dirty="0" smtClean="0"/>
              <a:t>           </a:t>
            </a:r>
          </a:p>
          <a:p>
            <a:r>
              <a:rPr lang="en-US" sz="3600" dirty="0" smtClean="0"/>
              <a:t> (e)  80 </a:t>
            </a:r>
            <a:r>
              <a:rPr lang="en-US" sz="3600" dirty="0" err="1" smtClean="0"/>
              <a:t>markah</a:t>
            </a:r>
            <a:endParaRPr lang="en-US" sz="3600"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92696"/>
            <a:ext cx="8229600" cy="648072"/>
          </a:xfrm>
        </p:spPr>
        <p:txBody>
          <a:bodyPr>
            <a:normAutofit fontScale="90000"/>
          </a:bodyPr>
          <a:lstStyle/>
          <a:p>
            <a:pPr algn="ctr"/>
            <a:r>
              <a:rPr lang="en-US" b="1" dirty="0" smtClean="0"/>
              <a:t/>
            </a:r>
            <a:br>
              <a:rPr lang="en-US" b="1" dirty="0" smtClean="0"/>
            </a:br>
            <a:r>
              <a:rPr lang="en-US" b="1" dirty="0" smtClean="0"/>
              <a:t>Plot </a:t>
            </a:r>
            <a:r>
              <a:rPr lang="en-US" b="1" dirty="0" err="1" smtClean="0"/>
              <a:t>tangkai</a:t>
            </a:r>
            <a:r>
              <a:rPr lang="en-US" b="1" dirty="0" smtClean="0"/>
              <a:t> (Stem and leaf plot)</a:t>
            </a:r>
            <a:r>
              <a:rPr lang="en-US" dirty="0" smtClean="0"/>
              <a:t/>
            </a:r>
            <a:br>
              <a:rPr lang="en-US" dirty="0" smtClean="0"/>
            </a:br>
            <a:endParaRPr lang="en-US" dirty="0"/>
          </a:p>
        </p:txBody>
      </p:sp>
      <p:sp>
        <p:nvSpPr>
          <p:cNvPr id="3" name="Content Placeholder 2"/>
          <p:cNvSpPr>
            <a:spLocks noGrp="1"/>
          </p:cNvSpPr>
          <p:nvPr>
            <p:ph idx="1"/>
          </p:nvPr>
        </p:nvSpPr>
        <p:spPr>
          <a:xfrm>
            <a:off x="611560" y="1340768"/>
            <a:ext cx="7632848" cy="4680520"/>
          </a:xfrm>
        </p:spPr>
        <p:txBody>
          <a:bodyPr>
            <a:normAutofit fontScale="92500" lnSpcReduction="10000"/>
          </a:bodyPr>
          <a:lstStyle/>
          <a:p>
            <a:endParaRPr lang="en-US" dirty="0" smtClean="0"/>
          </a:p>
          <a:p>
            <a:pPr marL="0" indent="0" algn="just">
              <a:buNone/>
            </a:pPr>
            <a:r>
              <a:rPr lang="en-US" sz="2800" dirty="0" smtClean="0"/>
              <a:t>Plot </a:t>
            </a:r>
            <a:r>
              <a:rPr lang="en-US" sz="2800" dirty="0" err="1" smtClean="0"/>
              <a:t>tangkai</a:t>
            </a:r>
            <a:r>
              <a:rPr lang="en-US" sz="2800" dirty="0" smtClean="0"/>
              <a:t> </a:t>
            </a:r>
            <a:r>
              <a:rPr lang="en-US" sz="2800" dirty="0" err="1" smtClean="0"/>
              <a:t>atau</a:t>
            </a:r>
            <a:r>
              <a:rPr lang="en-US" sz="2800" dirty="0" smtClean="0"/>
              <a:t> </a:t>
            </a:r>
            <a:r>
              <a:rPr lang="en-US" sz="2800" dirty="0" err="1" smtClean="0"/>
              <a:t>gambar</a:t>
            </a:r>
            <a:r>
              <a:rPr lang="en-US" sz="2800" dirty="0" smtClean="0"/>
              <a:t> rajah </a:t>
            </a:r>
            <a:r>
              <a:rPr lang="en-US" sz="2800" dirty="0" err="1" smtClean="0"/>
              <a:t>dahan</a:t>
            </a:r>
            <a:r>
              <a:rPr lang="en-US" sz="2800" dirty="0" smtClean="0"/>
              <a:t> </a:t>
            </a:r>
            <a:r>
              <a:rPr lang="en-US" sz="2800" dirty="0" err="1" smtClean="0"/>
              <a:t>dan</a:t>
            </a:r>
            <a:r>
              <a:rPr lang="en-US" sz="2800" dirty="0" smtClean="0"/>
              <a:t> </a:t>
            </a:r>
            <a:r>
              <a:rPr lang="en-US" sz="2800" dirty="0" err="1" smtClean="0"/>
              <a:t>daun</a:t>
            </a:r>
            <a:r>
              <a:rPr lang="en-US" sz="2800" dirty="0" smtClean="0"/>
              <a:t> </a:t>
            </a:r>
            <a:r>
              <a:rPr lang="en-US" sz="2800" dirty="0" err="1" smtClean="0"/>
              <a:t>ialah</a:t>
            </a:r>
            <a:r>
              <a:rPr lang="en-US" sz="2800" dirty="0" smtClean="0"/>
              <a:t> </a:t>
            </a:r>
            <a:r>
              <a:rPr lang="en-US" sz="2800" dirty="0" err="1" smtClean="0"/>
              <a:t>satu</a:t>
            </a:r>
            <a:r>
              <a:rPr lang="en-US" sz="2800" dirty="0" smtClean="0"/>
              <a:t> </a:t>
            </a:r>
            <a:r>
              <a:rPr lang="en-US" sz="2800" dirty="0" err="1" smtClean="0"/>
              <a:t>teknik</a:t>
            </a:r>
            <a:r>
              <a:rPr lang="en-US" sz="2800" dirty="0" smtClean="0"/>
              <a:t> </a:t>
            </a:r>
            <a:r>
              <a:rPr lang="en-US" sz="2800" dirty="0" err="1" smtClean="0"/>
              <a:t>analisis</a:t>
            </a:r>
            <a:r>
              <a:rPr lang="en-US" sz="2800" dirty="0" smtClean="0"/>
              <a:t> data yang </a:t>
            </a:r>
            <a:r>
              <a:rPr lang="en-US" sz="2800" dirty="0" err="1" smtClean="0"/>
              <a:t>mengekalkan</a:t>
            </a:r>
            <a:r>
              <a:rPr lang="en-US" sz="2800" dirty="0" smtClean="0"/>
              <a:t> </a:t>
            </a:r>
            <a:r>
              <a:rPr lang="en-US" sz="2800" dirty="0" err="1" smtClean="0"/>
              <a:t>semua</a:t>
            </a:r>
            <a:r>
              <a:rPr lang="en-US" sz="2800" dirty="0" smtClean="0"/>
              <a:t> </a:t>
            </a:r>
            <a:r>
              <a:rPr lang="en-US" sz="2800" dirty="0" err="1" smtClean="0"/>
              <a:t>maklumat</a:t>
            </a:r>
            <a:r>
              <a:rPr lang="en-US" sz="2800" dirty="0" smtClean="0"/>
              <a:t> data </a:t>
            </a:r>
            <a:r>
              <a:rPr lang="en-US" sz="2800" dirty="0" err="1" smtClean="0"/>
              <a:t>asal</a:t>
            </a:r>
            <a:r>
              <a:rPr lang="en-US" sz="2800" dirty="0" smtClean="0"/>
              <a:t>. </a:t>
            </a:r>
          </a:p>
          <a:p>
            <a:pPr marL="0" indent="0" algn="just">
              <a:buNone/>
            </a:pPr>
            <a:endParaRPr lang="en-US" sz="2800" dirty="0" smtClean="0"/>
          </a:p>
          <a:p>
            <a:pPr marL="0" indent="0" algn="just">
              <a:buNone/>
            </a:pPr>
            <a:r>
              <a:rPr lang="en-US" sz="2800" dirty="0" err="1" smtClean="0"/>
              <a:t>Dalam</a:t>
            </a:r>
            <a:r>
              <a:rPr lang="en-US" sz="2800" dirty="0" smtClean="0"/>
              <a:t> </a:t>
            </a:r>
            <a:r>
              <a:rPr lang="en-US" sz="2800" dirty="0" err="1" smtClean="0"/>
              <a:t>satu</a:t>
            </a:r>
            <a:r>
              <a:rPr lang="en-US" sz="2800" dirty="0" smtClean="0"/>
              <a:t> plot </a:t>
            </a:r>
            <a:r>
              <a:rPr lang="en-US" sz="2800" dirty="0" err="1" smtClean="0"/>
              <a:t>tangkai</a:t>
            </a:r>
            <a:r>
              <a:rPr lang="en-US" sz="2800" dirty="0" smtClean="0"/>
              <a:t>, </a:t>
            </a:r>
            <a:r>
              <a:rPr lang="en-US" sz="2800" dirty="0" err="1" smtClean="0"/>
              <a:t>tangkai</a:t>
            </a:r>
            <a:r>
              <a:rPr lang="en-US" sz="2800" dirty="0" smtClean="0"/>
              <a:t> (</a:t>
            </a:r>
            <a:r>
              <a:rPr lang="en-US" sz="2800" dirty="0" err="1" smtClean="0"/>
              <a:t>atau</a:t>
            </a:r>
            <a:r>
              <a:rPr lang="en-US" sz="2800" dirty="0" smtClean="0"/>
              <a:t> </a:t>
            </a:r>
            <a:r>
              <a:rPr lang="en-US" sz="2800" dirty="0" err="1" smtClean="0"/>
              <a:t>dahan</a:t>
            </a:r>
            <a:r>
              <a:rPr lang="en-US" sz="2800" dirty="0" smtClean="0"/>
              <a:t>) </a:t>
            </a:r>
            <a:r>
              <a:rPr lang="en-US" sz="2800" dirty="0" err="1" smtClean="0"/>
              <a:t>ialah</a:t>
            </a:r>
            <a:r>
              <a:rPr lang="en-US" sz="2800" dirty="0" smtClean="0"/>
              <a:t> </a:t>
            </a:r>
            <a:r>
              <a:rPr lang="en-US" sz="2800" dirty="0" err="1" smtClean="0"/>
              <a:t>nombor</a:t>
            </a:r>
            <a:r>
              <a:rPr lang="en-US" sz="2800" dirty="0" smtClean="0"/>
              <a:t> </a:t>
            </a:r>
            <a:r>
              <a:rPr lang="en-US" sz="2800" dirty="0" err="1" smtClean="0"/>
              <a:t>tanpa</a:t>
            </a:r>
            <a:r>
              <a:rPr lang="en-US" sz="2800" dirty="0" smtClean="0"/>
              <a:t> digit </a:t>
            </a:r>
            <a:r>
              <a:rPr lang="en-US" sz="2800" dirty="0" err="1" smtClean="0"/>
              <a:t>terkanannya</a:t>
            </a:r>
            <a:r>
              <a:rPr lang="en-US" sz="2800" dirty="0" smtClean="0"/>
              <a:t> </a:t>
            </a:r>
            <a:r>
              <a:rPr lang="en-US" sz="2800" dirty="0" err="1" smtClean="0"/>
              <a:t>dan</a:t>
            </a:r>
            <a:r>
              <a:rPr lang="en-US" sz="2800" dirty="0" smtClean="0"/>
              <a:t> digit </a:t>
            </a:r>
            <a:r>
              <a:rPr lang="en-US" sz="2800" dirty="0" err="1" smtClean="0"/>
              <a:t>terkanan</a:t>
            </a:r>
            <a:r>
              <a:rPr lang="en-US" sz="2800" dirty="0" smtClean="0"/>
              <a:t> </a:t>
            </a:r>
            <a:r>
              <a:rPr lang="en-US" sz="2800" dirty="0" err="1" smtClean="0"/>
              <a:t>nombor</a:t>
            </a:r>
            <a:r>
              <a:rPr lang="en-US" sz="2800" dirty="0" smtClean="0"/>
              <a:t> </a:t>
            </a:r>
            <a:r>
              <a:rPr lang="en-US" sz="2800" dirty="0" err="1" smtClean="0"/>
              <a:t>dinamakan</a:t>
            </a:r>
            <a:r>
              <a:rPr lang="en-US" sz="2800" dirty="0" smtClean="0"/>
              <a:t> </a:t>
            </a:r>
            <a:r>
              <a:rPr lang="en-US" sz="2800" dirty="0" err="1" smtClean="0"/>
              <a:t>daun</a:t>
            </a:r>
            <a:r>
              <a:rPr lang="en-US" sz="2800" dirty="0" smtClean="0"/>
              <a:t>.</a:t>
            </a:r>
          </a:p>
          <a:p>
            <a:pPr marL="0" indent="0" algn="just">
              <a:buNone/>
            </a:pPr>
            <a:endParaRPr lang="en-US" sz="2800" dirty="0" smtClean="0"/>
          </a:p>
          <a:p>
            <a:pPr marL="0" indent="0" algn="just">
              <a:buNone/>
            </a:pPr>
            <a:r>
              <a:rPr lang="en-US" sz="2800" dirty="0" err="1" smtClean="0"/>
              <a:t>Satu</a:t>
            </a:r>
            <a:r>
              <a:rPr lang="en-US" sz="2800" dirty="0" smtClean="0"/>
              <a:t> </a:t>
            </a:r>
            <a:r>
              <a:rPr lang="en-US" sz="2800" dirty="0" err="1" smtClean="0"/>
              <a:t>garis</a:t>
            </a:r>
            <a:r>
              <a:rPr lang="en-US" sz="2800" dirty="0" smtClean="0"/>
              <a:t> </a:t>
            </a:r>
            <a:r>
              <a:rPr lang="en-US" sz="2800" dirty="0" err="1" smtClean="0"/>
              <a:t>mencancang</a:t>
            </a:r>
            <a:r>
              <a:rPr lang="en-US" sz="2800" dirty="0" smtClean="0"/>
              <a:t> </a:t>
            </a:r>
            <a:r>
              <a:rPr lang="en-US" sz="2800" dirty="0" err="1" smtClean="0"/>
              <a:t>dilukis</a:t>
            </a:r>
            <a:r>
              <a:rPr lang="en-US" sz="2800" dirty="0" smtClean="0"/>
              <a:t> </a:t>
            </a:r>
            <a:r>
              <a:rPr lang="en-US" sz="2800" dirty="0" err="1" smtClean="0"/>
              <a:t>untuk</a:t>
            </a:r>
            <a:r>
              <a:rPr lang="en-US" sz="2800" dirty="0" smtClean="0"/>
              <a:t> </a:t>
            </a:r>
            <a:r>
              <a:rPr lang="en-US" sz="2800" dirty="0" err="1" smtClean="0"/>
              <a:t>memisahkan</a:t>
            </a:r>
            <a:r>
              <a:rPr lang="en-US" sz="2800" dirty="0" smtClean="0"/>
              <a:t> </a:t>
            </a:r>
            <a:r>
              <a:rPr lang="en-US" sz="2800" dirty="0" err="1" smtClean="0"/>
              <a:t>tangkai</a:t>
            </a:r>
            <a:r>
              <a:rPr lang="en-US" sz="2800" dirty="0" smtClean="0"/>
              <a:t> </a:t>
            </a:r>
            <a:r>
              <a:rPr lang="en-US" sz="2800" dirty="0" err="1" smtClean="0"/>
              <a:t>dengan</a:t>
            </a:r>
            <a:r>
              <a:rPr lang="en-US" sz="2800" dirty="0" smtClean="0"/>
              <a:t> </a:t>
            </a:r>
            <a:r>
              <a:rPr lang="en-US" sz="2800" dirty="0" err="1" smtClean="0"/>
              <a:t>daun</a:t>
            </a:r>
            <a:r>
              <a:rPr lang="en-US" sz="2800" dirty="0" smtClean="0"/>
              <a:t>.</a:t>
            </a:r>
          </a:p>
          <a:p>
            <a:endParaRPr lang="en-US" sz="2800"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000000"/>
                </a:solidFill>
                <a:latin typeface="Verdana"/>
              </a:rPr>
              <a:t>Stem and Leaf Plot</a:t>
            </a:r>
            <a:endParaRPr lang="en-US" dirty="0"/>
          </a:p>
        </p:txBody>
      </p:sp>
      <p:sp>
        <p:nvSpPr>
          <p:cNvPr id="3" name="Content Placeholder 2"/>
          <p:cNvSpPr>
            <a:spLocks noGrp="1"/>
          </p:cNvSpPr>
          <p:nvPr>
            <p:ph idx="1"/>
          </p:nvPr>
        </p:nvSpPr>
        <p:spPr/>
        <p:txBody>
          <a:bodyPr/>
          <a:lstStyle/>
          <a:p>
            <a:r>
              <a:rPr lang="en-US" dirty="0" smtClean="0">
                <a:solidFill>
                  <a:srgbClr val="000000"/>
                </a:solidFill>
                <a:latin typeface="Verdana"/>
              </a:rPr>
              <a:t>A</a:t>
            </a:r>
            <a:r>
              <a:rPr lang="en-US" dirty="0">
                <a:solidFill>
                  <a:srgbClr val="000000"/>
                </a:solidFill>
                <a:latin typeface="Verdana"/>
              </a:rPr>
              <a:t> </a:t>
            </a:r>
            <a:r>
              <a:rPr lang="en-US" b="1" dirty="0">
                <a:solidFill>
                  <a:srgbClr val="000000"/>
                </a:solidFill>
                <a:latin typeface="Verdana"/>
              </a:rPr>
              <a:t>Stem and Leaf Plot</a:t>
            </a:r>
            <a:r>
              <a:rPr lang="en-US" dirty="0">
                <a:solidFill>
                  <a:srgbClr val="000000"/>
                </a:solidFill>
                <a:latin typeface="Verdana"/>
              </a:rPr>
              <a:t> is a special table where each data value is split into a "stem" (the first digit or digits) and a "leaf" (usually the last digit). Like </a:t>
            </a:r>
            <a:r>
              <a:rPr lang="en-US" dirty="0" smtClean="0">
                <a:solidFill>
                  <a:srgbClr val="000000"/>
                </a:solidFill>
                <a:latin typeface="Verdana"/>
              </a:rPr>
              <a:t>in </a:t>
            </a:r>
            <a:r>
              <a:rPr lang="en-US" dirty="0">
                <a:solidFill>
                  <a:srgbClr val="000000"/>
                </a:solidFill>
                <a:latin typeface="Verdana"/>
              </a:rPr>
              <a:t>this </a:t>
            </a:r>
            <a:r>
              <a:rPr lang="en-US" dirty="0" smtClean="0">
                <a:solidFill>
                  <a:srgbClr val="000000"/>
                </a:solidFill>
                <a:latin typeface="Verdana"/>
              </a:rPr>
              <a:t>example:</a:t>
            </a:r>
          </a:p>
          <a:p>
            <a:r>
              <a:rPr lang="en-US" dirty="0" smtClean="0">
                <a:solidFill>
                  <a:srgbClr val="000088"/>
                </a:solidFill>
                <a:latin typeface="+mj-lt"/>
              </a:rPr>
              <a:t> </a:t>
            </a:r>
            <a:r>
              <a:rPr lang="en-US" dirty="0">
                <a:solidFill>
                  <a:srgbClr val="000088"/>
                </a:solidFill>
                <a:latin typeface="+mj-lt"/>
              </a:rPr>
              <a:t>"32" is split into "3" (stem) and "2" (leaf</a:t>
            </a:r>
            <a:r>
              <a:rPr lang="en-US" dirty="0" smtClean="0">
                <a:solidFill>
                  <a:srgbClr val="000088"/>
                </a:solidFill>
                <a:latin typeface="+mj-lt"/>
              </a:rPr>
              <a:t>).</a:t>
            </a:r>
          </a:p>
          <a:p>
            <a:endParaRPr lang="en-US" dirty="0" smtClean="0">
              <a:solidFill>
                <a:srgbClr val="000088"/>
              </a:solidFill>
              <a:latin typeface="+mj-lt"/>
            </a:endParaRPr>
          </a:p>
          <a:p>
            <a:r>
              <a:rPr lang="en-US" dirty="0">
                <a:latin typeface="+mj-lt"/>
              </a:rPr>
              <a:t>Stem "1" Leaf "5" means </a:t>
            </a:r>
            <a:r>
              <a:rPr lang="en-US" b="1" dirty="0" smtClean="0">
                <a:latin typeface="+mj-lt"/>
              </a:rPr>
              <a:t>15. </a:t>
            </a:r>
            <a:r>
              <a:rPr lang="en-US" dirty="0">
                <a:latin typeface="+mj-lt"/>
              </a:rPr>
              <a:t>The "stem" values are listed down, and the "leaf" values go right (or left) from the stem values</a:t>
            </a:r>
            <a:r>
              <a:rPr lang="en-US" dirty="0" smtClean="0">
                <a:latin typeface="+mj-lt"/>
              </a:rPr>
              <a:t>.</a:t>
            </a:r>
          </a:p>
          <a:p>
            <a:endParaRPr lang="en-US" dirty="0">
              <a:latin typeface="+mj-lt"/>
            </a:endParaRPr>
          </a:p>
          <a:p>
            <a:r>
              <a:rPr lang="en-US" dirty="0">
                <a:latin typeface="+mj-lt"/>
              </a:rPr>
              <a:t>The "stem" is used to group the scores and each "leaf" shows the individual scores within each group.</a:t>
            </a:r>
          </a:p>
          <a:p>
            <a:endParaRPr lang="en-US" dirty="0">
              <a:latin typeface="+mj-lt"/>
            </a:endParaRPr>
          </a:p>
        </p:txBody>
      </p:sp>
    </p:spTree>
    <p:extLst>
      <p:ext uri="{BB962C8B-B14F-4D97-AF65-F5344CB8AC3E}">
        <p14:creationId xmlns:p14="http://schemas.microsoft.com/office/powerpoint/2010/main" val="3079328225"/>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375320"/>
          </a:xfrm>
        </p:spPr>
        <p:txBody>
          <a:bodyPr>
            <a:normAutofit fontScale="90000"/>
          </a:bodyPr>
          <a:lstStyle/>
          <a:p>
            <a:endParaRPr lang="en-US" dirty="0"/>
          </a:p>
        </p:txBody>
      </p:sp>
      <p:pic>
        <p:nvPicPr>
          <p:cNvPr id="11878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512" y="1052736"/>
            <a:ext cx="8568952" cy="5328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671296"/>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231304"/>
          </a:xfrm>
        </p:spPr>
        <p:txBody>
          <a:bodyPr>
            <a:normAutofit fontScale="90000"/>
          </a:bodyPr>
          <a:lstStyle/>
          <a:p>
            <a:endParaRPr lang="en-US" dirty="0"/>
          </a:p>
        </p:txBody>
      </p:sp>
      <p:sp>
        <p:nvSpPr>
          <p:cNvPr id="3" name="Content Placeholder 2"/>
          <p:cNvSpPr>
            <a:spLocks noGrp="1"/>
          </p:cNvSpPr>
          <p:nvPr>
            <p:ph idx="1"/>
          </p:nvPr>
        </p:nvSpPr>
        <p:spPr/>
        <p:txBody>
          <a:bodyPr/>
          <a:lstStyle/>
          <a:p>
            <a:endParaRPr lang="en-US" dirty="0"/>
          </a:p>
        </p:txBody>
      </p:sp>
      <p:pic>
        <p:nvPicPr>
          <p:cNvPr id="1198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980728"/>
            <a:ext cx="7704856" cy="5328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2623784"/>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200" b="1" dirty="0"/>
              <a:t>What Are They Used For</a:t>
            </a:r>
            <a:r>
              <a:rPr lang="en-US" sz="3200" b="1" dirty="0" smtClean="0"/>
              <a:t>?</a:t>
            </a:r>
          </a:p>
          <a:p>
            <a:pPr algn="just"/>
            <a:r>
              <a:rPr lang="en-US" sz="3200" dirty="0"/>
              <a:t/>
            </a:r>
            <a:br>
              <a:rPr lang="en-US" sz="3200" dirty="0"/>
            </a:br>
            <a:r>
              <a:rPr lang="en-US" sz="3200" dirty="0"/>
              <a:t>They are usually used when there are large amounts of numbers to analyze. Series of scores on sports teams, series of temperatures or rainfall over a period of time, series of classroom test scores are examples of when Stem and Leaf Plots could be used.</a:t>
            </a:r>
          </a:p>
        </p:txBody>
      </p:sp>
    </p:spTree>
    <p:extLst>
      <p:ext uri="{BB962C8B-B14F-4D97-AF65-F5344CB8AC3E}">
        <p14:creationId xmlns:p14="http://schemas.microsoft.com/office/powerpoint/2010/main" val="3948802865"/>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Example</a:t>
            </a:r>
            <a:endParaRPr lang="en-US" dirty="0"/>
          </a:p>
        </p:txBody>
      </p:sp>
      <p:sp>
        <p:nvSpPr>
          <p:cNvPr id="3" name="Content Placeholder 2"/>
          <p:cNvSpPr>
            <a:spLocks noGrp="1"/>
          </p:cNvSpPr>
          <p:nvPr>
            <p:ph idx="1"/>
          </p:nvPr>
        </p:nvSpPr>
        <p:spPr/>
        <p:txBody>
          <a:bodyPr>
            <a:normAutofit/>
          </a:bodyPr>
          <a:lstStyle/>
          <a:p>
            <a:r>
              <a:rPr lang="en-US" sz="4800" dirty="0"/>
              <a:t>77 80 82 68 65 59 61</a:t>
            </a:r>
            <a:br>
              <a:rPr lang="en-US" sz="4800" dirty="0"/>
            </a:br>
            <a:r>
              <a:rPr lang="en-US" sz="4800" dirty="0"/>
              <a:t>57 50 62 61 70 69 64</a:t>
            </a:r>
            <a:br>
              <a:rPr lang="en-US" sz="4800" dirty="0"/>
            </a:br>
            <a:r>
              <a:rPr lang="en-US" sz="4800" dirty="0"/>
              <a:t>67 70 62 65 65 73 76</a:t>
            </a:r>
            <a:br>
              <a:rPr lang="en-US" sz="4800" dirty="0"/>
            </a:br>
            <a:r>
              <a:rPr lang="en-US" sz="4800" dirty="0"/>
              <a:t>87 80 82 83 79 79 71</a:t>
            </a:r>
            <a:br>
              <a:rPr lang="en-US" sz="4800" dirty="0"/>
            </a:br>
            <a:r>
              <a:rPr lang="en-US" sz="4800" dirty="0"/>
              <a:t>80 77</a:t>
            </a:r>
          </a:p>
        </p:txBody>
      </p:sp>
    </p:spTree>
    <p:extLst>
      <p:ext uri="{BB962C8B-B14F-4D97-AF65-F5344CB8AC3E}">
        <p14:creationId xmlns:p14="http://schemas.microsoft.com/office/powerpoint/2010/main" val="2476920879"/>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548680"/>
            <a:ext cx="8712968" cy="5616624"/>
          </a:xfrm>
        </p:spPr>
        <p:txBody>
          <a:bodyPr>
            <a:normAutofit/>
          </a:bodyPr>
          <a:lstStyle/>
          <a:p>
            <a:pPr>
              <a:buNone/>
            </a:pPr>
            <a:r>
              <a:rPr lang="en-US" dirty="0" err="1" smtClean="0"/>
              <a:t>Contoh</a:t>
            </a:r>
            <a:r>
              <a:rPr lang="en-US" dirty="0" smtClean="0"/>
              <a:t>:</a:t>
            </a:r>
          </a:p>
          <a:p>
            <a:pPr>
              <a:buNone/>
            </a:pPr>
            <a:endParaRPr lang="en-US" dirty="0" smtClean="0"/>
          </a:p>
          <a:p>
            <a:pPr>
              <a:buNone/>
            </a:pPr>
            <a:r>
              <a:rPr lang="en-US" dirty="0" smtClean="0"/>
              <a:t>102, 104, 105, 105, 109, 110, 113, 116, 120, 121, 121, 134, 137.</a:t>
            </a:r>
          </a:p>
          <a:p>
            <a:pPr>
              <a:buNone/>
            </a:pPr>
            <a:r>
              <a:rPr lang="en-US" dirty="0" smtClean="0"/>
              <a:t>Plot </a:t>
            </a:r>
            <a:r>
              <a:rPr lang="en-US" dirty="0" err="1" smtClean="0"/>
              <a:t>tangkai</a:t>
            </a:r>
            <a:r>
              <a:rPr lang="en-US" dirty="0" smtClean="0"/>
              <a:t> </a:t>
            </a:r>
            <a:r>
              <a:rPr lang="en-US" dirty="0" err="1" smtClean="0"/>
              <a:t>bagi</a:t>
            </a:r>
            <a:r>
              <a:rPr lang="en-US" dirty="0" smtClean="0"/>
              <a:t> data </a:t>
            </a:r>
            <a:r>
              <a:rPr lang="en-US" dirty="0" err="1" smtClean="0"/>
              <a:t>ialah</a:t>
            </a:r>
            <a:endParaRPr lang="en-US" dirty="0" smtClean="0"/>
          </a:p>
          <a:p>
            <a:pPr>
              <a:buNone/>
            </a:pPr>
            <a:r>
              <a:rPr lang="en-US" dirty="0" smtClean="0"/>
              <a:t>   10        2   4    5    5   9</a:t>
            </a:r>
          </a:p>
          <a:p>
            <a:pPr>
              <a:buNone/>
            </a:pPr>
            <a:r>
              <a:rPr lang="en-US" dirty="0" smtClean="0"/>
              <a:t>   11       0    3    6</a:t>
            </a:r>
          </a:p>
          <a:p>
            <a:pPr>
              <a:buNone/>
            </a:pPr>
            <a:r>
              <a:rPr lang="en-US" dirty="0" smtClean="0"/>
              <a:t>   12       0    1    1</a:t>
            </a:r>
          </a:p>
          <a:p>
            <a:pPr>
              <a:buNone/>
            </a:pPr>
            <a:r>
              <a:rPr lang="en-US" dirty="0" smtClean="0"/>
              <a:t>   13       4    7        </a:t>
            </a:r>
          </a:p>
          <a:p>
            <a:pPr>
              <a:buNone/>
            </a:pPr>
            <a:r>
              <a:rPr lang="en-US" dirty="0" smtClean="0"/>
              <a:t>   </a:t>
            </a:r>
          </a:p>
          <a:p>
            <a:pPr>
              <a:buNone/>
            </a:pPr>
            <a:r>
              <a:rPr lang="en-US" dirty="0" err="1" smtClean="0"/>
              <a:t>Tangkai</a:t>
            </a:r>
            <a:r>
              <a:rPr lang="en-US" dirty="0" smtClean="0"/>
              <a:t>        </a:t>
            </a:r>
            <a:r>
              <a:rPr lang="en-US" dirty="0" err="1" smtClean="0"/>
              <a:t>Daun</a:t>
            </a:r>
            <a:endParaRPr lang="en-US" dirty="0" smtClean="0"/>
          </a:p>
          <a:p>
            <a:pPr>
              <a:buNone/>
            </a:pPr>
            <a:r>
              <a:rPr lang="en-US" dirty="0" smtClean="0"/>
              <a:t>        </a:t>
            </a:r>
            <a:r>
              <a:rPr lang="en-US" dirty="0" err="1" smtClean="0"/>
              <a:t>Kekunci</a:t>
            </a:r>
            <a:r>
              <a:rPr lang="en-US" dirty="0" smtClean="0"/>
              <a:t>:  10|2 = 102</a:t>
            </a:r>
          </a:p>
          <a:p>
            <a:endParaRPr lang="en-US" dirty="0"/>
          </a:p>
        </p:txBody>
      </p:sp>
      <p:cxnSp>
        <p:nvCxnSpPr>
          <p:cNvPr id="5" name="Straight Connector 4"/>
          <p:cNvCxnSpPr/>
          <p:nvPr/>
        </p:nvCxnSpPr>
        <p:spPr>
          <a:xfrm>
            <a:off x="1403648" y="2636912"/>
            <a:ext cx="0" cy="2160240"/>
          </a:xfrm>
          <a:prstGeom prst="line">
            <a:avLst/>
          </a:prstGeom>
        </p:spPr>
        <p:style>
          <a:lnRef idx="1">
            <a:schemeClr val="accent1"/>
          </a:lnRef>
          <a:fillRef idx="0">
            <a:schemeClr val="accent1"/>
          </a:fillRef>
          <a:effectRef idx="0">
            <a:schemeClr val="accent1"/>
          </a:effectRef>
          <a:fontRef idx="minor">
            <a:schemeClr val="tx1"/>
          </a:fontRef>
        </p:style>
      </p:cxnSp>
      <p:sp>
        <p:nvSpPr>
          <p:cNvPr id="130050" name="AutoShape 2"/>
          <p:cNvSpPr>
            <a:spLocks/>
          </p:cNvSpPr>
          <p:nvPr/>
        </p:nvSpPr>
        <p:spPr bwMode="auto">
          <a:xfrm rot="5400000">
            <a:off x="2495487" y="4353387"/>
            <a:ext cx="552625" cy="2016224"/>
          </a:xfrm>
          <a:prstGeom prst="leftBrace">
            <a:avLst>
              <a:gd name="adj1" fmla="val 9776"/>
              <a:gd name="adj2" fmla="val 50000"/>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AutoShape 2"/>
          <p:cNvSpPr>
            <a:spLocks/>
          </p:cNvSpPr>
          <p:nvPr/>
        </p:nvSpPr>
        <p:spPr bwMode="auto">
          <a:xfrm rot="5400000">
            <a:off x="519285" y="4889427"/>
            <a:ext cx="552625" cy="800124"/>
          </a:xfrm>
          <a:prstGeom prst="leftBrace">
            <a:avLst>
              <a:gd name="adj1" fmla="val 9776"/>
              <a:gd name="adj2" fmla="val 50000"/>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231304"/>
          </a:xfrm>
        </p:spPr>
        <p:txBody>
          <a:bodyPr>
            <a:normAutofit fontScale="90000"/>
          </a:bodyPr>
          <a:lstStyle/>
          <a:p>
            <a:endParaRPr lang="en-US" dirty="0"/>
          </a:p>
        </p:txBody>
      </p:sp>
      <p:sp>
        <p:nvSpPr>
          <p:cNvPr id="3" name="Content Placeholder 2"/>
          <p:cNvSpPr>
            <a:spLocks noGrp="1"/>
          </p:cNvSpPr>
          <p:nvPr>
            <p:ph idx="1"/>
          </p:nvPr>
        </p:nvSpPr>
        <p:spPr>
          <a:xfrm>
            <a:off x="457200" y="836712"/>
            <a:ext cx="8229600" cy="5640288"/>
          </a:xfrm>
        </p:spPr>
        <p:txBody>
          <a:bodyPr>
            <a:normAutofit/>
          </a:bodyPr>
          <a:lstStyle/>
          <a:p>
            <a:pPr algn="just"/>
            <a:r>
              <a:rPr lang="en-US" dirty="0"/>
              <a:t>A box plot is a graphical rendition of statistical data based on the minimum, first quartile, median, third quartile, and maximum. The term "box plot" comes from the fact that the graph looks like a rectangle with lines extending from the top and bottom. </a:t>
            </a:r>
            <a:endParaRPr lang="en-US" dirty="0" smtClean="0"/>
          </a:p>
          <a:p>
            <a:pPr algn="just"/>
            <a:endParaRPr lang="en-US" dirty="0" smtClean="0"/>
          </a:p>
          <a:p>
            <a:pPr algn="just"/>
            <a:r>
              <a:rPr lang="en-US" dirty="0" smtClean="0"/>
              <a:t>A </a:t>
            </a:r>
            <a:r>
              <a:rPr lang="en-US" dirty="0"/>
              <a:t>standard box plot is composed of the median, upper hinge, lower hinge, upper adjacent value, lower adjacent value, outside values, and far out </a:t>
            </a:r>
            <a:r>
              <a:rPr lang="en-US" dirty="0" smtClean="0"/>
              <a:t>values</a:t>
            </a:r>
          </a:p>
          <a:p>
            <a:pPr algn="just"/>
            <a:endParaRPr lang="en-US" dirty="0"/>
          </a:p>
          <a:p>
            <a:pPr algn="just"/>
            <a:r>
              <a:rPr lang="en-US" dirty="0" smtClean="0"/>
              <a:t>The </a:t>
            </a:r>
            <a:r>
              <a:rPr lang="en-US" dirty="0"/>
              <a:t>illustration shows a generic example of a box plot with the maximum, third quartile, median, first quartile, and minimum values labeled. </a:t>
            </a:r>
          </a:p>
        </p:txBody>
      </p:sp>
    </p:spTree>
    <p:extLst>
      <p:ext uri="{BB962C8B-B14F-4D97-AF65-F5344CB8AC3E}">
        <p14:creationId xmlns:p14="http://schemas.microsoft.com/office/powerpoint/2010/main" val="131281765"/>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548680"/>
            <a:ext cx="8229600" cy="5928320"/>
          </a:xfrm>
        </p:spPr>
        <p:txBody>
          <a:bodyPr/>
          <a:lstStyle/>
          <a:p>
            <a:pPr algn="ctr"/>
            <a:r>
              <a:rPr lang="en-US" sz="3600" b="1" dirty="0" smtClean="0"/>
              <a:t>BOX PLOT</a:t>
            </a:r>
            <a:endParaRPr lang="en-US" sz="3600" b="1" dirty="0"/>
          </a:p>
          <a:p>
            <a:r>
              <a:rPr lang="en-US" dirty="0"/>
              <a:t>A graphical summary of a numerical data sample through five statistics: median, lower quartile, upper quartile, and some indication of more extreme upper and lower values</a:t>
            </a:r>
          </a:p>
          <a:p>
            <a:endParaRPr lang="en-US" dirty="0"/>
          </a:p>
        </p:txBody>
      </p:sp>
      <p:pic>
        <p:nvPicPr>
          <p:cNvPr id="1218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2204864"/>
            <a:ext cx="6120680" cy="4536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2758257"/>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67408"/>
          </a:xfrm>
        </p:spPr>
        <p:txBody>
          <a:bodyPr>
            <a:normAutofit fontScale="90000"/>
          </a:bodyPr>
          <a:lstStyle/>
          <a:p>
            <a:pPr algn="ctr"/>
            <a:r>
              <a:rPr lang="en-US" dirty="0"/>
              <a:t>Box and whiskers plot</a:t>
            </a:r>
            <a:br>
              <a:rPr lang="en-US" dirty="0"/>
            </a:br>
            <a:endParaRPr lang="en-US" dirty="0"/>
          </a:p>
        </p:txBody>
      </p:sp>
      <p:sp>
        <p:nvSpPr>
          <p:cNvPr id="3" name="Content Placeholder 2"/>
          <p:cNvSpPr>
            <a:spLocks noGrp="1"/>
          </p:cNvSpPr>
          <p:nvPr>
            <p:ph idx="1"/>
          </p:nvPr>
        </p:nvSpPr>
        <p:spPr/>
        <p:txBody>
          <a:bodyPr/>
          <a:lstStyle/>
          <a:p>
            <a:r>
              <a:rPr lang="en-US" dirty="0"/>
              <a:t>Basically a box and whiskers plot looks like this:</a:t>
            </a:r>
            <a:br>
              <a:rPr lang="en-US" dirty="0"/>
            </a:br>
            <a:endParaRPr lang="en-US" dirty="0"/>
          </a:p>
          <a:p>
            <a:r>
              <a:rPr lang="en-US" dirty="0"/>
              <a:t/>
            </a:r>
            <a:br>
              <a:rPr lang="en-US" dirty="0"/>
            </a:br>
            <a:endParaRPr lang="en-US" dirty="0"/>
          </a:p>
        </p:txBody>
      </p:sp>
      <p:pic>
        <p:nvPicPr>
          <p:cNvPr id="1228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2564904"/>
            <a:ext cx="7272807"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1287033"/>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303312"/>
          </a:xfrm>
        </p:spPr>
        <p:txBody>
          <a:bodyPr>
            <a:normAutofit fontScale="90000"/>
          </a:bodyPr>
          <a:lstStyle/>
          <a:p>
            <a:endParaRPr lang="en-US" dirty="0"/>
          </a:p>
        </p:txBody>
      </p:sp>
      <p:sp>
        <p:nvSpPr>
          <p:cNvPr id="3" name="Content Placeholder 2"/>
          <p:cNvSpPr>
            <a:spLocks noGrp="1"/>
          </p:cNvSpPr>
          <p:nvPr>
            <p:ph idx="1"/>
          </p:nvPr>
        </p:nvSpPr>
        <p:spPr>
          <a:xfrm>
            <a:off x="457200" y="908720"/>
            <a:ext cx="8229600" cy="5616624"/>
          </a:xfrm>
        </p:spPr>
        <p:txBody>
          <a:bodyPr/>
          <a:lstStyle/>
          <a:p>
            <a:r>
              <a:rPr lang="en-US" dirty="0" smtClean="0"/>
              <a:t>the </a:t>
            </a:r>
            <a:r>
              <a:rPr lang="en-US" dirty="0"/>
              <a:t>reason we call the two lines extending from the edge of the box whiskers is simply because they look like whiskers or mustache, especially mustache of a cat</a:t>
            </a:r>
            <a:br>
              <a:rPr lang="en-US" dirty="0"/>
            </a:br>
            <a:endParaRPr lang="en-US" dirty="0"/>
          </a:p>
        </p:txBody>
      </p:sp>
      <p:pic>
        <p:nvPicPr>
          <p:cNvPr id="1239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132856"/>
            <a:ext cx="8712968"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0715515"/>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Lower extreme: the lowest or smallest value in a set of data</a:t>
            </a:r>
          </a:p>
          <a:p>
            <a:endParaRPr lang="en-US" dirty="0"/>
          </a:p>
          <a:p>
            <a:r>
              <a:rPr lang="en-US" dirty="0"/>
              <a:t>Lower quartile or first quartile: the median of all data below the median</a:t>
            </a:r>
          </a:p>
          <a:p>
            <a:endParaRPr lang="en-US" dirty="0"/>
          </a:p>
          <a:p>
            <a:r>
              <a:rPr lang="en-US" dirty="0"/>
              <a:t>Median or second quartile: the middle value of the set of data. If there are two values in the middle, the median is the average of the two values</a:t>
            </a:r>
          </a:p>
          <a:p>
            <a:endParaRPr lang="en-US" dirty="0"/>
          </a:p>
          <a:p>
            <a:r>
              <a:rPr lang="en-US" dirty="0"/>
              <a:t>Upper quartile or third quartile: the median of all data above the median</a:t>
            </a:r>
          </a:p>
          <a:p>
            <a:endParaRPr lang="en-US" dirty="0"/>
          </a:p>
          <a:p>
            <a:r>
              <a:rPr lang="en-US" dirty="0"/>
              <a:t>Upper extreme: The biggest value in the set</a:t>
            </a:r>
          </a:p>
        </p:txBody>
      </p:sp>
    </p:spTree>
    <p:extLst>
      <p:ext uri="{BB962C8B-B14F-4D97-AF65-F5344CB8AC3E}">
        <p14:creationId xmlns:p14="http://schemas.microsoft.com/office/powerpoint/2010/main" val="715414108"/>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smtClean="0"/>
              <a:t>Why </a:t>
            </a:r>
            <a:r>
              <a:rPr lang="en-US" b="1" dirty="0"/>
              <a:t>Use a Box and Whisker Plot?</a:t>
            </a:r>
            <a:br>
              <a:rPr lang="en-US" b="1" dirty="0"/>
            </a:br>
            <a:endParaRPr lang="en-US" b="1" dirty="0"/>
          </a:p>
        </p:txBody>
      </p:sp>
      <p:sp>
        <p:nvSpPr>
          <p:cNvPr id="3" name="Content Placeholder 2"/>
          <p:cNvSpPr>
            <a:spLocks noGrp="1"/>
          </p:cNvSpPr>
          <p:nvPr>
            <p:ph idx="1"/>
          </p:nvPr>
        </p:nvSpPr>
        <p:spPr/>
        <p:txBody>
          <a:bodyPr/>
          <a:lstStyle/>
          <a:p>
            <a:pPr marL="0" indent="0">
              <a:buNone/>
            </a:pPr>
            <a:endParaRPr lang="en-US" dirty="0"/>
          </a:p>
          <a:p>
            <a:pPr algn="just"/>
            <a:r>
              <a:rPr lang="en-US" sz="3200" dirty="0"/>
              <a:t>Box and whisker plots are very effective and easy to read. They summarize data from multiple sources and display the results in a single graph. Box and whisker plots allow for comparison of data from different categories for easier, more effective decision-making.</a:t>
            </a:r>
          </a:p>
          <a:p>
            <a:pPr algn="just"/>
            <a:endParaRPr lang="en-US" sz="3200" dirty="0"/>
          </a:p>
        </p:txBody>
      </p:sp>
    </p:spTree>
    <p:extLst>
      <p:ext uri="{BB962C8B-B14F-4D97-AF65-F5344CB8AC3E}">
        <p14:creationId xmlns:p14="http://schemas.microsoft.com/office/powerpoint/2010/main" val="1230735034"/>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chemeClr val="tx1"/>
                </a:solidFill>
              </a:rPr>
              <a:t>When to Use a Box and Whisker Plot</a:t>
            </a:r>
          </a:p>
        </p:txBody>
      </p:sp>
      <p:sp>
        <p:nvSpPr>
          <p:cNvPr id="3" name="Content Placeholder 2"/>
          <p:cNvSpPr>
            <a:spLocks noGrp="1"/>
          </p:cNvSpPr>
          <p:nvPr>
            <p:ph idx="1"/>
          </p:nvPr>
        </p:nvSpPr>
        <p:spPr/>
        <p:txBody>
          <a:bodyPr>
            <a:normAutofit lnSpcReduction="10000"/>
          </a:bodyPr>
          <a:lstStyle/>
          <a:p>
            <a:pPr algn="just"/>
            <a:endParaRPr lang="en-US" sz="3200" dirty="0" smtClean="0"/>
          </a:p>
          <a:p>
            <a:pPr algn="just"/>
            <a:r>
              <a:rPr lang="en-US" sz="3200" dirty="0" smtClean="0"/>
              <a:t>Use </a:t>
            </a:r>
            <a:r>
              <a:rPr lang="en-US" sz="3200" dirty="0"/>
              <a:t>box and whisker plots when you have multiple data sets from independent sources that are related to each other in some way. Examples include test scores between schools or classrooms, data from before and after a process change, similar features on one part such as cam shaft lobes, or data from duplicate machines manufacturing the same products.</a:t>
            </a:r>
          </a:p>
          <a:p>
            <a:endParaRPr lang="en-US" dirty="0"/>
          </a:p>
        </p:txBody>
      </p:sp>
    </p:spTree>
    <p:extLst>
      <p:ext uri="{BB962C8B-B14F-4D97-AF65-F5344CB8AC3E}">
        <p14:creationId xmlns:p14="http://schemas.microsoft.com/office/powerpoint/2010/main" val="1063209059"/>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1"/>
                </a:solidFill>
              </a:rPr>
              <a:t>Box and Whisker Plot Procedure</a:t>
            </a:r>
          </a:p>
        </p:txBody>
      </p:sp>
      <p:sp>
        <p:nvSpPr>
          <p:cNvPr id="3" name="Content Placeholder 2"/>
          <p:cNvSpPr>
            <a:spLocks noGrp="1"/>
          </p:cNvSpPr>
          <p:nvPr>
            <p:ph idx="1"/>
          </p:nvPr>
        </p:nvSpPr>
        <p:spPr/>
        <p:txBody>
          <a:bodyPr>
            <a:normAutofit lnSpcReduction="10000"/>
          </a:bodyPr>
          <a:lstStyle/>
          <a:p>
            <a:r>
              <a:rPr lang="en-US" sz="2800" dirty="0" smtClean="0"/>
              <a:t>A </a:t>
            </a:r>
            <a:r>
              <a:rPr lang="en-US" sz="2800" dirty="0"/>
              <a:t>box and whisker plot is developed from five statistics.</a:t>
            </a:r>
          </a:p>
          <a:p>
            <a:r>
              <a:rPr lang="en-US" sz="2800" dirty="0"/>
              <a:t>Minimum value – the smallest value in the data set</a:t>
            </a:r>
          </a:p>
          <a:p>
            <a:r>
              <a:rPr lang="en-US" sz="2800" dirty="0"/>
              <a:t>Second quartile – the value below which the lower 25% of the data are contained</a:t>
            </a:r>
          </a:p>
          <a:p>
            <a:r>
              <a:rPr lang="en-US" sz="2800" dirty="0"/>
              <a:t>Median value – the middle number in a range of numbers</a:t>
            </a:r>
          </a:p>
          <a:p>
            <a:r>
              <a:rPr lang="en-US" sz="2800" dirty="0"/>
              <a:t>Third quartile – the value above which the upper 25% of the data are contained</a:t>
            </a:r>
          </a:p>
          <a:p>
            <a:r>
              <a:rPr lang="en-US" sz="2800" dirty="0"/>
              <a:t>Maximum value – the largest value in the data set</a:t>
            </a:r>
          </a:p>
          <a:p>
            <a:endParaRPr lang="en-US" dirty="0"/>
          </a:p>
        </p:txBody>
      </p:sp>
    </p:spTree>
    <p:extLst>
      <p:ext uri="{BB962C8B-B14F-4D97-AF65-F5344CB8AC3E}">
        <p14:creationId xmlns:p14="http://schemas.microsoft.com/office/powerpoint/2010/main" val="1566558789"/>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Example</a:t>
            </a:r>
            <a:endParaRPr lang="en-US" dirty="0"/>
          </a:p>
        </p:txBody>
      </p:sp>
      <p:sp>
        <p:nvSpPr>
          <p:cNvPr id="3" name="Content Placeholder 2"/>
          <p:cNvSpPr>
            <a:spLocks noGrp="1"/>
          </p:cNvSpPr>
          <p:nvPr>
            <p:ph idx="1"/>
          </p:nvPr>
        </p:nvSpPr>
        <p:spPr>
          <a:xfrm>
            <a:off x="251520" y="1268760"/>
            <a:ext cx="8892480" cy="5208240"/>
          </a:xfrm>
        </p:spPr>
        <p:txBody>
          <a:bodyPr>
            <a:normAutofit fontScale="92500" lnSpcReduction="20000"/>
          </a:bodyPr>
          <a:lstStyle/>
          <a:p>
            <a:endParaRPr lang="en-US" dirty="0"/>
          </a:p>
          <a:p>
            <a:pPr algn="just"/>
            <a:r>
              <a:rPr lang="en-US" sz="3300" b="1" dirty="0"/>
              <a:t>Construct a box and whiskers plot for the data set: {5, 2, 16, 9, 13, 7, 10}</a:t>
            </a:r>
          </a:p>
          <a:p>
            <a:endParaRPr lang="en-US" dirty="0"/>
          </a:p>
          <a:p>
            <a:r>
              <a:rPr lang="en-US" b="1" dirty="0"/>
              <a:t>First,</a:t>
            </a:r>
            <a:r>
              <a:rPr lang="en-US" dirty="0"/>
              <a:t> you have to put the data set in order from greatest to least or from least to greatest</a:t>
            </a:r>
          </a:p>
          <a:p>
            <a:endParaRPr lang="en-US" dirty="0"/>
          </a:p>
          <a:p>
            <a:r>
              <a:rPr lang="en-US" dirty="0"/>
              <a:t>From least to greatest we get : 2    5    7    9    10     13    </a:t>
            </a:r>
            <a:r>
              <a:rPr lang="en-US" dirty="0" smtClean="0"/>
              <a:t>16</a:t>
            </a:r>
            <a:endParaRPr lang="en-US" dirty="0"/>
          </a:p>
          <a:p>
            <a:r>
              <a:rPr lang="en-US" dirty="0"/>
              <a:t>Since the smallest value in the set is 2, the lower extreme is 2</a:t>
            </a:r>
          </a:p>
          <a:p>
            <a:endParaRPr lang="en-US" dirty="0"/>
          </a:p>
          <a:p>
            <a:r>
              <a:rPr lang="en-US" dirty="0"/>
              <a:t>Since the greatest value in the set is 16, the upper extreme is </a:t>
            </a:r>
            <a:r>
              <a:rPr lang="en-US" dirty="0" smtClean="0"/>
              <a:t>16</a:t>
            </a:r>
            <a:endParaRPr lang="en-US" dirty="0"/>
          </a:p>
          <a:p>
            <a:r>
              <a:rPr lang="en-US" dirty="0"/>
              <a:t>Now, look carefully at the set:  2    5    7    9    10     13    16</a:t>
            </a:r>
          </a:p>
          <a:p>
            <a:pPr marL="0" indent="0">
              <a:buNone/>
            </a:pPr>
            <a:r>
              <a:rPr lang="en-US" dirty="0" smtClean="0"/>
              <a:t>  You </a:t>
            </a:r>
            <a:r>
              <a:rPr lang="en-US" dirty="0"/>
              <a:t>can see that 9 is located right in the middle of the set of </a:t>
            </a:r>
            <a:r>
              <a:rPr lang="en-US" dirty="0" smtClean="0"/>
              <a:t>data</a:t>
            </a:r>
          </a:p>
          <a:p>
            <a:pPr marL="0" indent="0">
              <a:buNone/>
            </a:pPr>
            <a:r>
              <a:rPr lang="en-US" dirty="0" smtClean="0"/>
              <a:t>  Therefore</a:t>
            </a:r>
            <a:r>
              <a:rPr lang="en-US" dirty="0"/>
              <a:t>, 9 is the median</a:t>
            </a:r>
          </a:p>
          <a:p>
            <a:pPr marL="0" indent="0">
              <a:buNone/>
            </a:pPr>
            <a:endParaRPr lang="en-US" dirty="0"/>
          </a:p>
          <a:p>
            <a:endParaRPr lang="en-US" dirty="0"/>
          </a:p>
        </p:txBody>
      </p:sp>
    </p:spTree>
    <p:extLst>
      <p:ext uri="{BB962C8B-B14F-4D97-AF65-F5344CB8AC3E}">
        <p14:creationId xmlns:p14="http://schemas.microsoft.com/office/powerpoint/2010/main" val="2332399617"/>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a:t>Construct a box and whiskers plot for the data set: {5, 2, 16, 9, 13, 7, 10}</a:t>
            </a:r>
            <a:br>
              <a:rPr lang="en-US" dirty="0"/>
            </a:br>
            <a:r>
              <a:rPr lang="en-US" dirty="0"/>
              <a:t/>
            </a:r>
            <a:br>
              <a:rPr lang="en-US" dirty="0"/>
            </a:br>
            <a:r>
              <a:rPr lang="en-US" dirty="0"/>
              <a:t>First, you have to put the data set in order from greatest to least or from least to greatest</a:t>
            </a:r>
            <a:br>
              <a:rPr lang="en-US" dirty="0"/>
            </a:br>
            <a:r>
              <a:rPr lang="en-US" dirty="0"/>
              <a:t/>
            </a:r>
            <a:br>
              <a:rPr lang="en-US" dirty="0"/>
            </a:br>
            <a:r>
              <a:rPr lang="en-US" dirty="0"/>
              <a:t>From least to greatest we get : 2    5    7    9    10     13    16</a:t>
            </a:r>
            <a:br>
              <a:rPr lang="en-US" dirty="0"/>
            </a:br>
            <a:r>
              <a:rPr lang="en-US" dirty="0"/>
              <a:t/>
            </a:r>
            <a:br>
              <a:rPr lang="en-US" dirty="0"/>
            </a:br>
            <a:r>
              <a:rPr lang="en-US" dirty="0"/>
              <a:t>Since the smallest value in the set is 2, the lower extreme is </a:t>
            </a:r>
            <a:r>
              <a:rPr lang="en-US" b="1" dirty="0"/>
              <a:t>2</a:t>
            </a:r>
            <a:r>
              <a:rPr lang="en-US" dirty="0"/>
              <a:t/>
            </a:r>
            <a:br>
              <a:rPr lang="en-US" dirty="0"/>
            </a:br>
            <a:r>
              <a:rPr lang="en-US" dirty="0"/>
              <a:t/>
            </a:r>
            <a:br>
              <a:rPr lang="en-US" dirty="0"/>
            </a:br>
            <a:r>
              <a:rPr lang="en-US" dirty="0"/>
              <a:t>Since the greatest value in the set is 16, the upper extreme is </a:t>
            </a:r>
            <a:r>
              <a:rPr lang="en-US" b="1" dirty="0"/>
              <a:t>16</a:t>
            </a:r>
            <a:r>
              <a:rPr lang="en-US" dirty="0"/>
              <a:t/>
            </a:r>
            <a:br>
              <a:rPr lang="en-US" dirty="0"/>
            </a:br>
            <a:r>
              <a:rPr lang="en-US" dirty="0"/>
              <a:t/>
            </a:r>
            <a:br>
              <a:rPr lang="en-US" dirty="0"/>
            </a:br>
            <a:r>
              <a:rPr lang="en-US" dirty="0"/>
              <a:t>Now, look carefully at the set:  2    5    7    </a:t>
            </a:r>
            <a:r>
              <a:rPr lang="en-US" b="1" dirty="0"/>
              <a:t>9</a:t>
            </a:r>
            <a:r>
              <a:rPr lang="en-US" dirty="0"/>
              <a:t>    10     13    16</a:t>
            </a:r>
            <a:br>
              <a:rPr lang="en-US" dirty="0"/>
            </a:br>
            <a:r>
              <a:rPr lang="en-US" dirty="0"/>
              <a:t/>
            </a:r>
            <a:br>
              <a:rPr lang="en-US" dirty="0"/>
            </a:br>
            <a:r>
              <a:rPr lang="en-US" dirty="0"/>
              <a:t>You can see that 9 is located right in the middle of the set of data</a:t>
            </a:r>
            <a:br>
              <a:rPr lang="en-US" dirty="0"/>
            </a:br>
            <a:r>
              <a:rPr lang="en-US" dirty="0"/>
              <a:t/>
            </a:r>
            <a:br>
              <a:rPr lang="en-US" dirty="0"/>
            </a:br>
            <a:r>
              <a:rPr lang="en-US" dirty="0"/>
              <a:t>Therefore, 9 is the median</a:t>
            </a:r>
          </a:p>
        </p:txBody>
      </p:sp>
    </p:spTree>
    <p:extLst>
      <p:ext uri="{BB962C8B-B14F-4D97-AF65-F5344CB8AC3E}">
        <p14:creationId xmlns:p14="http://schemas.microsoft.com/office/powerpoint/2010/main" val="2765092567"/>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249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924944"/>
            <a:ext cx="8784976" cy="15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813541"/>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259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916832"/>
            <a:ext cx="8352928"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2861426"/>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269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3005138"/>
            <a:ext cx="8568952" cy="24400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7639757"/>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908720"/>
            <a:ext cx="8568952" cy="5544616"/>
          </a:xfrm>
        </p:spPr>
        <p:txBody>
          <a:bodyPr>
            <a:normAutofit lnSpcReduction="10000"/>
          </a:bodyPr>
          <a:lstStyle/>
          <a:p>
            <a:endParaRPr lang="en-US" dirty="0" smtClean="0"/>
          </a:p>
          <a:p>
            <a:r>
              <a:rPr lang="en-US" dirty="0" err="1" smtClean="0"/>
              <a:t>Cerapan</a:t>
            </a:r>
            <a:r>
              <a:rPr lang="en-US" dirty="0" smtClean="0"/>
              <a:t> </a:t>
            </a:r>
            <a:r>
              <a:rPr lang="en-US" dirty="0" err="1" smtClean="0"/>
              <a:t>terkecil</a:t>
            </a:r>
            <a:r>
              <a:rPr lang="en-US" dirty="0" smtClean="0"/>
              <a:t>:  (Q</a:t>
            </a:r>
            <a:r>
              <a:rPr lang="en-US" baseline="-25000" dirty="0" smtClean="0"/>
              <a:t>1</a:t>
            </a:r>
            <a:r>
              <a:rPr lang="en-US" dirty="0" smtClean="0"/>
              <a:t> – 1.5 x JAK) </a:t>
            </a:r>
          </a:p>
          <a:p>
            <a:r>
              <a:rPr lang="en-US" dirty="0" err="1" smtClean="0"/>
              <a:t>Cerapan</a:t>
            </a:r>
            <a:r>
              <a:rPr lang="en-US" dirty="0" smtClean="0"/>
              <a:t> </a:t>
            </a:r>
            <a:r>
              <a:rPr lang="en-US" dirty="0" err="1" smtClean="0"/>
              <a:t>terbesar</a:t>
            </a:r>
            <a:r>
              <a:rPr lang="en-US" dirty="0" smtClean="0"/>
              <a:t>: (Q</a:t>
            </a:r>
            <a:r>
              <a:rPr lang="en-US" baseline="-25000" dirty="0" smtClean="0"/>
              <a:t>3</a:t>
            </a:r>
            <a:r>
              <a:rPr lang="en-US" dirty="0" smtClean="0"/>
              <a:t> + 1.5 x JAK)</a:t>
            </a:r>
          </a:p>
          <a:p>
            <a:endParaRPr lang="en-US" dirty="0"/>
          </a:p>
          <a:p>
            <a:endParaRPr lang="en-US" dirty="0" smtClean="0"/>
          </a:p>
          <a:p>
            <a:r>
              <a:rPr lang="en-US" dirty="0" smtClean="0"/>
              <a:t>Plot </a:t>
            </a:r>
            <a:r>
              <a:rPr lang="en-US" dirty="0" err="1" smtClean="0"/>
              <a:t>kotak</a:t>
            </a:r>
            <a:r>
              <a:rPr lang="en-US" dirty="0" smtClean="0"/>
              <a:t> </a:t>
            </a:r>
            <a:r>
              <a:rPr lang="en-US" dirty="0" err="1" smtClean="0"/>
              <a:t>adalah</a:t>
            </a:r>
            <a:r>
              <a:rPr lang="en-US" dirty="0" smtClean="0"/>
              <a:t> </a:t>
            </a:r>
            <a:r>
              <a:rPr lang="en-US" dirty="0" err="1" smtClean="0"/>
              <a:t>berguna</a:t>
            </a:r>
            <a:r>
              <a:rPr lang="en-US" dirty="0" smtClean="0"/>
              <a:t> </a:t>
            </a:r>
            <a:r>
              <a:rPr lang="en-US" dirty="0" err="1" smtClean="0"/>
              <a:t>untuk</a:t>
            </a:r>
            <a:r>
              <a:rPr lang="en-US" dirty="0" smtClean="0"/>
              <a:t>:</a:t>
            </a:r>
          </a:p>
          <a:p>
            <a:endParaRPr lang="en-US" dirty="0" smtClean="0"/>
          </a:p>
          <a:p>
            <a:pPr>
              <a:spcBef>
                <a:spcPts val="0"/>
              </a:spcBef>
              <a:buNone/>
            </a:pPr>
            <a:r>
              <a:rPr lang="en-US" dirty="0" smtClean="0"/>
              <a:t>      (i)  </a:t>
            </a:r>
            <a:r>
              <a:rPr lang="en-US" dirty="0" err="1" smtClean="0"/>
              <a:t>memastikan</a:t>
            </a:r>
            <a:r>
              <a:rPr lang="en-US" dirty="0" smtClean="0"/>
              <a:t> </a:t>
            </a:r>
            <a:r>
              <a:rPr lang="en-US" dirty="0" err="1" smtClean="0"/>
              <a:t>lokasi</a:t>
            </a:r>
            <a:r>
              <a:rPr lang="en-US" dirty="0" smtClean="0"/>
              <a:t> </a:t>
            </a:r>
            <a:r>
              <a:rPr lang="en-US" dirty="0" err="1" smtClean="0"/>
              <a:t>satu</a:t>
            </a:r>
            <a:r>
              <a:rPr lang="en-US" dirty="0" smtClean="0"/>
              <a:t> set data </a:t>
            </a:r>
            <a:r>
              <a:rPr lang="en-US" dirty="0" err="1" smtClean="0"/>
              <a:t>berdasarkan</a:t>
            </a:r>
            <a:r>
              <a:rPr lang="en-US" dirty="0" smtClean="0"/>
              <a:t>   </a:t>
            </a:r>
          </a:p>
          <a:p>
            <a:pPr>
              <a:spcBef>
                <a:spcPts val="0"/>
              </a:spcBef>
              <a:buNone/>
            </a:pPr>
            <a:r>
              <a:rPr lang="en-US" dirty="0"/>
              <a:t> </a:t>
            </a:r>
            <a:r>
              <a:rPr lang="en-US" dirty="0" smtClean="0"/>
              <a:t>          median.</a:t>
            </a:r>
          </a:p>
          <a:p>
            <a:pPr>
              <a:spcBef>
                <a:spcPts val="0"/>
              </a:spcBef>
              <a:buNone/>
            </a:pPr>
            <a:r>
              <a:rPr lang="en-US" dirty="0" smtClean="0"/>
              <a:t>      (ii) </a:t>
            </a:r>
            <a:r>
              <a:rPr lang="en-US" dirty="0" err="1" smtClean="0"/>
              <a:t>memastikan</a:t>
            </a:r>
            <a:r>
              <a:rPr lang="en-US" dirty="0" smtClean="0"/>
              <a:t> </a:t>
            </a:r>
            <a:r>
              <a:rPr lang="en-US" dirty="0" err="1" smtClean="0"/>
              <a:t>serakan</a:t>
            </a:r>
            <a:r>
              <a:rPr lang="en-US" dirty="0" smtClean="0"/>
              <a:t> </a:t>
            </a:r>
            <a:r>
              <a:rPr lang="en-US" dirty="0" err="1" smtClean="0"/>
              <a:t>bagi</a:t>
            </a:r>
            <a:r>
              <a:rPr lang="en-US" dirty="0" smtClean="0"/>
              <a:t> data </a:t>
            </a:r>
            <a:r>
              <a:rPr lang="en-US" dirty="0" err="1" smtClean="0"/>
              <a:t>berdasarkan</a:t>
            </a:r>
            <a:r>
              <a:rPr lang="en-US" dirty="0" smtClean="0"/>
              <a:t> </a:t>
            </a:r>
          </a:p>
          <a:p>
            <a:pPr>
              <a:spcBef>
                <a:spcPts val="0"/>
              </a:spcBef>
              <a:buNone/>
            </a:pPr>
            <a:r>
              <a:rPr lang="en-US" dirty="0"/>
              <a:t> </a:t>
            </a:r>
            <a:r>
              <a:rPr lang="en-US" dirty="0" smtClean="0"/>
              <a:t>          </a:t>
            </a:r>
            <a:r>
              <a:rPr lang="en-US" dirty="0" err="1" smtClean="0"/>
              <a:t>panjang</a:t>
            </a:r>
            <a:r>
              <a:rPr lang="en-US" dirty="0" smtClean="0"/>
              <a:t> </a:t>
            </a:r>
            <a:r>
              <a:rPr lang="en-US" dirty="0" err="1" smtClean="0"/>
              <a:t>kotak</a:t>
            </a:r>
            <a:r>
              <a:rPr lang="en-US" dirty="0" smtClean="0"/>
              <a:t>, </a:t>
            </a:r>
            <a:r>
              <a:rPr lang="en-US" dirty="0" err="1" smtClean="0"/>
              <a:t>julat</a:t>
            </a:r>
            <a:r>
              <a:rPr lang="en-US" dirty="0" smtClean="0"/>
              <a:t> </a:t>
            </a:r>
            <a:r>
              <a:rPr lang="en-US" dirty="0" err="1" smtClean="0"/>
              <a:t>antara</a:t>
            </a:r>
            <a:r>
              <a:rPr lang="en-US" dirty="0" smtClean="0"/>
              <a:t> </a:t>
            </a:r>
            <a:r>
              <a:rPr lang="en-US" dirty="0" err="1" smtClean="0"/>
              <a:t>kuartil</a:t>
            </a:r>
            <a:r>
              <a:rPr lang="en-US" dirty="0" smtClean="0"/>
              <a:t> </a:t>
            </a:r>
            <a:r>
              <a:rPr lang="en-US" dirty="0" err="1" smtClean="0"/>
              <a:t>dan</a:t>
            </a:r>
            <a:r>
              <a:rPr lang="en-US" dirty="0" smtClean="0"/>
              <a:t> </a:t>
            </a:r>
            <a:r>
              <a:rPr lang="en-US" dirty="0" err="1" smtClean="0"/>
              <a:t>panjang</a:t>
            </a:r>
            <a:r>
              <a:rPr lang="en-US" dirty="0" smtClean="0"/>
              <a:t> </a:t>
            </a:r>
          </a:p>
          <a:p>
            <a:pPr>
              <a:spcBef>
                <a:spcPts val="0"/>
              </a:spcBef>
              <a:buNone/>
            </a:pPr>
            <a:r>
              <a:rPr lang="en-US" dirty="0"/>
              <a:t> </a:t>
            </a:r>
            <a:r>
              <a:rPr lang="en-US" dirty="0" smtClean="0"/>
              <a:t>          </a:t>
            </a:r>
            <a:r>
              <a:rPr lang="en-US" dirty="0" err="1" smtClean="0"/>
              <a:t>misai-misai</a:t>
            </a:r>
            <a:r>
              <a:rPr lang="en-US" dirty="0" smtClean="0"/>
              <a:t> (</a:t>
            </a:r>
            <a:r>
              <a:rPr lang="en-US" dirty="0" err="1" smtClean="0"/>
              <a:t>iaitu</a:t>
            </a:r>
            <a:r>
              <a:rPr lang="en-US" dirty="0" smtClean="0"/>
              <a:t> </a:t>
            </a:r>
            <a:r>
              <a:rPr lang="en-US" dirty="0" err="1" smtClean="0"/>
              <a:t>julat</a:t>
            </a:r>
            <a:r>
              <a:rPr lang="en-US" dirty="0" smtClean="0"/>
              <a:t> data </a:t>
            </a:r>
            <a:r>
              <a:rPr lang="en-US" dirty="0" err="1" smtClean="0"/>
              <a:t>tanpa</a:t>
            </a:r>
            <a:r>
              <a:rPr lang="en-US" dirty="0" smtClean="0"/>
              <a:t> </a:t>
            </a:r>
            <a:r>
              <a:rPr lang="en-US" dirty="0" err="1" smtClean="0"/>
              <a:t>nilai-nilai</a:t>
            </a:r>
            <a:r>
              <a:rPr lang="en-US" dirty="0" smtClean="0"/>
              <a:t> </a:t>
            </a:r>
            <a:r>
              <a:rPr lang="en-US" dirty="0"/>
              <a:t> </a:t>
            </a:r>
            <a:endParaRPr lang="en-US" dirty="0" smtClean="0"/>
          </a:p>
          <a:p>
            <a:pPr>
              <a:spcBef>
                <a:spcPts val="0"/>
              </a:spcBef>
              <a:buNone/>
            </a:pPr>
            <a:r>
              <a:rPr lang="en-US" dirty="0"/>
              <a:t> </a:t>
            </a:r>
            <a:r>
              <a:rPr lang="en-US" dirty="0" smtClean="0"/>
              <a:t>          </a:t>
            </a:r>
            <a:r>
              <a:rPr lang="en-US" dirty="0" err="1" smtClean="0"/>
              <a:t>ekstrem</a:t>
            </a:r>
            <a:r>
              <a:rPr lang="en-US" dirty="0" smtClean="0"/>
              <a:t>).    </a:t>
            </a:r>
          </a:p>
          <a:p>
            <a:r>
              <a:rPr lang="en-US" dirty="0" smtClean="0"/>
              <a:t>.</a:t>
            </a:r>
            <a:endParaRPr lang="en-US" dirty="0"/>
          </a:p>
          <a:p>
            <a:endParaRPr lang="en-US" dirty="0" smtClean="0"/>
          </a:p>
          <a:p>
            <a:endParaRPr lang="en-US" dirty="0"/>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83157"/>
            <a:ext cx="8892480" cy="6674843"/>
          </a:xfrm>
        </p:spPr>
        <p:txBody>
          <a:bodyPr>
            <a:normAutofit/>
          </a:bodyPr>
          <a:lstStyle/>
          <a:p>
            <a:endParaRPr lang="en-US" dirty="0" smtClean="0"/>
          </a:p>
          <a:p>
            <a:pPr algn="just"/>
            <a:r>
              <a:rPr lang="en-US" dirty="0"/>
              <a:t>iii)  </a:t>
            </a:r>
            <a:r>
              <a:rPr lang="en-US" dirty="0" err="1"/>
              <a:t>mengenal</a:t>
            </a:r>
            <a:r>
              <a:rPr lang="en-US" dirty="0"/>
              <a:t> </a:t>
            </a:r>
            <a:r>
              <a:rPr lang="en-US" dirty="0" err="1"/>
              <a:t>pasti</a:t>
            </a:r>
            <a:r>
              <a:rPr lang="en-US" dirty="0"/>
              <a:t> </a:t>
            </a:r>
            <a:r>
              <a:rPr lang="en-US" dirty="0" err="1"/>
              <a:t>kepencongan</a:t>
            </a:r>
            <a:r>
              <a:rPr lang="en-US" dirty="0"/>
              <a:t> </a:t>
            </a:r>
            <a:r>
              <a:rPr lang="en-US" dirty="0" err="1"/>
              <a:t>bagi</a:t>
            </a:r>
            <a:r>
              <a:rPr lang="en-US" dirty="0"/>
              <a:t> </a:t>
            </a:r>
            <a:r>
              <a:rPr lang="en-US" dirty="0" err="1"/>
              <a:t>taburan</a:t>
            </a:r>
            <a:r>
              <a:rPr lang="en-US" dirty="0"/>
              <a:t> data.    </a:t>
            </a:r>
          </a:p>
          <a:p>
            <a:pPr algn="just">
              <a:buNone/>
            </a:pPr>
            <a:r>
              <a:rPr lang="en-US" dirty="0"/>
              <a:t>       </a:t>
            </a:r>
            <a:r>
              <a:rPr lang="en-US" dirty="0" err="1" smtClean="0"/>
              <a:t>Jika</a:t>
            </a:r>
            <a:r>
              <a:rPr lang="en-US" dirty="0" smtClean="0"/>
              <a:t> </a:t>
            </a:r>
            <a:r>
              <a:rPr lang="en-US" dirty="0" err="1"/>
              <a:t>bahagian</a:t>
            </a:r>
            <a:r>
              <a:rPr lang="en-US" dirty="0"/>
              <a:t> </a:t>
            </a:r>
            <a:r>
              <a:rPr lang="en-US" dirty="0" err="1"/>
              <a:t>kanan</a:t>
            </a:r>
            <a:r>
              <a:rPr lang="en-US" dirty="0"/>
              <a:t> </a:t>
            </a:r>
            <a:r>
              <a:rPr lang="en-US" dirty="0" err="1"/>
              <a:t>kotak</a:t>
            </a:r>
            <a:r>
              <a:rPr lang="en-US" dirty="0"/>
              <a:t> </a:t>
            </a:r>
            <a:r>
              <a:rPr lang="en-US" dirty="0" err="1"/>
              <a:t>daripada</a:t>
            </a:r>
            <a:r>
              <a:rPr lang="en-US" dirty="0"/>
              <a:t> median </a:t>
            </a:r>
            <a:r>
              <a:rPr lang="en-US" dirty="0" err="1"/>
              <a:t>lebih</a:t>
            </a:r>
            <a:r>
              <a:rPr lang="en-US" dirty="0"/>
              <a:t> </a:t>
            </a:r>
            <a:endParaRPr lang="en-US" dirty="0" smtClean="0"/>
          </a:p>
          <a:p>
            <a:pPr algn="just">
              <a:buNone/>
            </a:pPr>
            <a:r>
              <a:rPr lang="en-US" dirty="0"/>
              <a:t> </a:t>
            </a:r>
            <a:r>
              <a:rPr lang="en-US" dirty="0" smtClean="0"/>
              <a:t>      </a:t>
            </a:r>
            <a:r>
              <a:rPr lang="en-US" dirty="0" err="1" smtClean="0"/>
              <a:t>panjang</a:t>
            </a:r>
            <a:r>
              <a:rPr lang="en-US" dirty="0"/>
              <a:t>, </a:t>
            </a:r>
            <a:r>
              <a:rPr lang="en-US" dirty="0" err="1" smtClean="0"/>
              <a:t>dan</a:t>
            </a:r>
            <a:r>
              <a:rPr lang="en-US" dirty="0" smtClean="0"/>
              <a:t>/</a:t>
            </a:r>
            <a:r>
              <a:rPr lang="en-US" dirty="0" err="1" smtClean="0"/>
              <a:t>atau</a:t>
            </a:r>
            <a:r>
              <a:rPr lang="en-US" dirty="0" smtClean="0"/>
              <a:t> </a:t>
            </a:r>
            <a:r>
              <a:rPr lang="en-US" dirty="0" err="1"/>
              <a:t>misai</a:t>
            </a:r>
            <a:r>
              <a:rPr lang="en-US" dirty="0"/>
              <a:t> </a:t>
            </a:r>
            <a:r>
              <a:rPr lang="en-US" dirty="0" err="1"/>
              <a:t>kanan</a:t>
            </a:r>
            <a:r>
              <a:rPr lang="en-US" dirty="0"/>
              <a:t> </a:t>
            </a:r>
            <a:r>
              <a:rPr lang="en-US" dirty="0" err="1"/>
              <a:t>lebih</a:t>
            </a:r>
            <a:r>
              <a:rPr lang="en-US" dirty="0"/>
              <a:t> </a:t>
            </a:r>
            <a:r>
              <a:rPr lang="en-US" dirty="0" err="1"/>
              <a:t>panjang</a:t>
            </a:r>
            <a:r>
              <a:rPr lang="en-US" dirty="0"/>
              <a:t>, </a:t>
            </a:r>
            <a:r>
              <a:rPr lang="en-US" dirty="0" err="1"/>
              <a:t>maka</a:t>
            </a:r>
            <a:r>
              <a:rPr lang="en-US" dirty="0"/>
              <a:t> data </a:t>
            </a:r>
            <a:r>
              <a:rPr lang="en-US" dirty="0" err="1"/>
              <a:t>itu</a:t>
            </a:r>
            <a:r>
              <a:rPr lang="en-US" dirty="0"/>
              <a:t>    </a:t>
            </a:r>
          </a:p>
          <a:p>
            <a:pPr algn="just">
              <a:buNone/>
            </a:pPr>
            <a:r>
              <a:rPr lang="en-US" dirty="0"/>
              <a:t>       </a:t>
            </a:r>
            <a:r>
              <a:rPr lang="en-US" dirty="0" err="1" smtClean="0"/>
              <a:t>terpencong</a:t>
            </a:r>
            <a:r>
              <a:rPr lang="en-US" dirty="0" smtClean="0"/>
              <a:t> </a:t>
            </a:r>
            <a:r>
              <a:rPr lang="en-US" dirty="0" err="1"/>
              <a:t>kanan</a:t>
            </a:r>
            <a:r>
              <a:rPr lang="en-US" dirty="0"/>
              <a:t>. </a:t>
            </a:r>
            <a:r>
              <a:rPr lang="en-US" dirty="0" err="1"/>
              <a:t>Demikian</a:t>
            </a:r>
            <a:r>
              <a:rPr lang="en-US" dirty="0"/>
              <a:t> </a:t>
            </a:r>
            <a:r>
              <a:rPr lang="en-US" dirty="0" err="1"/>
              <a:t>juga</a:t>
            </a:r>
            <a:r>
              <a:rPr lang="en-US" dirty="0"/>
              <a:t>, </a:t>
            </a:r>
            <a:r>
              <a:rPr lang="en-US" dirty="0" err="1"/>
              <a:t>jika</a:t>
            </a:r>
            <a:r>
              <a:rPr lang="en-US" dirty="0"/>
              <a:t> </a:t>
            </a:r>
            <a:r>
              <a:rPr lang="en-US" dirty="0" err="1"/>
              <a:t>kotak</a:t>
            </a:r>
            <a:r>
              <a:rPr lang="en-US" dirty="0"/>
              <a:t> </a:t>
            </a:r>
            <a:r>
              <a:rPr lang="en-US" dirty="0" err="1"/>
              <a:t>sebelah</a:t>
            </a:r>
            <a:r>
              <a:rPr lang="en-US" dirty="0"/>
              <a:t> </a:t>
            </a:r>
            <a:r>
              <a:rPr lang="en-US" dirty="0" err="1"/>
              <a:t>kiri</a:t>
            </a:r>
            <a:endParaRPr lang="en-US" dirty="0"/>
          </a:p>
          <a:p>
            <a:pPr algn="just">
              <a:buNone/>
            </a:pPr>
            <a:r>
              <a:rPr lang="en-US" dirty="0"/>
              <a:t>       </a:t>
            </a:r>
            <a:r>
              <a:rPr lang="en-US" dirty="0" err="1" smtClean="0"/>
              <a:t>dan</a:t>
            </a:r>
            <a:r>
              <a:rPr lang="en-US" dirty="0" smtClean="0"/>
              <a:t>/</a:t>
            </a:r>
            <a:r>
              <a:rPr lang="en-US" dirty="0" err="1" smtClean="0"/>
              <a:t>atau</a:t>
            </a:r>
            <a:r>
              <a:rPr lang="en-US" dirty="0" smtClean="0"/>
              <a:t> </a:t>
            </a:r>
            <a:r>
              <a:rPr lang="en-US" dirty="0" err="1"/>
              <a:t>misai</a:t>
            </a:r>
            <a:r>
              <a:rPr lang="en-US" dirty="0"/>
              <a:t> </a:t>
            </a:r>
            <a:r>
              <a:rPr lang="en-US" dirty="0" err="1"/>
              <a:t>kiri</a:t>
            </a:r>
            <a:r>
              <a:rPr lang="en-US" dirty="0"/>
              <a:t> </a:t>
            </a:r>
            <a:r>
              <a:rPr lang="en-US" dirty="0" err="1"/>
              <a:t>lebih</a:t>
            </a:r>
            <a:r>
              <a:rPr lang="en-US" dirty="0"/>
              <a:t> </a:t>
            </a:r>
            <a:r>
              <a:rPr lang="en-US" dirty="0" err="1"/>
              <a:t>panjang</a:t>
            </a:r>
            <a:r>
              <a:rPr lang="en-US" dirty="0"/>
              <a:t>, </a:t>
            </a:r>
            <a:r>
              <a:rPr lang="en-US" dirty="0" err="1"/>
              <a:t>maka</a:t>
            </a:r>
            <a:r>
              <a:rPr lang="en-US" dirty="0"/>
              <a:t> data </a:t>
            </a:r>
            <a:r>
              <a:rPr lang="en-US" dirty="0" err="1"/>
              <a:t>itu</a:t>
            </a:r>
            <a:r>
              <a:rPr lang="en-US" dirty="0"/>
              <a:t> </a:t>
            </a:r>
            <a:r>
              <a:rPr lang="en-US" dirty="0" err="1"/>
              <a:t>terpencong</a:t>
            </a:r>
            <a:r>
              <a:rPr lang="en-US" dirty="0"/>
              <a:t>  </a:t>
            </a:r>
          </a:p>
          <a:p>
            <a:pPr algn="just">
              <a:buNone/>
            </a:pPr>
            <a:r>
              <a:rPr lang="en-US" dirty="0"/>
              <a:t>       </a:t>
            </a:r>
            <a:r>
              <a:rPr lang="en-US" dirty="0" err="1" smtClean="0"/>
              <a:t>kiri</a:t>
            </a:r>
            <a:r>
              <a:rPr lang="en-US" dirty="0"/>
              <a:t>. </a:t>
            </a:r>
            <a:r>
              <a:rPr lang="en-US" dirty="0" err="1"/>
              <a:t>Jika</a:t>
            </a:r>
            <a:r>
              <a:rPr lang="en-US" dirty="0"/>
              <a:t> </a:t>
            </a:r>
            <a:r>
              <a:rPr lang="en-US" dirty="0" err="1"/>
              <a:t>kotak</a:t>
            </a:r>
            <a:r>
              <a:rPr lang="en-US" dirty="0"/>
              <a:t> </a:t>
            </a:r>
            <a:r>
              <a:rPr lang="en-US" dirty="0" err="1"/>
              <a:t>dan</a:t>
            </a:r>
            <a:r>
              <a:rPr lang="en-US" dirty="0"/>
              <a:t> </a:t>
            </a:r>
            <a:r>
              <a:rPr lang="en-US" dirty="0" err="1"/>
              <a:t>misai-misai</a:t>
            </a:r>
            <a:r>
              <a:rPr lang="en-US" dirty="0"/>
              <a:t> </a:t>
            </a:r>
            <a:r>
              <a:rPr lang="en-US" dirty="0" err="1"/>
              <a:t>simetri</a:t>
            </a:r>
            <a:r>
              <a:rPr lang="en-US" dirty="0"/>
              <a:t>, data </a:t>
            </a:r>
            <a:r>
              <a:rPr lang="en-US" dirty="0" err="1"/>
              <a:t>itu</a:t>
            </a:r>
            <a:r>
              <a:rPr lang="en-US" dirty="0"/>
              <a:t> </a:t>
            </a:r>
            <a:r>
              <a:rPr lang="en-US" dirty="0" err="1"/>
              <a:t>tertabur</a:t>
            </a:r>
            <a:r>
              <a:rPr lang="en-US" dirty="0"/>
              <a:t>  </a:t>
            </a:r>
          </a:p>
          <a:p>
            <a:pPr algn="just">
              <a:buNone/>
            </a:pPr>
            <a:r>
              <a:rPr lang="en-US" dirty="0"/>
              <a:t>       </a:t>
            </a:r>
            <a:r>
              <a:rPr lang="en-US" dirty="0" smtClean="0"/>
              <a:t> </a:t>
            </a:r>
            <a:r>
              <a:rPr lang="en-US" dirty="0" err="1" smtClean="0"/>
              <a:t>secara</a:t>
            </a:r>
            <a:r>
              <a:rPr lang="en-US" dirty="0" smtClean="0"/>
              <a:t> </a:t>
            </a:r>
            <a:r>
              <a:rPr lang="en-US" dirty="0" err="1"/>
              <a:t>bersimetri</a:t>
            </a:r>
            <a:r>
              <a:rPr lang="en-US" dirty="0" smtClean="0"/>
              <a:t>.</a:t>
            </a:r>
            <a:endParaRPr lang="en-US" dirty="0"/>
          </a:p>
          <a:p>
            <a:pPr marL="0" indent="0" algn="just">
              <a:buNone/>
            </a:pPr>
            <a:r>
              <a:rPr lang="en-US" sz="2800" dirty="0" smtClean="0"/>
              <a:t> </a:t>
            </a:r>
            <a:r>
              <a:rPr lang="en-US" dirty="0" smtClean="0"/>
              <a:t>       </a:t>
            </a:r>
            <a:r>
              <a:rPr lang="en-US" dirty="0" err="1" smtClean="0"/>
              <a:t>Contoh</a:t>
            </a:r>
            <a:r>
              <a:rPr lang="en-US" dirty="0" smtClean="0"/>
              <a:t>:</a:t>
            </a:r>
          </a:p>
          <a:p>
            <a:pPr marL="0" indent="0">
              <a:buNone/>
            </a:pPr>
            <a:endParaRPr lang="en-US" dirty="0" smtClean="0"/>
          </a:p>
          <a:p>
            <a:pPr>
              <a:buNone/>
            </a:pPr>
            <a:r>
              <a:rPr lang="en-US" dirty="0" smtClean="0"/>
              <a:t>    i)  </a:t>
            </a:r>
            <a:r>
              <a:rPr lang="en-US" dirty="0" err="1" smtClean="0"/>
              <a:t>Simetri</a:t>
            </a:r>
            <a:endParaRPr lang="en-US" dirty="0" smtClean="0"/>
          </a:p>
          <a:p>
            <a:pPr>
              <a:buNone/>
            </a:pPr>
            <a:r>
              <a:rPr lang="en-US" dirty="0" smtClean="0"/>
              <a:t>   ii)  </a:t>
            </a:r>
            <a:r>
              <a:rPr lang="en-US" dirty="0" err="1" smtClean="0"/>
              <a:t>Terpencong</a:t>
            </a:r>
            <a:r>
              <a:rPr lang="en-US" dirty="0" smtClean="0"/>
              <a:t> </a:t>
            </a:r>
            <a:r>
              <a:rPr lang="en-US" dirty="0" err="1" smtClean="0"/>
              <a:t>ke</a:t>
            </a:r>
            <a:r>
              <a:rPr lang="en-US" dirty="0" smtClean="0"/>
              <a:t> </a:t>
            </a:r>
            <a:r>
              <a:rPr lang="en-US" dirty="0" err="1" smtClean="0"/>
              <a:t>kiri</a:t>
            </a:r>
            <a:r>
              <a:rPr lang="en-US" dirty="0" smtClean="0"/>
              <a:t> (</a:t>
            </a:r>
            <a:r>
              <a:rPr lang="en-US" dirty="0" err="1" smtClean="0"/>
              <a:t>Kepencongan</a:t>
            </a:r>
            <a:r>
              <a:rPr lang="en-US" dirty="0" smtClean="0"/>
              <a:t> </a:t>
            </a:r>
            <a:r>
              <a:rPr lang="en-US" dirty="0" err="1" smtClean="0"/>
              <a:t>negatif</a:t>
            </a:r>
            <a:r>
              <a:rPr lang="en-US" dirty="0" smtClean="0"/>
              <a:t>)</a:t>
            </a:r>
          </a:p>
          <a:p>
            <a:pPr>
              <a:buNone/>
            </a:pPr>
            <a:r>
              <a:rPr lang="en-US" dirty="0" smtClean="0"/>
              <a:t>   iii) </a:t>
            </a:r>
            <a:r>
              <a:rPr lang="en-US" dirty="0" err="1" smtClean="0"/>
              <a:t>Terpencong</a:t>
            </a:r>
            <a:r>
              <a:rPr lang="en-US" dirty="0" smtClean="0"/>
              <a:t> </a:t>
            </a:r>
            <a:r>
              <a:rPr lang="en-US" dirty="0" err="1" smtClean="0"/>
              <a:t>ke</a:t>
            </a:r>
            <a:r>
              <a:rPr lang="en-US" dirty="0" smtClean="0"/>
              <a:t> </a:t>
            </a:r>
            <a:r>
              <a:rPr lang="en-US" dirty="0" err="1" smtClean="0"/>
              <a:t>kanan</a:t>
            </a:r>
            <a:r>
              <a:rPr lang="en-US" dirty="0" smtClean="0"/>
              <a:t> (</a:t>
            </a:r>
            <a:r>
              <a:rPr lang="en-US" dirty="0" err="1" smtClean="0"/>
              <a:t>Kepencongan</a:t>
            </a:r>
            <a:r>
              <a:rPr lang="en-US" dirty="0" smtClean="0"/>
              <a:t> </a:t>
            </a:r>
            <a:r>
              <a:rPr lang="en-US" dirty="0" err="1" smtClean="0"/>
              <a:t>positif</a:t>
            </a:r>
            <a:r>
              <a:rPr lang="en-US" dirty="0" smtClean="0"/>
              <a:t>)</a:t>
            </a:r>
            <a:endParaRPr lang="en-US" dirty="0"/>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533400"/>
            <a:ext cx="7931224" cy="990600"/>
          </a:xfrm>
        </p:spPr>
        <p:txBody>
          <a:bodyPr>
            <a:noAutofit/>
          </a:bodyPr>
          <a:lstStyle/>
          <a:p>
            <a:pPr algn="ctr"/>
            <a:r>
              <a:rPr lang="en-US" b="1" dirty="0" smtClean="0"/>
              <a:t/>
            </a:r>
            <a:br>
              <a:rPr lang="en-US" b="1" dirty="0" smtClean="0"/>
            </a:br>
            <a:r>
              <a:rPr lang="en-US" b="1" dirty="0" smtClean="0"/>
              <a:t>How </a:t>
            </a:r>
            <a:r>
              <a:rPr lang="en-US" b="1" dirty="0"/>
              <a:t>to Create a Histogram in Excel</a:t>
            </a:r>
            <a:br>
              <a:rPr lang="en-US" b="1" dirty="0"/>
            </a:br>
            <a:endParaRPr lang="en-US" b="1" dirty="0"/>
          </a:p>
        </p:txBody>
      </p:sp>
      <p:sp>
        <p:nvSpPr>
          <p:cNvPr id="3" name="Content Placeholder 2"/>
          <p:cNvSpPr>
            <a:spLocks noGrp="1"/>
          </p:cNvSpPr>
          <p:nvPr>
            <p:ph idx="1"/>
          </p:nvPr>
        </p:nvSpPr>
        <p:spPr/>
        <p:txBody>
          <a:bodyPr>
            <a:noAutofit/>
          </a:bodyPr>
          <a:lstStyle/>
          <a:p>
            <a:pPr algn="just"/>
            <a:r>
              <a:rPr lang="en-US" sz="2800" dirty="0" smtClean="0"/>
              <a:t>A </a:t>
            </a:r>
            <a:r>
              <a:rPr lang="en-US" sz="2800" dirty="0"/>
              <a:t>histogram is a column chart that displays frequency data. In order to use the Histogram tool in Excel, you'll need to organize your data into two columns on the spreadsheet: one column for "input data," and the other for "bin numbers</a:t>
            </a:r>
            <a:r>
              <a:rPr lang="en-US" sz="2800"/>
              <a:t>." </a:t>
            </a:r>
            <a:endParaRPr lang="en-US" sz="2800" smtClean="0"/>
          </a:p>
          <a:p>
            <a:pPr algn="just"/>
            <a:endParaRPr lang="en-US" sz="2800" dirty="0" smtClean="0"/>
          </a:p>
          <a:p>
            <a:pPr algn="just"/>
            <a:r>
              <a:rPr lang="en-US" sz="2800" dirty="0" smtClean="0"/>
              <a:t>Input </a:t>
            </a:r>
            <a:r>
              <a:rPr lang="en-US" sz="2800" dirty="0"/>
              <a:t>data is the data that you want to analyze. Bin numbers represent the intervals that you want the Histogram tool to use for </a:t>
            </a:r>
            <a:r>
              <a:rPr lang="en-US" sz="3200" dirty="0"/>
              <a:t>measuring and analyzing the input data.</a:t>
            </a:r>
          </a:p>
        </p:txBody>
      </p:sp>
    </p:spTree>
    <p:extLst>
      <p:ext uri="{BB962C8B-B14F-4D97-AF65-F5344CB8AC3E}">
        <p14:creationId xmlns:p14="http://schemas.microsoft.com/office/powerpoint/2010/main" val="51483570"/>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375320"/>
          </a:xfrm>
        </p:spPr>
        <p:txBody>
          <a:bodyPr>
            <a:normAutofit fontScale="90000"/>
          </a:bodyPr>
          <a:lstStyle/>
          <a:p>
            <a:endParaRPr lang="en-US" dirty="0"/>
          </a:p>
        </p:txBody>
      </p:sp>
      <p:sp>
        <p:nvSpPr>
          <p:cNvPr id="3" name="Content Placeholder 2"/>
          <p:cNvSpPr>
            <a:spLocks noGrp="1"/>
          </p:cNvSpPr>
          <p:nvPr>
            <p:ph idx="1"/>
          </p:nvPr>
        </p:nvSpPr>
        <p:spPr>
          <a:xfrm>
            <a:off x="457200" y="908720"/>
            <a:ext cx="8229600" cy="5568280"/>
          </a:xfrm>
        </p:spPr>
        <p:txBody>
          <a:bodyPr>
            <a:normAutofit/>
          </a:bodyPr>
          <a:lstStyle/>
          <a:p>
            <a:pPr algn="just"/>
            <a:r>
              <a:rPr lang="en-US" b="1" dirty="0" smtClean="0"/>
              <a:t>STEP 1 </a:t>
            </a:r>
            <a:endParaRPr lang="en-US" b="1" dirty="0"/>
          </a:p>
          <a:p>
            <a:pPr algn="just"/>
            <a:r>
              <a:rPr lang="en-US" b="1" dirty="0"/>
              <a:t>Installing the Analysis </a:t>
            </a:r>
            <a:r>
              <a:rPr lang="en-US" b="1" dirty="0" err="1"/>
              <a:t>ToolPak</a:t>
            </a:r>
            <a:r>
              <a:rPr lang="en-US" b="1" dirty="0"/>
              <a:t> Add-In for Excel 2010 and 2013 </a:t>
            </a:r>
          </a:p>
          <a:p>
            <a:pPr algn="just"/>
            <a:r>
              <a:rPr lang="en-US" dirty="0"/>
              <a:t>Make sure that the add-in is installed. Before you can use the Histogram tool in Microsoft Excel, you'll need to make sure that the Analysis </a:t>
            </a:r>
            <a:r>
              <a:rPr lang="en-US" dirty="0" err="1"/>
              <a:t>ToolPak</a:t>
            </a:r>
            <a:r>
              <a:rPr lang="en-US" dirty="0"/>
              <a:t> Add-in is ready to use</a:t>
            </a:r>
          </a:p>
          <a:p>
            <a:pPr marL="0" marR="0" algn="just">
              <a:spcBef>
                <a:spcPts val="0"/>
              </a:spcBef>
              <a:spcAft>
                <a:spcPts val="0"/>
              </a:spcAft>
              <a:buFont typeface="+mj-lt"/>
              <a:buAutoNum type="arabicPeriod"/>
            </a:pPr>
            <a:endParaRPr lang="en-US" b="1" dirty="0">
              <a:solidFill>
                <a:srgbClr val="545454"/>
              </a:solidFill>
            </a:endParaRPr>
          </a:p>
          <a:p>
            <a:pPr marL="0" marR="0" algn="just">
              <a:spcBef>
                <a:spcPts val="0"/>
              </a:spcBef>
              <a:spcAft>
                <a:spcPts val="0"/>
              </a:spcAft>
              <a:buFont typeface="+mj-lt"/>
              <a:buAutoNum type="arabicPeriod"/>
            </a:pPr>
            <a:r>
              <a:rPr lang="en-US" b="1" dirty="0">
                <a:solidFill>
                  <a:srgbClr val="545454"/>
                </a:solidFill>
              </a:rPr>
              <a:t>Navigate to the "Excel Add-ins" dialog box.</a:t>
            </a:r>
            <a:r>
              <a:rPr lang="en-US" dirty="0">
                <a:solidFill>
                  <a:srgbClr val="545454"/>
                </a:solidFill>
              </a:rPr>
              <a:t> You can do this from the main Home screen once you've opened the program. Click Options on the File menu.</a:t>
            </a:r>
          </a:p>
          <a:p>
            <a:pPr marL="0" marR="0" algn="just">
              <a:spcBef>
                <a:spcPts val="0"/>
              </a:spcBef>
              <a:spcAft>
                <a:spcPts val="0"/>
              </a:spcAft>
              <a:buFont typeface="+mj-lt"/>
              <a:buAutoNum type="arabicPeriod"/>
            </a:pPr>
            <a:r>
              <a:rPr lang="en-US" dirty="0">
                <a:solidFill>
                  <a:srgbClr val="545454"/>
                </a:solidFill>
              </a:rPr>
              <a:t>Then, click </a:t>
            </a:r>
            <a:r>
              <a:rPr lang="en-US" b="1" dirty="0">
                <a:solidFill>
                  <a:srgbClr val="545454"/>
                </a:solidFill>
              </a:rPr>
              <a:t>Add-Ins</a:t>
            </a:r>
            <a:r>
              <a:rPr lang="en-US" dirty="0">
                <a:solidFill>
                  <a:srgbClr val="545454"/>
                </a:solidFill>
              </a:rPr>
              <a:t> in the navigation pane.</a:t>
            </a:r>
          </a:p>
          <a:p>
            <a:pPr marL="0" marR="0" algn="just">
              <a:spcBef>
                <a:spcPts val="0"/>
              </a:spcBef>
              <a:spcAft>
                <a:spcPts val="0"/>
              </a:spcAft>
              <a:buFont typeface="+mj-lt"/>
              <a:buAutoNum type="arabicPeriod"/>
            </a:pPr>
            <a:r>
              <a:rPr lang="en-US" dirty="0">
                <a:solidFill>
                  <a:srgbClr val="545454"/>
                </a:solidFill>
              </a:rPr>
              <a:t>In the </a:t>
            </a:r>
            <a:r>
              <a:rPr lang="en-US" b="1" dirty="0">
                <a:solidFill>
                  <a:srgbClr val="545454"/>
                </a:solidFill>
              </a:rPr>
              <a:t>Manage</a:t>
            </a:r>
            <a:r>
              <a:rPr lang="en-US" dirty="0">
                <a:solidFill>
                  <a:srgbClr val="545454"/>
                </a:solidFill>
              </a:rPr>
              <a:t> list, choose </a:t>
            </a:r>
            <a:r>
              <a:rPr lang="en-US" b="1" dirty="0">
                <a:solidFill>
                  <a:srgbClr val="545454"/>
                </a:solidFill>
              </a:rPr>
              <a:t>Excel Add-ins.</a:t>
            </a:r>
            <a:r>
              <a:rPr lang="en-US" dirty="0">
                <a:solidFill>
                  <a:srgbClr val="545454"/>
                </a:solidFill>
              </a:rPr>
              <a:t> Then, click </a:t>
            </a:r>
            <a:r>
              <a:rPr lang="en-US" b="1" dirty="0">
                <a:solidFill>
                  <a:srgbClr val="545454"/>
                </a:solidFill>
              </a:rPr>
              <a:t>Go.</a:t>
            </a:r>
            <a:r>
              <a:rPr lang="en-US" dirty="0">
                <a:solidFill>
                  <a:srgbClr val="545454"/>
                </a:solidFill>
              </a:rPr>
              <a:t> </a:t>
            </a:r>
          </a:p>
          <a:p>
            <a:pPr algn="just"/>
            <a:endParaRPr lang="en-US" dirty="0"/>
          </a:p>
        </p:txBody>
      </p:sp>
    </p:spTree>
    <p:extLst>
      <p:ext uri="{BB962C8B-B14F-4D97-AF65-F5344CB8AC3E}">
        <p14:creationId xmlns:p14="http://schemas.microsoft.com/office/powerpoint/2010/main" val="1711395658"/>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908720"/>
            <a:ext cx="8229600" cy="5568280"/>
          </a:xfrm>
        </p:spPr>
        <p:txBody>
          <a:bodyPr>
            <a:normAutofit/>
          </a:bodyPr>
          <a:lstStyle/>
          <a:p>
            <a:pPr algn="just"/>
            <a:r>
              <a:rPr lang="en-US" sz="2800" b="1" dirty="0"/>
              <a:t>2</a:t>
            </a:r>
          </a:p>
          <a:p>
            <a:pPr algn="just"/>
            <a:r>
              <a:rPr lang="en-US" sz="2800" b="1" dirty="0"/>
              <a:t>Select the Analysis </a:t>
            </a:r>
            <a:r>
              <a:rPr lang="en-US" sz="2800" b="1" dirty="0" err="1"/>
              <a:t>ToolPak</a:t>
            </a:r>
            <a:r>
              <a:rPr lang="en-US" sz="2800" b="1" dirty="0"/>
              <a:t> Add-in.</a:t>
            </a:r>
            <a:r>
              <a:rPr lang="en-US" sz="2800" dirty="0"/>
              <a:t> Once you're in the Add-Ins dialog box, select the Analysis </a:t>
            </a:r>
            <a:r>
              <a:rPr lang="en-US" sz="2800" dirty="0" err="1"/>
              <a:t>ToolPak</a:t>
            </a:r>
            <a:r>
              <a:rPr lang="en-US" sz="2800" dirty="0"/>
              <a:t> check box under </a:t>
            </a:r>
            <a:r>
              <a:rPr lang="en-US" sz="2800" b="1" dirty="0"/>
              <a:t>Add-Ins available,</a:t>
            </a:r>
            <a:r>
              <a:rPr lang="en-US" sz="2800" dirty="0"/>
              <a:t> if it is not already selected, Then, click OK. Note that the Analysis </a:t>
            </a:r>
            <a:r>
              <a:rPr lang="en-US" sz="2800" dirty="0" err="1"/>
              <a:t>ToolPak</a:t>
            </a:r>
            <a:r>
              <a:rPr lang="en-US" sz="2800" dirty="0"/>
              <a:t> Add-in will not appear in the Add-Ins dialog box if it is not already installed on your computer. If you do not see Analysis </a:t>
            </a:r>
            <a:r>
              <a:rPr lang="en-US" sz="2800" dirty="0" err="1"/>
              <a:t>ToolPak</a:t>
            </a:r>
            <a:r>
              <a:rPr lang="en-US" sz="2800" dirty="0"/>
              <a:t> in the Add-Ins dialog box, run Microsoft Excel Setup. Add the </a:t>
            </a:r>
            <a:r>
              <a:rPr lang="en-US" sz="2800" dirty="0" err="1"/>
              <a:t>ToolPak</a:t>
            </a:r>
            <a:r>
              <a:rPr lang="en-US" sz="2800" dirty="0"/>
              <a:t> to the list of installed items</a:t>
            </a:r>
          </a:p>
        </p:txBody>
      </p:sp>
    </p:spTree>
    <p:extLst>
      <p:ext uri="{BB962C8B-B14F-4D97-AF65-F5344CB8AC3E}">
        <p14:creationId xmlns:p14="http://schemas.microsoft.com/office/powerpoint/2010/main" val="1020868081"/>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solidFill>
                  <a:schemeClr val="tx1"/>
                </a:solidFill>
              </a:rPr>
              <a:t>Installing the Analysis </a:t>
            </a:r>
            <a:r>
              <a:rPr lang="en-US" sz="2800" b="1" dirty="0" err="1">
                <a:solidFill>
                  <a:schemeClr val="tx1"/>
                </a:solidFill>
              </a:rPr>
              <a:t>ToolPak</a:t>
            </a:r>
            <a:r>
              <a:rPr lang="en-US" sz="2800" b="1" dirty="0">
                <a:solidFill>
                  <a:schemeClr val="tx1"/>
                </a:solidFill>
              </a:rPr>
              <a:t> Add-In for Excel 2007</a:t>
            </a:r>
            <a:endParaRPr lang="en-US" sz="2800" dirty="0">
              <a:solidFill>
                <a:schemeClr val="tx1"/>
              </a:solidFill>
            </a:endParaRPr>
          </a:p>
        </p:txBody>
      </p:sp>
      <p:sp>
        <p:nvSpPr>
          <p:cNvPr id="3" name="Content Placeholder 2"/>
          <p:cNvSpPr>
            <a:spLocks noGrp="1"/>
          </p:cNvSpPr>
          <p:nvPr>
            <p:ph idx="1"/>
          </p:nvPr>
        </p:nvSpPr>
        <p:spPr/>
        <p:txBody>
          <a:bodyPr/>
          <a:lstStyle/>
          <a:p>
            <a:pPr algn="just"/>
            <a:r>
              <a:rPr lang="en-US" sz="2800" b="1" dirty="0"/>
              <a:t>1</a:t>
            </a:r>
          </a:p>
          <a:p>
            <a:pPr algn="just"/>
            <a:r>
              <a:rPr lang="en-US" sz="2800" b="1" dirty="0"/>
              <a:t>Navigate to the "Excel Add-ins" dialog box.</a:t>
            </a:r>
            <a:r>
              <a:rPr lang="en-US" sz="2800" dirty="0"/>
              <a:t> This is where you can check whether the Analysis </a:t>
            </a:r>
            <a:r>
              <a:rPr lang="en-US" sz="2800" dirty="0" err="1"/>
              <a:t>ToolPak</a:t>
            </a:r>
            <a:r>
              <a:rPr lang="en-US" sz="2800" dirty="0"/>
              <a:t> is already installed on your computer. From the Home screen, click the Microsoft Office button. Then, select </a:t>
            </a:r>
            <a:r>
              <a:rPr lang="en-US" sz="2800" b="1" dirty="0"/>
              <a:t>Excel Options.</a:t>
            </a:r>
            <a:r>
              <a:rPr lang="en-US" sz="2800" dirty="0"/>
              <a:t> </a:t>
            </a:r>
          </a:p>
          <a:p>
            <a:pPr algn="just"/>
            <a:r>
              <a:rPr lang="en-US" sz="2800" dirty="0"/>
              <a:t>Click </a:t>
            </a:r>
            <a:r>
              <a:rPr lang="en-US" sz="2800" b="1" dirty="0"/>
              <a:t>Add-Ins</a:t>
            </a:r>
            <a:r>
              <a:rPr lang="en-US" sz="2800" dirty="0"/>
              <a:t> from the navigation pane.</a:t>
            </a:r>
          </a:p>
          <a:p>
            <a:pPr algn="just"/>
            <a:r>
              <a:rPr lang="en-US" sz="2800" dirty="0"/>
              <a:t>Pick </a:t>
            </a:r>
            <a:r>
              <a:rPr lang="en-US" sz="2800" b="1" dirty="0"/>
              <a:t>Excel Add-ins</a:t>
            </a:r>
            <a:r>
              <a:rPr lang="en-US" sz="2800" dirty="0"/>
              <a:t> from the </a:t>
            </a:r>
            <a:r>
              <a:rPr lang="en-US" sz="2800" b="1" dirty="0"/>
              <a:t>Manage list.</a:t>
            </a:r>
            <a:r>
              <a:rPr lang="en-US" sz="2800" dirty="0"/>
              <a:t> Then, click </a:t>
            </a:r>
            <a:r>
              <a:rPr lang="en-US" sz="2800" b="1" dirty="0"/>
              <a:t>Go.</a:t>
            </a:r>
            <a:endParaRPr lang="en-US" sz="2800" dirty="0"/>
          </a:p>
          <a:p>
            <a:endParaRPr lang="en-US" dirty="0"/>
          </a:p>
        </p:txBody>
      </p:sp>
    </p:spTree>
    <p:extLst>
      <p:ext uri="{BB962C8B-B14F-4D97-AF65-F5344CB8AC3E}">
        <p14:creationId xmlns:p14="http://schemas.microsoft.com/office/powerpoint/2010/main" val="1611002572"/>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b="1" dirty="0"/>
              <a:t>Select the </a:t>
            </a:r>
            <a:r>
              <a:rPr lang="en-US" sz="2800" b="1" dirty="0" err="1"/>
              <a:t>ToolPak</a:t>
            </a:r>
            <a:r>
              <a:rPr lang="en-US" sz="2800" b="1" dirty="0"/>
              <a:t>.</a:t>
            </a:r>
            <a:r>
              <a:rPr lang="en-US" sz="2800" dirty="0"/>
              <a:t> </a:t>
            </a:r>
            <a:endParaRPr lang="en-US" sz="2800" dirty="0" smtClean="0"/>
          </a:p>
          <a:p>
            <a:r>
              <a:rPr lang="en-US" sz="2800" dirty="0" smtClean="0"/>
              <a:t>In </a:t>
            </a:r>
            <a:r>
              <a:rPr lang="en-US" sz="2800" dirty="0"/>
              <a:t>the </a:t>
            </a:r>
            <a:r>
              <a:rPr lang="en-US" sz="2800" b="1" dirty="0"/>
              <a:t>Add-Ins</a:t>
            </a:r>
            <a:r>
              <a:rPr lang="en-US" sz="2800" dirty="0"/>
              <a:t> dialog box, make sure that the Analysis </a:t>
            </a:r>
            <a:r>
              <a:rPr lang="en-US" sz="2800" dirty="0" err="1"/>
              <a:t>ToolPak</a:t>
            </a:r>
            <a:r>
              <a:rPr lang="en-US" sz="2800" dirty="0"/>
              <a:t> check box under </a:t>
            </a:r>
            <a:r>
              <a:rPr lang="en-US" sz="2800" b="1" dirty="0"/>
              <a:t>Add-Ins available</a:t>
            </a:r>
            <a:r>
              <a:rPr lang="en-US" sz="2800" dirty="0"/>
              <a:t> has been selected. Then, click </a:t>
            </a:r>
            <a:r>
              <a:rPr lang="en-US" sz="2800" b="1" dirty="0"/>
              <a:t>OK.</a:t>
            </a:r>
            <a:r>
              <a:rPr lang="en-US" sz="2800" dirty="0"/>
              <a:t> This should activate the Analysis </a:t>
            </a:r>
            <a:r>
              <a:rPr lang="en-US" sz="2800" dirty="0" err="1"/>
              <a:t>ToolPak</a:t>
            </a:r>
            <a:r>
              <a:rPr lang="en-US" sz="2800" dirty="0"/>
              <a:t>—and thus the Histogram function—on your computer</a:t>
            </a:r>
          </a:p>
        </p:txBody>
      </p:sp>
    </p:spTree>
    <p:extLst>
      <p:ext uri="{BB962C8B-B14F-4D97-AF65-F5344CB8AC3E}">
        <p14:creationId xmlns:p14="http://schemas.microsoft.com/office/powerpoint/2010/main" val="3367499178"/>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1</a:t>
            </a:r>
          </a:p>
          <a:p>
            <a:r>
              <a:rPr lang="en-US" b="1" dirty="0"/>
              <a:t>Enter your data.</a:t>
            </a:r>
            <a:r>
              <a:rPr lang="en-US" dirty="0"/>
              <a:t> Organize your data into two adjacent columns on the spreadsheet. Fill the left-hand column with your "input data," and the right-hand with your "bin numbers."</a:t>
            </a:r>
            <a:r>
              <a:rPr lang="en-US" baseline="30000" dirty="0">
                <a:hlinkClick r:id="rId2" action="ppaction://hlinkfile"/>
              </a:rPr>
              <a:t>[3]</a:t>
            </a:r>
            <a:r>
              <a:rPr lang="en-US" dirty="0"/>
              <a:t> Input data is the set of numbers that you want to analyze with the Histogram tool.</a:t>
            </a:r>
            <a:r>
              <a:rPr lang="en-US" baseline="30000" dirty="0">
                <a:hlinkClick r:id="rId3" action="ppaction://hlinkfile"/>
              </a:rPr>
              <a:t>[4]</a:t>
            </a:r>
            <a:r>
              <a:rPr lang="en-US" dirty="0"/>
              <a:t> </a:t>
            </a:r>
          </a:p>
          <a:p>
            <a:r>
              <a:rPr lang="en-US" dirty="0"/>
              <a:t>Bin numbers represent the intervals that you want the Histogram tool to use for measuring and analyzing the input data. For instance, if you want to separate grades into categories of A, B, C, D, and F, you could make bins for 60, 70, 80, 90, and 100.</a:t>
            </a:r>
            <a:r>
              <a:rPr lang="en-US" baseline="30000" dirty="0">
                <a:hlinkClick r:id="rId4" action="ppaction://hlinkfile"/>
              </a:rPr>
              <a:t>[5]</a:t>
            </a:r>
            <a:endParaRPr lang="en-US" dirty="0"/>
          </a:p>
          <a:p>
            <a:endParaRPr lang="en-US" dirty="0"/>
          </a:p>
        </p:txBody>
      </p:sp>
    </p:spTree>
    <p:extLst>
      <p:ext uri="{BB962C8B-B14F-4D97-AF65-F5344CB8AC3E}">
        <p14:creationId xmlns:p14="http://schemas.microsoft.com/office/powerpoint/2010/main" val="1900968066"/>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Open the Data Analysis box.</a:t>
            </a:r>
            <a:r>
              <a:rPr lang="en-US" dirty="0"/>
              <a:t> </a:t>
            </a:r>
            <a:endParaRPr lang="en-US" dirty="0" smtClean="0"/>
          </a:p>
          <a:p>
            <a:pPr algn="just"/>
            <a:r>
              <a:rPr lang="en-US" dirty="0" smtClean="0"/>
              <a:t>The </a:t>
            </a:r>
            <a:r>
              <a:rPr lang="en-US" dirty="0"/>
              <a:t>process is consistent for all versions of Excel released since 2007. If you are using an earlier version of the software, then you will need to follow a slightly different process. In Excel 2013, Excel 2010 and Excel 2007: navigate to the Data tab. Then, click Data Analysis in the Analysis group.</a:t>
            </a:r>
          </a:p>
          <a:p>
            <a:pPr algn="just"/>
            <a:r>
              <a:rPr lang="en-US" dirty="0"/>
              <a:t>For Excel 2003 and earlier versions: select Data Analysis from the Tools menu. If there is not a Data Analysis option under the Tools menu, then you may need to install the add-in</a:t>
            </a:r>
          </a:p>
          <a:p>
            <a:endParaRPr lang="en-US" dirty="0"/>
          </a:p>
        </p:txBody>
      </p:sp>
    </p:spTree>
    <p:extLst>
      <p:ext uri="{BB962C8B-B14F-4D97-AF65-F5344CB8AC3E}">
        <p14:creationId xmlns:p14="http://schemas.microsoft.com/office/powerpoint/2010/main" val="3742854953"/>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59296"/>
          </a:xfrm>
        </p:spPr>
        <p:txBody>
          <a:bodyPr>
            <a:normAutofit fontScale="90000"/>
          </a:bodyPr>
          <a:lstStyle/>
          <a:p>
            <a:endParaRPr lang="en-US" dirty="0"/>
          </a:p>
        </p:txBody>
      </p:sp>
      <p:sp>
        <p:nvSpPr>
          <p:cNvPr id="3" name="Content Placeholder 2"/>
          <p:cNvSpPr>
            <a:spLocks noGrp="1"/>
          </p:cNvSpPr>
          <p:nvPr>
            <p:ph idx="1"/>
          </p:nvPr>
        </p:nvSpPr>
        <p:spPr>
          <a:xfrm>
            <a:off x="457200" y="980728"/>
            <a:ext cx="8229600" cy="5496272"/>
          </a:xfrm>
        </p:spPr>
        <p:txBody>
          <a:bodyPr>
            <a:normAutofit lnSpcReduction="10000"/>
          </a:bodyPr>
          <a:lstStyle/>
          <a:p>
            <a:endParaRPr lang="en-US" b="1" dirty="0"/>
          </a:p>
          <a:p>
            <a:pPr marL="0" indent="0">
              <a:buNone/>
            </a:pPr>
            <a:r>
              <a:rPr lang="en-US" b="1" dirty="0" smtClean="0"/>
              <a:t>3. Select </a:t>
            </a:r>
            <a:r>
              <a:rPr lang="en-US" b="1" dirty="0"/>
              <a:t>"Histogram.</a:t>
            </a:r>
            <a:r>
              <a:rPr lang="en-US" dirty="0"/>
              <a:t>" Once you're in the </a:t>
            </a:r>
            <a:r>
              <a:rPr lang="en-US" b="1" dirty="0"/>
              <a:t>Data Analysis</a:t>
            </a:r>
            <a:r>
              <a:rPr lang="en-US" dirty="0"/>
              <a:t> dialog box, find </a:t>
            </a:r>
            <a:r>
              <a:rPr lang="en-US" b="1" dirty="0"/>
              <a:t>Histogram</a:t>
            </a:r>
            <a:r>
              <a:rPr lang="en-US" dirty="0"/>
              <a:t> listed amid the other analysis tools. Then, click OK. This will open the </a:t>
            </a:r>
            <a:r>
              <a:rPr lang="en-US" b="1" dirty="0"/>
              <a:t>Histogram</a:t>
            </a:r>
            <a:r>
              <a:rPr lang="en-US" dirty="0"/>
              <a:t> dialog box. </a:t>
            </a:r>
          </a:p>
          <a:p>
            <a:pPr marL="0" indent="0">
              <a:buNone/>
            </a:pPr>
            <a:r>
              <a:rPr lang="en-US" b="1" dirty="0" smtClean="0"/>
              <a:t>4. Select </a:t>
            </a:r>
            <a:r>
              <a:rPr lang="en-US" b="1" dirty="0"/>
              <a:t>the input range and the bin range.</a:t>
            </a:r>
            <a:r>
              <a:rPr lang="en-US" dirty="0"/>
              <a:t> The input range is the range of cells that contain data. If your input data is a set of ten numbers, and you have copied it into the A column (from A1 to A10), then enter your data range as A1:A10. The bin range is the range of cells that contain your bin numbers. If you have four "bins" at the top of Column B, then enter your bin range as B1:B4</a:t>
            </a:r>
            <a:r>
              <a:rPr lang="en-US" dirty="0" smtClean="0"/>
              <a:t>.</a:t>
            </a:r>
            <a:endParaRPr lang="en-US" b="1" dirty="0"/>
          </a:p>
          <a:p>
            <a:pPr marL="0" indent="0">
              <a:buNone/>
            </a:pPr>
            <a:r>
              <a:rPr lang="en-US" b="1" dirty="0" smtClean="0"/>
              <a:t>5. Check </a:t>
            </a:r>
            <a:r>
              <a:rPr lang="en-US" b="1" dirty="0"/>
              <a:t>the chart output box.</a:t>
            </a:r>
            <a:r>
              <a:rPr lang="en-US" dirty="0"/>
              <a:t> Under </a:t>
            </a:r>
            <a:r>
              <a:rPr lang="en-US" b="1" dirty="0"/>
              <a:t>Output Options,</a:t>
            </a:r>
            <a:r>
              <a:rPr lang="en-US" dirty="0"/>
              <a:t> click </a:t>
            </a:r>
            <a:r>
              <a:rPr lang="en-US" b="1" dirty="0"/>
              <a:t>New Workbook.</a:t>
            </a:r>
            <a:r>
              <a:rPr lang="en-US" dirty="0"/>
              <a:t> Then, select the </a:t>
            </a:r>
            <a:r>
              <a:rPr lang="en-US" b="1" dirty="0"/>
              <a:t>Chart Output</a:t>
            </a:r>
            <a:r>
              <a:rPr lang="en-US" dirty="0"/>
              <a:t> check box</a:t>
            </a:r>
          </a:p>
          <a:p>
            <a:pPr marL="0" indent="0">
              <a:buNone/>
            </a:pPr>
            <a:endParaRPr lang="en-US" dirty="0"/>
          </a:p>
        </p:txBody>
      </p:sp>
    </p:spTree>
    <p:extLst>
      <p:ext uri="{BB962C8B-B14F-4D97-AF65-F5344CB8AC3E}">
        <p14:creationId xmlns:p14="http://schemas.microsoft.com/office/powerpoint/2010/main" val="680720226"/>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6</a:t>
            </a:r>
          </a:p>
          <a:p>
            <a:r>
              <a:rPr lang="en-US" b="1" dirty="0"/>
              <a:t>Click OK to finish the job.</a:t>
            </a:r>
            <a:r>
              <a:rPr lang="en-US" dirty="0"/>
              <a:t> Excel will generate a new workbook with a histogram table and an embedded chart. The chart should be a column chart that arranges the data from your histogram table.</a:t>
            </a:r>
            <a:r>
              <a:rPr lang="en-US" baseline="30000" dirty="0">
                <a:hlinkClick r:id="rId2"/>
              </a:rPr>
              <a:t>[6]</a:t>
            </a:r>
            <a:endParaRPr lang="en-US" dirty="0"/>
          </a:p>
          <a:p>
            <a:endParaRPr lang="en-US" dirty="0"/>
          </a:p>
        </p:txBody>
      </p:sp>
    </p:spTree>
    <p:extLst>
      <p:ext uri="{BB962C8B-B14F-4D97-AF65-F5344CB8AC3E}">
        <p14:creationId xmlns:p14="http://schemas.microsoft.com/office/powerpoint/2010/main" val="2910845541"/>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solidFill>
                  <a:schemeClr val="tx1"/>
                </a:solidFill>
              </a:rPr>
              <a:t>Typical Histogram Shapes and What They Mean</a:t>
            </a:r>
          </a:p>
        </p:txBody>
      </p:sp>
      <p:sp>
        <p:nvSpPr>
          <p:cNvPr id="3" name="Content Placeholder 2"/>
          <p:cNvSpPr>
            <a:spLocks noGrp="1"/>
          </p:cNvSpPr>
          <p:nvPr>
            <p:ph idx="1"/>
          </p:nvPr>
        </p:nvSpPr>
        <p:spPr/>
        <p:txBody>
          <a:bodyPr/>
          <a:lstStyle/>
          <a:p>
            <a:r>
              <a:rPr lang="en-US" b="1" dirty="0"/>
              <a:t>Normal.</a:t>
            </a:r>
            <a:r>
              <a:rPr lang="en-US" dirty="0"/>
              <a:t> A common pattern is the bell–shaped curve known as the “normal distribution.” In a normal distribution, points are as likely to occur on one side of the average as on the other. Be aware, however, that other distributions look similar to the normal distribution. Statistical calculations must be used to prove a normal distribution.</a:t>
            </a:r>
          </a:p>
        </p:txBody>
      </p:sp>
      <p:pic>
        <p:nvPicPr>
          <p:cNvPr id="1177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4293096"/>
            <a:ext cx="5184576" cy="1698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1005031"/>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764704"/>
            <a:ext cx="8229600" cy="5712296"/>
          </a:xfrm>
        </p:spPr>
        <p:txBody>
          <a:bodyPr>
            <a:normAutofit/>
          </a:bodyPr>
          <a:lstStyle/>
          <a:p>
            <a:pPr algn="just"/>
            <a:r>
              <a:rPr lang="en-US" sz="2000" dirty="0"/>
              <a:t>Skewed. The skewed distribution is asymmetrical because a natural limit prevents outcomes on one side. The distribution’s peak is off center toward the limit and a tail stretches away from it. For example, a distribution of analyses of a very pure product would be skewed, because the product cannot be more than 100 percent pure. Other examples of natural limits are holes that cannot be smaller than the diameter of the drill bit or call-handling times that cannot be less than zero. These distributions are called right – or left–skewed according to the direction of the tail.</a:t>
            </a:r>
          </a:p>
        </p:txBody>
      </p:sp>
      <p:pic>
        <p:nvPicPr>
          <p:cNvPr id="1187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4077072"/>
            <a:ext cx="6408712"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1928685"/>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303312"/>
          </a:xfrm>
        </p:spPr>
        <p:txBody>
          <a:bodyPr>
            <a:normAutofit fontScale="90000"/>
          </a:bodyPr>
          <a:lstStyle/>
          <a:p>
            <a:endParaRPr lang="en-US" dirty="0"/>
          </a:p>
        </p:txBody>
      </p:sp>
      <p:sp>
        <p:nvSpPr>
          <p:cNvPr id="3" name="Content Placeholder 2"/>
          <p:cNvSpPr>
            <a:spLocks noGrp="1"/>
          </p:cNvSpPr>
          <p:nvPr>
            <p:ph idx="1"/>
          </p:nvPr>
        </p:nvSpPr>
        <p:spPr>
          <a:xfrm>
            <a:off x="467544" y="548680"/>
            <a:ext cx="8229600" cy="6048671"/>
          </a:xfrm>
        </p:spPr>
        <p:txBody>
          <a:bodyPr/>
          <a:lstStyle/>
          <a:p>
            <a:endParaRPr lang="en-US" dirty="0"/>
          </a:p>
        </p:txBody>
      </p:sp>
      <p:pic>
        <p:nvPicPr>
          <p:cNvPr id="1198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124744"/>
            <a:ext cx="2232248"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98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896" y="1124744"/>
            <a:ext cx="2360290"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981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2200" y="1124744"/>
            <a:ext cx="2141215"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981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7622" y="4221088"/>
            <a:ext cx="2324218"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981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81400" y="4113076"/>
            <a:ext cx="2590800"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981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32240" y="4221088"/>
            <a:ext cx="1781175"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7169329"/>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8x27118"/>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4499992" y="620688"/>
            <a:ext cx="4320480" cy="2308324"/>
          </a:xfrm>
          <a:prstGeom prst="rect">
            <a:avLst/>
          </a:prstGeom>
          <a:noFill/>
        </p:spPr>
        <p:txBody>
          <a:bodyPr wrap="square" rtlCol="0">
            <a:spAutoFit/>
          </a:bodyPr>
          <a:lstStyle/>
          <a:p>
            <a:r>
              <a:rPr lang="en-US" sz="3600" dirty="0" smtClean="0">
                <a:solidFill>
                  <a:srgbClr val="FFC000"/>
                </a:solidFill>
              </a:rPr>
              <a:t>Cuba </a:t>
            </a:r>
            <a:r>
              <a:rPr lang="en-US" sz="3600" dirty="0" err="1" smtClean="0">
                <a:solidFill>
                  <a:srgbClr val="FFC000"/>
                </a:solidFill>
              </a:rPr>
              <a:t>gunakan</a:t>
            </a:r>
            <a:r>
              <a:rPr lang="en-US" sz="3600" dirty="0" smtClean="0">
                <a:solidFill>
                  <a:srgbClr val="FFC000"/>
                </a:solidFill>
              </a:rPr>
              <a:t> EXCEL </a:t>
            </a:r>
            <a:r>
              <a:rPr lang="en-US" sz="3600" dirty="0" err="1" smtClean="0">
                <a:solidFill>
                  <a:srgbClr val="FFC000"/>
                </a:solidFill>
              </a:rPr>
              <a:t>dan</a:t>
            </a:r>
            <a:r>
              <a:rPr lang="en-US" sz="3600" dirty="0" smtClean="0">
                <a:solidFill>
                  <a:srgbClr val="FFC000"/>
                </a:solidFill>
              </a:rPr>
              <a:t> Tool Pack  </a:t>
            </a:r>
            <a:r>
              <a:rPr lang="en-US" sz="3600" dirty="0" err="1" smtClean="0">
                <a:solidFill>
                  <a:srgbClr val="FFC000"/>
                </a:solidFill>
              </a:rPr>
              <a:t>untuk</a:t>
            </a:r>
            <a:r>
              <a:rPr lang="en-US" sz="3600" dirty="0" smtClean="0">
                <a:solidFill>
                  <a:srgbClr val="FFC000"/>
                </a:solidFill>
              </a:rPr>
              <a:t> </a:t>
            </a:r>
            <a:r>
              <a:rPr lang="en-US" sz="3600" dirty="0" err="1" smtClean="0">
                <a:solidFill>
                  <a:srgbClr val="FFC000"/>
                </a:solidFill>
              </a:rPr>
              <a:t>melukis</a:t>
            </a:r>
            <a:r>
              <a:rPr lang="en-US" sz="3600" dirty="0" smtClean="0">
                <a:solidFill>
                  <a:srgbClr val="FFC000"/>
                </a:solidFill>
              </a:rPr>
              <a:t> </a:t>
            </a:r>
            <a:r>
              <a:rPr lang="en-US" sz="3600" dirty="0" err="1" smtClean="0">
                <a:solidFill>
                  <a:srgbClr val="FFC000"/>
                </a:solidFill>
              </a:rPr>
              <a:t>pelbagai</a:t>
            </a:r>
            <a:r>
              <a:rPr lang="en-US" sz="3600" dirty="0" smtClean="0">
                <a:solidFill>
                  <a:srgbClr val="FFC000"/>
                </a:solidFill>
              </a:rPr>
              <a:t> </a:t>
            </a:r>
            <a:r>
              <a:rPr lang="en-US" sz="3600" dirty="0" err="1" smtClean="0">
                <a:solidFill>
                  <a:srgbClr val="FFC000"/>
                </a:solidFill>
              </a:rPr>
              <a:t>jenis</a:t>
            </a:r>
            <a:r>
              <a:rPr lang="en-US" sz="3600" dirty="0" smtClean="0">
                <a:solidFill>
                  <a:srgbClr val="FFC000"/>
                </a:solidFill>
              </a:rPr>
              <a:t> </a:t>
            </a:r>
            <a:r>
              <a:rPr lang="en-US" sz="3600" dirty="0" err="1" smtClean="0">
                <a:solidFill>
                  <a:srgbClr val="FFC000"/>
                </a:solidFill>
              </a:rPr>
              <a:t>graf</a:t>
            </a:r>
            <a:r>
              <a:rPr lang="en-US" sz="3600" dirty="0" smtClean="0">
                <a:solidFill>
                  <a:srgbClr val="FFC000"/>
                </a:solidFill>
              </a:rPr>
              <a:t>.</a:t>
            </a:r>
            <a:endParaRPr lang="en-US" sz="3600" dirty="0">
              <a:solidFill>
                <a:srgbClr val="FFC000"/>
              </a:solidFill>
            </a:endParaRPr>
          </a:p>
        </p:txBody>
      </p:sp>
      <p:sp>
        <p:nvSpPr>
          <p:cNvPr id="4" name="TextBox 3"/>
          <p:cNvSpPr txBox="1"/>
          <p:nvPr/>
        </p:nvSpPr>
        <p:spPr>
          <a:xfrm>
            <a:off x="928662" y="4714884"/>
            <a:ext cx="4320480" cy="1200329"/>
          </a:xfrm>
          <a:prstGeom prst="rect">
            <a:avLst/>
          </a:prstGeom>
          <a:noFill/>
        </p:spPr>
        <p:txBody>
          <a:bodyPr wrap="square" rtlCol="0">
            <a:spAutoFit/>
          </a:bodyPr>
          <a:lstStyle/>
          <a:p>
            <a:r>
              <a:rPr lang="en-US" sz="3600" dirty="0" smtClean="0">
                <a:solidFill>
                  <a:srgbClr val="FFC000"/>
                </a:solidFill>
              </a:rPr>
              <a:t>Cuba </a:t>
            </a:r>
            <a:r>
              <a:rPr lang="en-US" sz="3600" dirty="0" err="1" smtClean="0">
                <a:solidFill>
                  <a:srgbClr val="FFC000"/>
                </a:solidFill>
              </a:rPr>
              <a:t>selesaikan</a:t>
            </a:r>
            <a:r>
              <a:rPr lang="en-US" sz="3600" dirty="0" smtClean="0">
                <a:solidFill>
                  <a:srgbClr val="FFC000"/>
                </a:solidFill>
              </a:rPr>
              <a:t> </a:t>
            </a:r>
            <a:r>
              <a:rPr lang="en-US" sz="3600" dirty="0" err="1" smtClean="0">
                <a:solidFill>
                  <a:srgbClr val="FFC000"/>
                </a:solidFill>
              </a:rPr>
              <a:t>latihan</a:t>
            </a:r>
            <a:r>
              <a:rPr lang="en-US" sz="3600" dirty="0" smtClean="0">
                <a:solidFill>
                  <a:srgbClr val="FFC000"/>
                </a:solidFill>
              </a:rPr>
              <a:t> yang </a:t>
            </a:r>
            <a:r>
              <a:rPr lang="en-US" sz="3600" dirty="0" err="1" smtClean="0">
                <a:solidFill>
                  <a:srgbClr val="FFC000"/>
                </a:solidFill>
              </a:rPr>
              <a:t>diberi</a:t>
            </a:r>
            <a:r>
              <a:rPr lang="en-US" sz="3600" dirty="0" smtClean="0">
                <a:solidFill>
                  <a:srgbClr val="FFC000"/>
                </a:solidFill>
              </a:rPr>
              <a:t>.</a:t>
            </a:r>
            <a:endParaRPr lang="en-US" sz="3600" dirty="0">
              <a:solidFill>
                <a:srgbClr val="FFC000"/>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2679</TotalTime>
  <Words>4340</Words>
  <Application>Microsoft Office PowerPoint</Application>
  <PresentationFormat>On-screen Show (4:3)</PresentationFormat>
  <Paragraphs>966</Paragraphs>
  <Slides>124</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124</vt:i4>
      </vt:variant>
    </vt:vector>
  </HeadingPairs>
  <TitlesOfParts>
    <vt:vector size="126" baseType="lpstr">
      <vt:lpstr>Clarity</vt:lpstr>
      <vt:lpstr>Equation</vt:lpstr>
      <vt:lpstr>PowerPoint Presentation</vt:lpstr>
      <vt:lpstr>              </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  Data tak terkumpul     </vt:lpstr>
      <vt:lpstr>PowerPoint Presentation</vt:lpstr>
      <vt:lpstr>PowerPoint Presentation</vt:lpstr>
      <vt:lpstr>PowerPoint Presentation</vt:lpstr>
      <vt:lpstr>Frequency distribution table</vt:lpstr>
      <vt:lpstr>Frequency distribution table</vt:lpstr>
      <vt:lpstr>PowerPoint Presentation</vt:lpstr>
      <vt:lpstr>Membina Jadual Kekerapan</vt:lpstr>
      <vt:lpstr>PowerPoint Presentation</vt:lpstr>
      <vt:lpstr>Contoh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Latihan 2 </vt:lpstr>
      <vt:lpstr>LATIHAN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Carta Pai</vt:lpstr>
      <vt:lpstr>Contoh:</vt:lpstr>
      <vt:lpstr>PowerPoint Presentation</vt:lpstr>
      <vt:lpstr>PowerPoint Presentation</vt:lpstr>
      <vt:lpstr>PowerPoint Presentation</vt:lpstr>
      <vt:lpstr>Plot garisan</vt:lpstr>
      <vt:lpstr>PowerPoint Presentation</vt:lpstr>
      <vt:lpstr>Histogram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Frequency Polygons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Ogif (Lengkung kekerapan longgokan)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Jika ogif‘ lebih daripada  daripada’ , perlu cari ‘frekuensi longgokan lebih daripada  daripada’ dengan merujuk sempadan kelas</vt:lpstr>
      <vt:lpstr>PowerPoint Presentation</vt:lpstr>
      <vt:lpstr>PowerPoint Presentation</vt:lpstr>
      <vt:lpstr>PowerPoint Presentation</vt:lpstr>
      <vt:lpstr>Soalan</vt:lpstr>
      <vt:lpstr>PowerPoint Presentation</vt:lpstr>
      <vt:lpstr>PowerPoint Presentation</vt:lpstr>
      <vt:lpstr>PowerPoint Presentation</vt:lpstr>
      <vt:lpstr>PowerPoint Presentation</vt:lpstr>
      <vt:lpstr> Plot tangkai (Stem and leaf plot) </vt:lpstr>
      <vt:lpstr>Stem and Leaf Plot</vt:lpstr>
      <vt:lpstr>PowerPoint Presentation</vt:lpstr>
      <vt:lpstr>PowerPoint Presentation</vt:lpstr>
      <vt:lpstr>PowerPoint Presentation</vt:lpstr>
      <vt:lpstr>Example</vt:lpstr>
      <vt:lpstr>PowerPoint Presentation</vt:lpstr>
      <vt:lpstr>PowerPoint Presentation</vt:lpstr>
      <vt:lpstr>PowerPoint Presentation</vt:lpstr>
      <vt:lpstr>Box and whiskers plot </vt:lpstr>
      <vt:lpstr>PowerPoint Presentation</vt:lpstr>
      <vt:lpstr>PowerPoint Presentation</vt:lpstr>
      <vt:lpstr> Why Use a Box and Whisker Plot? </vt:lpstr>
      <vt:lpstr>When to Use a Box and Whisker Plot</vt:lpstr>
      <vt:lpstr>Box and Whisker Plot Procedure</vt:lpstr>
      <vt:lpstr>Example</vt:lpstr>
      <vt:lpstr>PowerPoint Presentation</vt:lpstr>
      <vt:lpstr>PowerPoint Presentation</vt:lpstr>
      <vt:lpstr>PowerPoint Presentation</vt:lpstr>
      <vt:lpstr>PowerPoint Presentation</vt:lpstr>
      <vt:lpstr>PowerPoint Presentation</vt:lpstr>
      <vt:lpstr>PowerPoint Presentation</vt:lpstr>
      <vt:lpstr> How to Create a Histogram in Excel </vt:lpstr>
      <vt:lpstr>PowerPoint Presentation</vt:lpstr>
      <vt:lpstr>PowerPoint Presentation</vt:lpstr>
      <vt:lpstr>Installing the Analysis ToolPak Add-In for Excel 2007</vt:lpstr>
      <vt:lpstr>PowerPoint Presentation</vt:lpstr>
      <vt:lpstr>PowerPoint Presentation</vt:lpstr>
      <vt:lpstr>PowerPoint Presentation</vt:lpstr>
      <vt:lpstr>PowerPoint Presentation</vt:lpstr>
      <vt:lpstr>PowerPoint Presentation</vt:lpstr>
      <vt:lpstr>Typical Histogram Shapes and What They Mean</vt:lpstr>
      <vt:lpstr>PowerPoint Presentation</vt:lpstr>
      <vt:lpstr>PowerPoint Presentation</vt:lpstr>
      <vt:lpstr>PowerPoint Presentation</vt:lpstr>
    </vt:vector>
  </TitlesOfParts>
  <Company>Kementerian Pelajaran Malaysia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dc:creator>
  <cp:lastModifiedBy>admin</cp:lastModifiedBy>
  <cp:revision>191</cp:revision>
  <dcterms:created xsi:type="dcterms:W3CDTF">2006-01-18T04:09:30Z</dcterms:created>
  <dcterms:modified xsi:type="dcterms:W3CDTF">2020-01-18T03:01:25Z</dcterms:modified>
</cp:coreProperties>
</file>