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4EA0-27ED-4BA1-8F9C-A26A1FA5A914}" type="datetimeFigureOut">
              <a:rPr lang="en-MY" smtClean="0"/>
              <a:t>15/4/2019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CAECA-AD99-49AD-93E3-93D48094667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3556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4EA0-27ED-4BA1-8F9C-A26A1FA5A914}" type="datetimeFigureOut">
              <a:rPr lang="en-MY" smtClean="0"/>
              <a:t>15/4/2019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CAECA-AD99-49AD-93E3-93D48094667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78371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4EA0-27ED-4BA1-8F9C-A26A1FA5A914}" type="datetimeFigureOut">
              <a:rPr lang="en-MY" smtClean="0"/>
              <a:t>15/4/2019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CAECA-AD99-49AD-93E3-93D48094667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90345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4EA0-27ED-4BA1-8F9C-A26A1FA5A914}" type="datetimeFigureOut">
              <a:rPr lang="en-MY" smtClean="0"/>
              <a:t>15/4/2019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CAECA-AD99-49AD-93E3-93D48094667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38422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4EA0-27ED-4BA1-8F9C-A26A1FA5A914}" type="datetimeFigureOut">
              <a:rPr lang="en-MY" smtClean="0"/>
              <a:t>15/4/2019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CAECA-AD99-49AD-93E3-93D48094667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37971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4EA0-27ED-4BA1-8F9C-A26A1FA5A914}" type="datetimeFigureOut">
              <a:rPr lang="en-MY" smtClean="0"/>
              <a:t>15/4/2019</a:t>
            </a:fld>
            <a:endParaRPr lang="en-MY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CAECA-AD99-49AD-93E3-93D48094667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60801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4EA0-27ED-4BA1-8F9C-A26A1FA5A914}" type="datetimeFigureOut">
              <a:rPr lang="en-MY" smtClean="0"/>
              <a:t>15/4/2019</a:t>
            </a:fld>
            <a:endParaRPr lang="en-MY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CAECA-AD99-49AD-93E3-93D48094667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594092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4EA0-27ED-4BA1-8F9C-A26A1FA5A914}" type="datetimeFigureOut">
              <a:rPr lang="en-MY" smtClean="0"/>
              <a:t>15/4/2019</a:t>
            </a:fld>
            <a:endParaRPr lang="en-MY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CAECA-AD99-49AD-93E3-93D48094667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778164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4EA0-27ED-4BA1-8F9C-A26A1FA5A914}" type="datetimeFigureOut">
              <a:rPr lang="en-MY" smtClean="0"/>
              <a:t>15/4/2019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CAECA-AD99-49AD-93E3-93D48094667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93797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4EA0-27ED-4BA1-8F9C-A26A1FA5A914}" type="datetimeFigureOut">
              <a:rPr lang="en-MY" smtClean="0"/>
              <a:t>15/4/2019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CAECA-AD99-49AD-93E3-93D48094667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49021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4EA0-27ED-4BA1-8F9C-A26A1FA5A914}" type="datetimeFigureOut">
              <a:rPr lang="en-MY" smtClean="0"/>
              <a:t>15/4/2019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CAECA-AD99-49AD-93E3-93D48094667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57643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4EA0-27ED-4BA1-8F9C-A26A1FA5A914}" type="datetimeFigureOut">
              <a:rPr lang="en-MY" smtClean="0"/>
              <a:t>15/4/2019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CAECA-AD99-49AD-93E3-93D48094667A}" type="slidenum">
              <a:rPr lang="en-MY" smtClean="0"/>
              <a:t>‹#›</a:t>
            </a:fld>
            <a:endParaRPr lang="en-MY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918447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4EA0-27ED-4BA1-8F9C-A26A1FA5A914}" type="datetimeFigureOut">
              <a:rPr lang="en-MY" smtClean="0"/>
              <a:t>15/4/2019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CAECA-AD99-49AD-93E3-93D48094667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82952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4EA0-27ED-4BA1-8F9C-A26A1FA5A914}" type="datetimeFigureOut">
              <a:rPr lang="en-MY" smtClean="0"/>
              <a:t>15/4/2019</a:t>
            </a:fld>
            <a:endParaRPr lang="en-MY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CAECA-AD99-49AD-93E3-93D48094667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672307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4EA0-27ED-4BA1-8F9C-A26A1FA5A914}" type="datetimeFigureOut">
              <a:rPr lang="en-MY" smtClean="0"/>
              <a:t>15/4/2019</a:t>
            </a:fld>
            <a:endParaRPr lang="en-MY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CAECA-AD99-49AD-93E3-93D48094667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20630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4EA0-27ED-4BA1-8F9C-A26A1FA5A914}" type="datetimeFigureOut">
              <a:rPr lang="en-MY" smtClean="0"/>
              <a:t>15/4/2019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CAECA-AD99-49AD-93E3-93D48094667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41162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4EA0-27ED-4BA1-8F9C-A26A1FA5A914}" type="datetimeFigureOut">
              <a:rPr lang="en-MY" smtClean="0"/>
              <a:t>15/4/2019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CAECA-AD99-49AD-93E3-93D48094667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74713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8C74EA0-27ED-4BA1-8F9C-A26A1FA5A914}" type="datetimeFigureOut">
              <a:rPr lang="en-MY" smtClean="0"/>
              <a:t>15/4/2019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CAECA-AD99-49AD-93E3-93D48094667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999741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29" r:id="rId1"/>
    <p:sldLayoutId id="2147484030" r:id="rId2"/>
    <p:sldLayoutId id="2147484031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37" r:id="rId9"/>
    <p:sldLayoutId id="2147484038" r:id="rId10"/>
    <p:sldLayoutId id="2147484039" r:id="rId11"/>
    <p:sldLayoutId id="2147484040" r:id="rId12"/>
    <p:sldLayoutId id="2147484041" r:id="rId13"/>
    <p:sldLayoutId id="2147484042" r:id="rId14"/>
    <p:sldLayoutId id="2147484043" r:id="rId15"/>
    <p:sldLayoutId id="2147484044" r:id="rId16"/>
    <p:sldLayoutId id="214748404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4687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MY" sz="6600" dirty="0" smtClean="0"/>
              <a:t>BAB 5</a:t>
            </a:r>
            <a:br>
              <a:rPr lang="en-MY" sz="6600" dirty="0" smtClean="0"/>
            </a:br>
            <a:r>
              <a:rPr lang="en-MY" sz="5400" b="1" dirty="0"/>
              <a:t>R</a:t>
            </a:r>
            <a:r>
              <a:rPr lang="en-MY" sz="5400" b="1" dirty="0" smtClean="0"/>
              <a:t>ANGKAIAN DALAM TEORI GRAF</a:t>
            </a:r>
            <a:endParaRPr lang="en-MY" sz="54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786681"/>
              </p:ext>
            </p:extLst>
          </p:nvPr>
        </p:nvGraphicFramePr>
        <p:xfrm>
          <a:off x="2032000" y="3602038"/>
          <a:ext cx="8128000" cy="1655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827881">
                <a:tc>
                  <a:txBody>
                    <a:bodyPr/>
                    <a:lstStyle/>
                    <a:p>
                      <a:pPr algn="ctr"/>
                      <a:r>
                        <a:rPr lang="en-MY" sz="4000" dirty="0" smtClean="0"/>
                        <a:t>KBSM</a:t>
                      </a:r>
                      <a:endParaRPr lang="en-MY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4000" dirty="0" smtClean="0"/>
                        <a:t>KSSM</a:t>
                      </a:r>
                      <a:endParaRPr lang="en-MY" sz="4000" dirty="0"/>
                    </a:p>
                  </a:txBody>
                  <a:tcPr/>
                </a:tc>
              </a:tr>
              <a:tr h="827881">
                <a:tc>
                  <a:txBody>
                    <a:bodyPr/>
                    <a:lstStyle/>
                    <a:p>
                      <a:pPr algn="ctr"/>
                      <a:r>
                        <a:rPr lang="en-MY" sz="3200" dirty="0" err="1" smtClean="0"/>
                        <a:t>Tiada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3200" dirty="0" err="1" smtClean="0"/>
                        <a:t>Tajuk</a:t>
                      </a:r>
                      <a:r>
                        <a:rPr lang="en-MY" sz="3200" dirty="0" smtClean="0"/>
                        <a:t> </a:t>
                      </a:r>
                      <a:r>
                        <a:rPr lang="en-MY" sz="3200" dirty="0" err="1" smtClean="0"/>
                        <a:t>Baru</a:t>
                      </a:r>
                      <a:endParaRPr lang="en-MY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898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/>
          <p:cNvSpPr/>
          <p:nvPr/>
        </p:nvSpPr>
        <p:spPr>
          <a:xfrm>
            <a:off x="3931412" y="4512538"/>
            <a:ext cx="4709160" cy="1965960"/>
          </a:xfrm>
          <a:prstGeom prst="triangl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Flowchart: Connector 5"/>
          <p:cNvSpPr/>
          <p:nvPr/>
        </p:nvSpPr>
        <p:spPr>
          <a:xfrm>
            <a:off x="6057392" y="4263268"/>
            <a:ext cx="457200" cy="457200"/>
          </a:xfrm>
          <a:prstGeom prst="flowChartConnector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7" name="Flowchart: Connector 6"/>
          <p:cNvSpPr/>
          <p:nvPr/>
        </p:nvSpPr>
        <p:spPr>
          <a:xfrm>
            <a:off x="8411972" y="6249898"/>
            <a:ext cx="457200" cy="457200"/>
          </a:xfrm>
          <a:prstGeom prst="flowChartConnector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Flowchart: Connector 7"/>
          <p:cNvSpPr/>
          <p:nvPr/>
        </p:nvSpPr>
        <p:spPr>
          <a:xfrm>
            <a:off x="3702812" y="6185890"/>
            <a:ext cx="457200" cy="457200"/>
          </a:xfrm>
          <a:prstGeom prst="flowChartConnector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Arc 11"/>
          <p:cNvSpPr/>
          <p:nvPr/>
        </p:nvSpPr>
        <p:spPr>
          <a:xfrm rot="1646837">
            <a:off x="3785065" y="5922541"/>
            <a:ext cx="1234440" cy="658368"/>
          </a:xfrm>
          <a:prstGeom prst="arc">
            <a:avLst>
              <a:gd name="adj1" fmla="val 16200000"/>
              <a:gd name="adj2" fmla="val 20923455"/>
            </a:avLst>
          </a:prstGeom>
          <a:noFill/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0"/>
            <a:ext cx="10515600" cy="6176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sz="3600" b="1" dirty="0" smtClean="0"/>
              <a:t>5.11 </a:t>
            </a:r>
            <a:r>
              <a:rPr lang="en-MY" sz="3600" b="1" dirty="0" err="1" smtClean="0"/>
              <a:t>Perkaitan</a:t>
            </a:r>
            <a:endParaRPr lang="en-MY" sz="3600" b="1" dirty="0" smtClean="0"/>
          </a:p>
          <a:p>
            <a:r>
              <a:rPr lang="en-MY" sz="3600" dirty="0" err="1" smtClean="0"/>
              <a:t>Tayangan</a:t>
            </a:r>
            <a:r>
              <a:rPr lang="en-MY" sz="3600" dirty="0" smtClean="0"/>
              <a:t> video </a:t>
            </a:r>
            <a:r>
              <a:rPr lang="en-MY" sz="3600" dirty="0" err="1" smtClean="0"/>
              <a:t>berkaitan</a:t>
            </a:r>
            <a:r>
              <a:rPr lang="en-MY" sz="3600" dirty="0" smtClean="0"/>
              <a:t> </a:t>
            </a:r>
            <a:r>
              <a:rPr lang="en-MY" sz="3600" dirty="0" err="1" smtClean="0"/>
              <a:t>dengan</a:t>
            </a:r>
            <a:r>
              <a:rPr lang="en-MY" sz="3600" dirty="0" smtClean="0"/>
              <a:t> </a:t>
            </a:r>
            <a:r>
              <a:rPr lang="en-MY" sz="3600" dirty="0" err="1" smtClean="0"/>
              <a:t>jaringan</a:t>
            </a:r>
            <a:r>
              <a:rPr lang="en-MY" sz="3600" dirty="0" smtClean="0"/>
              <a:t> </a:t>
            </a:r>
            <a:r>
              <a:rPr lang="en-MY" sz="3600" dirty="0" err="1" smtClean="0"/>
              <a:t>jalan</a:t>
            </a:r>
            <a:r>
              <a:rPr lang="en-MY" sz="3600" dirty="0" smtClean="0"/>
              <a:t> </a:t>
            </a:r>
            <a:r>
              <a:rPr lang="en-MY" sz="3600" dirty="0" err="1" smtClean="0"/>
              <a:t>raya</a:t>
            </a:r>
            <a:r>
              <a:rPr lang="en-MY" sz="3600" dirty="0" smtClean="0"/>
              <a:t> / MRT </a:t>
            </a:r>
            <a:r>
              <a:rPr lang="en-MY" sz="3600" dirty="0" err="1" smtClean="0"/>
              <a:t>dan</a:t>
            </a:r>
            <a:r>
              <a:rPr lang="en-MY" sz="3600" dirty="0" smtClean="0"/>
              <a:t> lain-lain.</a:t>
            </a:r>
            <a:endParaRPr lang="en-MY" sz="3600" dirty="0"/>
          </a:p>
          <a:p>
            <a:r>
              <a:rPr lang="en-MY" sz="3600" dirty="0" err="1" smtClean="0"/>
              <a:t>Rangkaian</a:t>
            </a:r>
            <a:r>
              <a:rPr lang="en-MY" sz="3600" dirty="0" smtClean="0"/>
              <a:t> </a:t>
            </a:r>
            <a:r>
              <a:rPr lang="en-MY" sz="3600" dirty="0" err="1" smtClean="0"/>
              <a:t>suatu</a:t>
            </a:r>
            <a:r>
              <a:rPr lang="en-MY" sz="3600" dirty="0" smtClean="0"/>
              <a:t> </a:t>
            </a:r>
            <a:r>
              <a:rPr lang="en-MY" sz="3600" dirty="0" err="1" smtClean="0"/>
              <a:t>graf</a:t>
            </a:r>
            <a:r>
              <a:rPr lang="en-MY" sz="3600" dirty="0" smtClean="0"/>
              <a:t> </a:t>
            </a:r>
            <a:r>
              <a:rPr lang="en-MY" sz="3600" dirty="0" err="1" smtClean="0"/>
              <a:t>sekurang-kurangnya</a:t>
            </a:r>
            <a:r>
              <a:rPr lang="en-MY" sz="3600" dirty="0" smtClean="0"/>
              <a:t> 2 </a:t>
            </a:r>
            <a:r>
              <a:rPr lang="en-MY" sz="3600" dirty="0" err="1" smtClean="0"/>
              <a:t>bintik</a:t>
            </a:r>
            <a:r>
              <a:rPr lang="en-MY" sz="3600" dirty="0" smtClean="0"/>
              <a:t>.</a:t>
            </a:r>
          </a:p>
          <a:p>
            <a:r>
              <a:rPr lang="en-MY" sz="3600" dirty="0" err="1" smtClean="0"/>
              <a:t>Bintik</a:t>
            </a:r>
            <a:r>
              <a:rPr lang="en-MY" sz="3600" dirty="0" smtClean="0"/>
              <a:t> </a:t>
            </a:r>
            <a:r>
              <a:rPr lang="en-MY" sz="3600" dirty="0" err="1" smtClean="0"/>
              <a:t>dikenali</a:t>
            </a:r>
            <a:r>
              <a:rPr lang="en-MY" sz="3600" dirty="0" smtClean="0"/>
              <a:t> </a:t>
            </a:r>
            <a:r>
              <a:rPr lang="en-MY" sz="3600" dirty="0" err="1" smtClean="0"/>
              <a:t>sebagai</a:t>
            </a:r>
            <a:r>
              <a:rPr lang="en-MY" sz="3600" dirty="0" smtClean="0"/>
              <a:t> </a:t>
            </a:r>
            <a:r>
              <a:rPr lang="en-MY" sz="3600" dirty="0" err="1" smtClean="0"/>
              <a:t>bucu</a:t>
            </a:r>
            <a:r>
              <a:rPr lang="en-MY" sz="3600" dirty="0" smtClean="0"/>
              <a:t> </a:t>
            </a:r>
            <a:r>
              <a:rPr lang="en-MY" sz="3600" dirty="0" err="1" smtClean="0"/>
              <a:t>dan</a:t>
            </a:r>
            <a:r>
              <a:rPr lang="en-MY" sz="3600" dirty="0" smtClean="0"/>
              <a:t> </a:t>
            </a:r>
            <a:r>
              <a:rPr lang="en-MY" sz="3600" dirty="0" err="1" smtClean="0"/>
              <a:t>garis</a:t>
            </a:r>
            <a:r>
              <a:rPr lang="en-MY" sz="3600" dirty="0" smtClean="0"/>
              <a:t> </a:t>
            </a:r>
            <a:r>
              <a:rPr lang="en-MY" sz="3600" dirty="0" err="1" smtClean="0"/>
              <a:t>dikenali</a:t>
            </a:r>
            <a:r>
              <a:rPr lang="en-MY" sz="3600" dirty="0" smtClean="0"/>
              <a:t> </a:t>
            </a:r>
            <a:r>
              <a:rPr lang="en-MY" sz="3600" dirty="0" err="1" smtClean="0"/>
              <a:t>sebagai</a:t>
            </a:r>
            <a:r>
              <a:rPr lang="en-MY" sz="3600" dirty="0" smtClean="0"/>
              <a:t> </a:t>
            </a:r>
            <a:r>
              <a:rPr lang="en-MY" sz="3600" dirty="0" err="1" smtClean="0"/>
              <a:t>tepi</a:t>
            </a:r>
            <a:r>
              <a:rPr lang="en-MY" sz="3600" dirty="0" smtClean="0"/>
              <a:t>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44470" y="5804511"/>
            <a:ext cx="10759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 err="1" smtClean="0"/>
              <a:t>darjah</a:t>
            </a:r>
            <a:endParaRPr lang="en-MY" dirty="0"/>
          </a:p>
        </p:txBody>
      </p:sp>
      <p:sp>
        <p:nvSpPr>
          <p:cNvPr id="10" name="TextBox 9"/>
          <p:cNvSpPr txBox="1"/>
          <p:nvPr/>
        </p:nvSpPr>
        <p:spPr>
          <a:xfrm>
            <a:off x="8828494" y="5972573"/>
            <a:ext cx="880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 err="1" smtClean="0"/>
              <a:t>bucu</a:t>
            </a:r>
            <a:endParaRPr lang="en-MY" dirty="0"/>
          </a:p>
        </p:txBody>
      </p:sp>
      <p:sp>
        <p:nvSpPr>
          <p:cNvPr id="11" name="TextBox 10"/>
          <p:cNvSpPr txBox="1"/>
          <p:nvPr/>
        </p:nvSpPr>
        <p:spPr>
          <a:xfrm rot="19116064">
            <a:off x="4260025" y="5223573"/>
            <a:ext cx="7344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 err="1" smtClean="0"/>
              <a:t>tepi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71883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41248"/>
            <a:ext cx="10515600" cy="53357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sz="3200" b="1" dirty="0" smtClean="0"/>
              <a:t>5.1.2	 </a:t>
            </a:r>
            <a:r>
              <a:rPr lang="en-MY" sz="3200" b="1" dirty="0" err="1" smtClean="0"/>
              <a:t>Komunikasi</a:t>
            </a:r>
            <a:r>
              <a:rPr lang="en-MY" sz="3200" b="1" dirty="0" smtClean="0"/>
              <a:t> </a:t>
            </a:r>
            <a:r>
              <a:rPr lang="en-MY" sz="3200" b="1" dirty="0" err="1" smtClean="0"/>
              <a:t>dalam</a:t>
            </a:r>
            <a:r>
              <a:rPr lang="en-MY" sz="3200" b="1" dirty="0" smtClean="0"/>
              <a:t> </a:t>
            </a:r>
            <a:r>
              <a:rPr lang="en-MY" sz="3200" b="1" dirty="0" err="1" smtClean="0"/>
              <a:t>matematik</a:t>
            </a:r>
            <a:endParaRPr lang="en-MY" sz="3200" b="1" dirty="0" smtClean="0"/>
          </a:p>
          <a:p>
            <a:pPr marL="0" indent="0">
              <a:buNone/>
            </a:pPr>
            <a:r>
              <a:rPr lang="en-MY" sz="3200" dirty="0"/>
              <a:t>	</a:t>
            </a:r>
            <a:r>
              <a:rPr lang="en-MY" sz="3200" dirty="0" smtClean="0"/>
              <a:t>	 </a:t>
            </a:r>
            <a:r>
              <a:rPr lang="en-MY" sz="3200" dirty="0" err="1" smtClean="0"/>
              <a:t>Gambar</a:t>
            </a:r>
            <a:r>
              <a:rPr lang="en-MY" sz="3200" dirty="0" smtClean="0"/>
              <a:t> rajah :</a:t>
            </a:r>
          </a:p>
          <a:p>
            <a:pPr marL="0" indent="0">
              <a:buNone/>
            </a:pPr>
            <a:r>
              <a:rPr lang="en-MY" sz="3200" dirty="0"/>
              <a:t>	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950" y="2996201"/>
            <a:ext cx="2448433" cy="24160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418" y="2849897"/>
            <a:ext cx="2583053" cy="23954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55861" y="2516247"/>
            <a:ext cx="2020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400" b="1" dirty="0" smtClean="0"/>
              <a:t>Graf </a:t>
            </a:r>
            <a:r>
              <a:rPr lang="en-MY" sz="2400" b="1" dirty="0" err="1" smtClean="0"/>
              <a:t>Terarah</a:t>
            </a:r>
            <a:endParaRPr lang="en-MY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826121" y="2410535"/>
            <a:ext cx="2665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400" b="1" dirty="0" smtClean="0"/>
              <a:t>Graf </a:t>
            </a:r>
            <a:r>
              <a:rPr lang="en-MY" sz="2400" b="1" dirty="0" err="1" smtClean="0"/>
              <a:t>Tak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Terarah</a:t>
            </a:r>
            <a:endParaRPr lang="en-MY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909950" y="5467824"/>
            <a:ext cx="2020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* Ada </a:t>
            </a:r>
            <a:r>
              <a:rPr lang="en-MY" dirty="0" err="1" smtClean="0"/>
              <a:t>arah</a:t>
            </a:r>
            <a:endParaRPr lang="en-MY" dirty="0"/>
          </a:p>
        </p:txBody>
      </p:sp>
      <p:sp>
        <p:nvSpPr>
          <p:cNvPr id="9" name="TextBox 8"/>
          <p:cNvSpPr txBox="1"/>
          <p:nvPr/>
        </p:nvSpPr>
        <p:spPr>
          <a:xfrm>
            <a:off x="7189532" y="5368269"/>
            <a:ext cx="2020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* </a:t>
            </a:r>
            <a:r>
              <a:rPr lang="en-MY" dirty="0" err="1" smtClean="0"/>
              <a:t>Tiada</a:t>
            </a:r>
            <a:r>
              <a:rPr lang="en-MY" dirty="0" smtClean="0"/>
              <a:t> </a:t>
            </a:r>
            <a:r>
              <a:rPr lang="en-MY" dirty="0" err="1" smtClean="0"/>
              <a:t>arah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23437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/>
          <p:cNvSpPr/>
          <p:nvPr/>
        </p:nvSpPr>
        <p:spPr>
          <a:xfrm>
            <a:off x="2651760" y="2185416"/>
            <a:ext cx="2615184" cy="2615184"/>
          </a:xfrm>
          <a:prstGeom prst="parallelogram">
            <a:avLst>
              <a:gd name="adj" fmla="val 30000"/>
            </a:avLst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6" name="Straight Connector 5"/>
          <p:cNvCxnSpPr/>
          <p:nvPr/>
        </p:nvCxnSpPr>
        <p:spPr>
          <a:xfrm flipH="1" flipV="1">
            <a:off x="1426464" y="2980944"/>
            <a:ext cx="3054096" cy="181051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417320" y="2185416"/>
            <a:ext cx="2020824" cy="80467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lowchart: Connector 8"/>
          <p:cNvSpPr/>
          <p:nvPr/>
        </p:nvSpPr>
        <p:spPr>
          <a:xfrm>
            <a:off x="1188720" y="2839021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4</a:t>
            </a:r>
            <a:endParaRPr lang="en-MY" dirty="0"/>
          </a:p>
        </p:txBody>
      </p:sp>
      <p:sp>
        <p:nvSpPr>
          <p:cNvPr id="10" name="TextBox 9"/>
          <p:cNvSpPr txBox="1"/>
          <p:nvPr/>
        </p:nvSpPr>
        <p:spPr>
          <a:xfrm>
            <a:off x="1883664" y="768095"/>
            <a:ext cx="3611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800" b="1" dirty="0" smtClean="0"/>
              <a:t>Graf </a:t>
            </a:r>
            <a:r>
              <a:rPr lang="en-MY" sz="2800" b="1" dirty="0" err="1" smtClean="0"/>
              <a:t>Berpemberat</a:t>
            </a:r>
            <a:endParaRPr lang="en-MY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729484" y="5239618"/>
            <a:ext cx="26289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800" dirty="0" smtClean="0"/>
              <a:t>*Ada </a:t>
            </a:r>
            <a:r>
              <a:rPr lang="en-MY" sz="2800" dirty="0" err="1" smtClean="0"/>
              <a:t>kos</a:t>
            </a:r>
            <a:r>
              <a:rPr lang="en-MY" sz="2800" dirty="0"/>
              <a:t> </a:t>
            </a:r>
            <a:endParaRPr lang="en-MY" sz="2800" dirty="0" smtClean="0"/>
          </a:p>
          <a:p>
            <a:r>
              <a:rPr lang="en-MY" sz="2800" dirty="0" smtClean="0"/>
              <a:t>(</a:t>
            </a:r>
            <a:r>
              <a:rPr lang="en-MY" sz="2800" dirty="0" err="1"/>
              <a:t>C</a:t>
            </a:r>
            <a:r>
              <a:rPr lang="en-MY" sz="2800" dirty="0" err="1" smtClean="0"/>
              <a:t>ontoh</a:t>
            </a:r>
            <a:r>
              <a:rPr lang="en-MY" sz="2800" dirty="0" smtClean="0"/>
              <a:t> : </a:t>
            </a:r>
            <a:r>
              <a:rPr lang="en-MY" sz="2800" dirty="0" err="1" smtClean="0"/>
              <a:t>Tol</a:t>
            </a:r>
            <a:r>
              <a:rPr lang="en-MY" sz="2800" dirty="0" smtClean="0"/>
              <a:t>)</a:t>
            </a:r>
            <a:endParaRPr lang="en-MY" sz="2800" dirty="0"/>
          </a:p>
        </p:txBody>
      </p:sp>
      <p:sp>
        <p:nvSpPr>
          <p:cNvPr id="12" name="Flowchart: Connector 11"/>
          <p:cNvSpPr/>
          <p:nvPr/>
        </p:nvSpPr>
        <p:spPr>
          <a:xfrm>
            <a:off x="3209544" y="1984140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1</a:t>
            </a:r>
            <a:endParaRPr lang="en-MY" dirty="0"/>
          </a:p>
        </p:txBody>
      </p:sp>
      <p:sp>
        <p:nvSpPr>
          <p:cNvPr id="13" name="Flowchart: Connector 12"/>
          <p:cNvSpPr/>
          <p:nvPr/>
        </p:nvSpPr>
        <p:spPr>
          <a:xfrm>
            <a:off x="4261104" y="4544676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3</a:t>
            </a:r>
            <a:endParaRPr lang="en-MY" dirty="0"/>
          </a:p>
        </p:txBody>
      </p:sp>
      <p:sp>
        <p:nvSpPr>
          <p:cNvPr id="14" name="Flowchart: Connector 13"/>
          <p:cNvSpPr/>
          <p:nvPr/>
        </p:nvSpPr>
        <p:spPr>
          <a:xfrm>
            <a:off x="5038344" y="1956816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smtClean="0"/>
              <a:t>2</a:t>
            </a:r>
            <a:endParaRPr lang="en-MY" dirty="0"/>
          </a:p>
        </p:txBody>
      </p:sp>
      <p:sp>
        <p:nvSpPr>
          <p:cNvPr id="15" name="Flowchart: Connector 14"/>
          <p:cNvSpPr/>
          <p:nvPr/>
        </p:nvSpPr>
        <p:spPr>
          <a:xfrm>
            <a:off x="2487168" y="4535530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5</a:t>
            </a:r>
            <a:endParaRPr lang="en-MY" dirty="0"/>
          </a:p>
        </p:txBody>
      </p:sp>
      <p:sp>
        <p:nvSpPr>
          <p:cNvPr id="16" name="Parallelogram 15"/>
          <p:cNvSpPr/>
          <p:nvPr/>
        </p:nvSpPr>
        <p:spPr>
          <a:xfrm>
            <a:off x="8147302" y="2185416"/>
            <a:ext cx="2615184" cy="2615184"/>
          </a:xfrm>
          <a:prstGeom prst="parallelogram">
            <a:avLst>
              <a:gd name="adj" fmla="val 30000"/>
            </a:avLst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17" name="Straight Connector 16"/>
          <p:cNvCxnSpPr/>
          <p:nvPr/>
        </p:nvCxnSpPr>
        <p:spPr>
          <a:xfrm flipH="1" flipV="1">
            <a:off x="6922006" y="2980944"/>
            <a:ext cx="3054096" cy="181051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6912862" y="2185416"/>
            <a:ext cx="2020824" cy="80467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lowchart: Connector 18"/>
          <p:cNvSpPr/>
          <p:nvPr/>
        </p:nvSpPr>
        <p:spPr>
          <a:xfrm>
            <a:off x="6684262" y="2839021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4</a:t>
            </a:r>
            <a:endParaRPr lang="en-MY" dirty="0"/>
          </a:p>
        </p:txBody>
      </p:sp>
      <p:sp>
        <p:nvSpPr>
          <p:cNvPr id="20" name="TextBox 19"/>
          <p:cNvSpPr txBox="1"/>
          <p:nvPr/>
        </p:nvSpPr>
        <p:spPr>
          <a:xfrm>
            <a:off x="6867144" y="877823"/>
            <a:ext cx="425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800" b="1" dirty="0" smtClean="0"/>
              <a:t>Graf </a:t>
            </a:r>
            <a:r>
              <a:rPr lang="en-MY" sz="2800" b="1" dirty="0" err="1" smtClean="0"/>
              <a:t>Tak</a:t>
            </a:r>
            <a:r>
              <a:rPr lang="en-MY" sz="2800" b="1" dirty="0" smtClean="0"/>
              <a:t> </a:t>
            </a:r>
            <a:r>
              <a:rPr lang="en-MY" sz="2800" b="1" dirty="0" err="1" smtClean="0"/>
              <a:t>Berpemberat</a:t>
            </a:r>
            <a:endParaRPr lang="en-MY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342632" y="5239618"/>
            <a:ext cx="36484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800" dirty="0" smtClean="0"/>
              <a:t>*</a:t>
            </a:r>
            <a:r>
              <a:rPr lang="en-MY" sz="2800" dirty="0" err="1" smtClean="0"/>
              <a:t>Tiada</a:t>
            </a:r>
            <a:r>
              <a:rPr lang="en-MY" sz="2800" dirty="0" smtClean="0"/>
              <a:t> </a:t>
            </a:r>
            <a:r>
              <a:rPr lang="en-MY" sz="2800" dirty="0" err="1" smtClean="0"/>
              <a:t>kos</a:t>
            </a:r>
            <a:endParaRPr lang="en-MY" sz="2800" dirty="0" smtClean="0"/>
          </a:p>
          <a:p>
            <a:r>
              <a:rPr lang="en-MY" sz="2800" dirty="0" smtClean="0"/>
              <a:t>(</a:t>
            </a:r>
            <a:r>
              <a:rPr lang="en-MY" sz="2800" dirty="0" err="1"/>
              <a:t>C</a:t>
            </a:r>
            <a:r>
              <a:rPr lang="en-MY" sz="2800" dirty="0" err="1" smtClean="0"/>
              <a:t>ontoh</a:t>
            </a:r>
            <a:r>
              <a:rPr lang="en-MY" sz="2800" dirty="0" smtClean="0"/>
              <a:t> : </a:t>
            </a:r>
            <a:r>
              <a:rPr lang="en-MY" sz="2800" dirty="0" err="1" smtClean="0"/>
              <a:t>Tiada</a:t>
            </a:r>
            <a:r>
              <a:rPr lang="en-MY" sz="2800" dirty="0" smtClean="0"/>
              <a:t> </a:t>
            </a:r>
            <a:r>
              <a:rPr lang="en-MY" sz="2800" dirty="0" err="1" smtClean="0"/>
              <a:t>tol</a:t>
            </a:r>
            <a:r>
              <a:rPr lang="en-MY" sz="2800" dirty="0" smtClean="0"/>
              <a:t>)</a:t>
            </a:r>
            <a:endParaRPr lang="en-MY" sz="2800" dirty="0"/>
          </a:p>
        </p:txBody>
      </p:sp>
      <p:sp>
        <p:nvSpPr>
          <p:cNvPr id="22" name="Flowchart: Connector 21"/>
          <p:cNvSpPr/>
          <p:nvPr/>
        </p:nvSpPr>
        <p:spPr>
          <a:xfrm>
            <a:off x="8705086" y="1984140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1</a:t>
            </a:r>
            <a:endParaRPr lang="en-MY" dirty="0"/>
          </a:p>
        </p:txBody>
      </p:sp>
      <p:sp>
        <p:nvSpPr>
          <p:cNvPr id="23" name="Flowchart: Connector 22"/>
          <p:cNvSpPr/>
          <p:nvPr/>
        </p:nvSpPr>
        <p:spPr>
          <a:xfrm>
            <a:off x="9756646" y="4544676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3</a:t>
            </a:r>
            <a:endParaRPr lang="en-MY" dirty="0"/>
          </a:p>
        </p:txBody>
      </p:sp>
      <p:sp>
        <p:nvSpPr>
          <p:cNvPr id="24" name="Flowchart: Connector 23"/>
          <p:cNvSpPr/>
          <p:nvPr/>
        </p:nvSpPr>
        <p:spPr>
          <a:xfrm>
            <a:off x="10533886" y="1956816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smtClean="0"/>
              <a:t>2</a:t>
            </a:r>
            <a:endParaRPr lang="en-MY" dirty="0"/>
          </a:p>
        </p:txBody>
      </p:sp>
      <p:sp>
        <p:nvSpPr>
          <p:cNvPr id="25" name="Flowchart: Connector 24"/>
          <p:cNvSpPr/>
          <p:nvPr/>
        </p:nvSpPr>
        <p:spPr>
          <a:xfrm>
            <a:off x="7982710" y="4535530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5</a:t>
            </a:r>
            <a:endParaRPr lang="en-MY" dirty="0"/>
          </a:p>
        </p:txBody>
      </p:sp>
      <p:sp>
        <p:nvSpPr>
          <p:cNvPr id="27" name="TextBox 26"/>
          <p:cNvSpPr txBox="1"/>
          <p:nvPr/>
        </p:nvSpPr>
        <p:spPr>
          <a:xfrm>
            <a:off x="3177540" y="4835443"/>
            <a:ext cx="1024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RM6</a:t>
            </a:r>
            <a:endParaRPr lang="en-MY" dirty="0"/>
          </a:p>
        </p:txBody>
      </p:sp>
      <p:sp>
        <p:nvSpPr>
          <p:cNvPr id="28" name="TextBox 27"/>
          <p:cNvSpPr txBox="1"/>
          <p:nvPr/>
        </p:nvSpPr>
        <p:spPr>
          <a:xfrm>
            <a:off x="3909059" y="1799474"/>
            <a:ext cx="1024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RM8</a:t>
            </a:r>
            <a:endParaRPr lang="en-MY" dirty="0"/>
          </a:p>
        </p:txBody>
      </p:sp>
      <p:sp>
        <p:nvSpPr>
          <p:cNvPr id="29" name="TextBox 28"/>
          <p:cNvSpPr txBox="1"/>
          <p:nvPr/>
        </p:nvSpPr>
        <p:spPr>
          <a:xfrm>
            <a:off x="5029198" y="3237976"/>
            <a:ext cx="1024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RM12</a:t>
            </a:r>
            <a:endParaRPr lang="en-MY" dirty="0"/>
          </a:p>
        </p:txBody>
      </p:sp>
      <p:sp>
        <p:nvSpPr>
          <p:cNvPr id="30" name="TextBox 29"/>
          <p:cNvSpPr txBox="1"/>
          <p:nvPr/>
        </p:nvSpPr>
        <p:spPr>
          <a:xfrm>
            <a:off x="1953768" y="2100072"/>
            <a:ext cx="1024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RM10</a:t>
            </a:r>
            <a:endParaRPr lang="en-MY" dirty="0"/>
          </a:p>
        </p:txBody>
      </p:sp>
      <p:sp>
        <p:nvSpPr>
          <p:cNvPr id="31" name="TextBox 30"/>
          <p:cNvSpPr txBox="1"/>
          <p:nvPr/>
        </p:nvSpPr>
        <p:spPr>
          <a:xfrm>
            <a:off x="1929384" y="3752879"/>
            <a:ext cx="1024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RM15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0905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86384"/>
            <a:ext cx="10515600" cy="5390579"/>
          </a:xfrm>
        </p:spPr>
        <p:txBody>
          <a:bodyPr/>
          <a:lstStyle/>
          <a:p>
            <a:pPr marL="0" indent="0">
              <a:buNone/>
            </a:pPr>
            <a:r>
              <a:rPr lang="en-MY" sz="3600" b="1" dirty="0" smtClean="0"/>
              <a:t>5.1.3	</a:t>
            </a:r>
            <a:r>
              <a:rPr lang="en-MY" sz="3600" b="1" dirty="0" err="1" smtClean="0"/>
              <a:t>Komunikasi</a:t>
            </a:r>
            <a:r>
              <a:rPr lang="en-MY" sz="3600" b="1" dirty="0" smtClean="0"/>
              <a:t> </a:t>
            </a:r>
            <a:r>
              <a:rPr lang="en-MY" sz="3600" b="1" dirty="0" err="1" smtClean="0"/>
              <a:t>dalam</a:t>
            </a:r>
            <a:r>
              <a:rPr lang="en-MY" sz="3600" b="1" dirty="0" smtClean="0"/>
              <a:t> </a:t>
            </a:r>
            <a:r>
              <a:rPr lang="en-MY" sz="3600" b="1" dirty="0" err="1" smtClean="0"/>
              <a:t>Matematik</a:t>
            </a:r>
            <a:endParaRPr lang="en-MY" sz="3600" b="1" dirty="0" smtClean="0"/>
          </a:p>
          <a:p>
            <a:pPr marL="0" indent="0">
              <a:buNone/>
            </a:pPr>
            <a:r>
              <a:rPr lang="en-MY" sz="2400" dirty="0"/>
              <a:t>	</a:t>
            </a:r>
            <a:r>
              <a:rPr lang="en-MY" sz="2400" dirty="0" smtClean="0"/>
              <a:t>		</a:t>
            </a:r>
            <a:r>
              <a:rPr lang="en-MY" sz="3200" dirty="0" err="1" smtClean="0"/>
              <a:t>Gambar</a:t>
            </a:r>
            <a:r>
              <a:rPr lang="en-MY" sz="3200" dirty="0" smtClean="0"/>
              <a:t> rajah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endParaRPr lang="en-MY" dirty="0"/>
          </a:p>
        </p:txBody>
      </p:sp>
      <p:sp>
        <p:nvSpPr>
          <p:cNvPr id="4" name="Parallelogram 3"/>
          <p:cNvSpPr/>
          <p:nvPr/>
        </p:nvSpPr>
        <p:spPr>
          <a:xfrm>
            <a:off x="3794760" y="3371945"/>
            <a:ext cx="1847088" cy="1847088"/>
          </a:xfrm>
          <a:prstGeom prst="parallelogram">
            <a:avLst>
              <a:gd name="adj" fmla="val 30000"/>
            </a:avLst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5" name="Straight Connector 4"/>
          <p:cNvCxnSpPr/>
          <p:nvPr/>
        </p:nvCxnSpPr>
        <p:spPr>
          <a:xfrm flipH="1" flipV="1">
            <a:off x="1536192" y="4238161"/>
            <a:ext cx="1330501" cy="78874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1536192" y="3835825"/>
            <a:ext cx="1010412" cy="40233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lowchart: Connector 6"/>
          <p:cNvSpPr/>
          <p:nvPr/>
        </p:nvSpPr>
        <p:spPr>
          <a:xfrm>
            <a:off x="1307592" y="4009561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4</a:t>
            </a:r>
            <a:endParaRPr lang="en-MY" dirty="0"/>
          </a:p>
        </p:txBody>
      </p:sp>
      <p:sp>
        <p:nvSpPr>
          <p:cNvPr id="10" name="Flowchart: Connector 9"/>
          <p:cNvSpPr/>
          <p:nvPr/>
        </p:nvSpPr>
        <p:spPr>
          <a:xfrm>
            <a:off x="4158996" y="3143345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1</a:t>
            </a:r>
            <a:endParaRPr lang="en-MY" dirty="0"/>
          </a:p>
        </p:txBody>
      </p:sp>
      <p:sp>
        <p:nvSpPr>
          <p:cNvPr id="11" name="Flowchart: Connector 10"/>
          <p:cNvSpPr/>
          <p:nvPr/>
        </p:nvSpPr>
        <p:spPr>
          <a:xfrm>
            <a:off x="4817364" y="4990433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3</a:t>
            </a:r>
            <a:endParaRPr lang="en-MY" dirty="0"/>
          </a:p>
        </p:txBody>
      </p:sp>
      <p:sp>
        <p:nvSpPr>
          <p:cNvPr id="12" name="Flowchart: Connector 11"/>
          <p:cNvSpPr/>
          <p:nvPr/>
        </p:nvSpPr>
        <p:spPr>
          <a:xfrm>
            <a:off x="5413248" y="3143345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smtClean="0"/>
              <a:t>2</a:t>
            </a:r>
            <a:endParaRPr lang="en-MY" dirty="0"/>
          </a:p>
        </p:txBody>
      </p:sp>
      <p:sp>
        <p:nvSpPr>
          <p:cNvPr id="13" name="Flowchart: Connector 12"/>
          <p:cNvSpPr/>
          <p:nvPr/>
        </p:nvSpPr>
        <p:spPr>
          <a:xfrm>
            <a:off x="2713482" y="4798301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5</a:t>
            </a:r>
            <a:endParaRPr lang="en-MY" dirty="0"/>
          </a:p>
        </p:txBody>
      </p:sp>
      <p:sp>
        <p:nvSpPr>
          <p:cNvPr id="28" name="Flowchart: Connector 27"/>
          <p:cNvSpPr/>
          <p:nvPr/>
        </p:nvSpPr>
        <p:spPr>
          <a:xfrm>
            <a:off x="2318004" y="3614178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1</a:t>
            </a:r>
            <a:endParaRPr lang="en-MY" dirty="0"/>
          </a:p>
        </p:txBody>
      </p:sp>
      <p:sp>
        <p:nvSpPr>
          <p:cNvPr id="29" name="Flowchart: Connector 28"/>
          <p:cNvSpPr/>
          <p:nvPr/>
        </p:nvSpPr>
        <p:spPr>
          <a:xfrm>
            <a:off x="3613428" y="4988134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5</a:t>
            </a:r>
            <a:endParaRPr lang="en-MY" dirty="0"/>
          </a:p>
        </p:txBody>
      </p:sp>
      <p:sp>
        <p:nvSpPr>
          <p:cNvPr id="30" name="TextBox 29"/>
          <p:cNvSpPr txBox="1"/>
          <p:nvPr/>
        </p:nvSpPr>
        <p:spPr>
          <a:xfrm>
            <a:off x="2862071" y="2295143"/>
            <a:ext cx="2020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400" b="1" dirty="0" err="1" smtClean="0"/>
              <a:t>Subgraf</a:t>
            </a:r>
            <a:r>
              <a:rPr lang="en-MY" sz="2400" b="1" dirty="0" smtClean="0"/>
              <a:t> </a:t>
            </a:r>
            <a:endParaRPr lang="en-MY" sz="2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463040" y="5854350"/>
            <a:ext cx="433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400" dirty="0" smtClean="0"/>
              <a:t>*</a:t>
            </a:r>
            <a:r>
              <a:rPr lang="en-MY" sz="2400" dirty="0" err="1" smtClean="0"/>
              <a:t>Sebahagian</a:t>
            </a:r>
            <a:r>
              <a:rPr lang="en-MY" sz="2400" dirty="0" smtClean="0"/>
              <a:t> </a:t>
            </a:r>
            <a:r>
              <a:rPr lang="en-MY" sz="2400" dirty="0" err="1" smtClean="0"/>
              <a:t>dari</a:t>
            </a:r>
            <a:r>
              <a:rPr lang="en-MY" sz="2400" dirty="0" smtClean="0"/>
              <a:t> </a:t>
            </a:r>
            <a:r>
              <a:rPr lang="en-MY" sz="2400" dirty="0" err="1" smtClean="0"/>
              <a:t>graf</a:t>
            </a:r>
            <a:r>
              <a:rPr lang="en-MY" sz="2400" dirty="0" smtClean="0"/>
              <a:t> </a:t>
            </a:r>
            <a:r>
              <a:rPr lang="en-MY" sz="2400" dirty="0" err="1" smtClean="0"/>
              <a:t>asal</a:t>
            </a:r>
            <a:endParaRPr lang="en-MY" sz="2400" dirty="0"/>
          </a:p>
        </p:txBody>
      </p:sp>
      <p:cxnSp>
        <p:nvCxnSpPr>
          <p:cNvPr id="32" name="Straight Connector 31"/>
          <p:cNvCxnSpPr/>
          <p:nvPr/>
        </p:nvCxnSpPr>
        <p:spPr>
          <a:xfrm flipH="1">
            <a:off x="8406409" y="4656594"/>
            <a:ext cx="1634489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8406408" y="3728561"/>
            <a:ext cx="426696" cy="92803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lowchart: Connector 33"/>
          <p:cNvSpPr/>
          <p:nvPr/>
        </p:nvSpPr>
        <p:spPr>
          <a:xfrm>
            <a:off x="8177808" y="4427994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4</a:t>
            </a:r>
            <a:endParaRPr lang="en-MY" dirty="0"/>
          </a:p>
        </p:txBody>
      </p:sp>
      <p:sp>
        <p:nvSpPr>
          <p:cNvPr id="35" name="Flowchart: Connector 34"/>
          <p:cNvSpPr/>
          <p:nvPr/>
        </p:nvSpPr>
        <p:spPr>
          <a:xfrm>
            <a:off x="9948327" y="4427994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5</a:t>
            </a:r>
            <a:endParaRPr lang="en-MY" dirty="0"/>
          </a:p>
        </p:txBody>
      </p:sp>
      <p:sp>
        <p:nvSpPr>
          <p:cNvPr id="36" name="Flowchart: Connector 35"/>
          <p:cNvSpPr/>
          <p:nvPr/>
        </p:nvSpPr>
        <p:spPr>
          <a:xfrm>
            <a:off x="8664702" y="3385578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1</a:t>
            </a:r>
            <a:endParaRPr lang="en-MY" dirty="0"/>
          </a:p>
        </p:txBody>
      </p:sp>
      <p:sp>
        <p:nvSpPr>
          <p:cNvPr id="37" name="TextBox 36"/>
          <p:cNvSpPr txBox="1"/>
          <p:nvPr/>
        </p:nvSpPr>
        <p:spPr>
          <a:xfrm>
            <a:off x="8359164" y="2295143"/>
            <a:ext cx="2020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400" b="1" dirty="0" err="1" smtClean="0"/>
              <a:t>Pokok</a:t>
            </a:r>
            <a:r>
              <a:rPr lang="en-MY" sz="2400" b="1" dirty="0" smtClean="0"/>
              <a:t> </a:t>
            </a:r>
            <a:endParaRPr lang="en-MY" sz="24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6526530" y="5346518"/>
            <a:ext cx="4733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 smtClean="0"/>
              <a:t>*</a:t>
            </a:r>
            <a:r>
              <a:rPr lang="en-MY" sz="2400" dirty="0" err="1" smtClean="0"/>
              <a:t>Sekurang-kurangnya</a:t>
            </a:r>
            <a:r>
              <a:rPr lang="en-MY" sz="2400" dirty="0" smtClean="0"/>
              <a:t> 2 </a:t>
            </a:r>
            <a:r>
              <a:rPr lang="en-MY" sz="2400" dirty="0" err="1" smtClean="0"/>
              <a:t>cabang</a:t>
            </a:r>
            <a:r>
              <a:rPr lang="en-MY" sz="2400" dirty="0" smtClean="0"/>
              <a:t> (</a:t>
            </a:r>
            <a:r>
              <a:rPr lang="en-MY" sz="2400" dirty="0" err="1" smtClean="0"/>
              <a:t>sekurang-kurangnya</a:t>
            </a:r>
            <a:r>
              <a:rPr lang="en-MY" sz="2400" dirty="0" smtClean="0"/>
              <a:t> </a:t>
            </a:r>
            <a:r>
              <a:rPr lang="en-MY" sz="2400" dirty="0" err="1" smtClean="0"/>
              <a:t>ada</a:t>
            </a:r>
            <a:r>
              <a:rPr lang="en-MY" sz="2400" dirty="0" smtClean="0"/>
              <a:t> 2 </a:t>
            </a:r>
            <a:r>
              <a:rPr lang="en-MY" sz="2400" dirty="0" err="1" smtClean="0"/>
              <a:t>destinasi</a:t>
            </a:r>
            <a:r>
              <a:rPr lang="en-MY" sz="2400" dirty="0" smtClean="0"/>
              <a:t> lain)</a:t>
            </a:r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350528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86968"/>
            <a:ext cx="10515600" cy="5289995"/>
          </a:xfrm>
        </p:spPr>
        <p:txBody>
          <a:bodyPr/>
          <a:lstStyle/>
          <a:p>
            <a:pPr marL="0" indent="0">
              <a:buNone/>
            </a:pPr>
            <a:r>
              <a:rPr lang="en-MY" sz="3600" b="1" dirty="0" smtClean="0"/>
              <a:t>5.1.4	</a:t>
            </a:r>
            <a:r>
              <a:rPr lang="en-MY" sz="3600" b="1" dirty="0" err="1" smtClean="0"/>
              <a:t>Perwakilan</a:t>
            </a:r>
            <a:endParaRPr lang="en-MY" sz="3600" b="1" dirty="0" smtClean="0"/>
          </a:p>
          <a:p>
            <a:r>
              <a:rPr lang="en-MY" sz="2400" dirty="0"/>
              <a:t>	</a:t>
            </a:r>
            <a:r>
              <a:rPr lang="en-MY" sz="2400" dirty="0" err="1" smtClean="0"/>
              <a:t>Mewakilkan</a:t>
            </a:r>
            <a:r>
              <a:rPr lang="en-MY" sz="2400" dirty="0" smtClean="0"/>
              <a:t> </a:t>
            </a:r>
            <a:r>
              <a:rPr lang="en-MY" sz="2400" dirty="0" err="1" smtClean="0"/>
              <a:t>maklumat</a:t>
            </a:r>
            <a:r>
              <a:rPr lang="en-MY" sz="2400" dirty="0" smtClean="0"/>
              <a:t> </a:t>
            </a:r>
            <a:r>
              <a:rPr lang="en-MY" sz="2400" dirty="0" err="1" smtClean="0"/>
              <a:t>dalam</a:t>
            </a:r>
            <a:r>
              <a:rPr lang="en-MY" sz="2400" dirty="0" smtClean="0"/>
              <a:t> </a:t>
            </a:r>
            <a:r>
              <a:rPr lang="en-MY" sz="2400" dirty="0" err="1" smtClean="0"/>
              <a:t>bentuk</a:t>
            </a:r>
            <a:r>
              <a:rPr lang="en-MY" sz="2400" dirty="0" smtClean="0"/>
              <a:t> </a:t>
            </a:r>
            <a:r>
              <a:rPr lang="en-MY" sz="2400" dirty="0" err="1" smtClean="0"/>
              <a:t>rangkaian</a:t>
            </a:r>
            <a:r>
              <a:rPr lang="en-MY" sz="2400" dirty="0" smtClean="0"/>
              <a:t> (</a:t>
            </a:r>
            <a:r>
              <a:rPr lang="en-MY" sz="2400" dirty="0" err="1" smtClean="0"/>
              <a:t>Situasi</a:t>
            </a:r>
            <a:r>
              <a:rPr lang="en-MY" sz="2400" dirty="0" smtClean="0"/>
              <a:t> </a:t>
            </a:r>
            <a:r>
              <a:rPr lang="en-MY" sz="2400" dirty="0" err="1" smtClean="0"/>
              <a:t>Harian</a:t>
            </a:r>
            <a:r>
              <a:rPr lang="en-MY" sz="2400" dirty="0" smtClean="0"/>
              <a:t>)</a:t>
            </a:r>
          </a:p>
          <a:p>
            <a:pPr marL="0" indent="0">
              <a:buNone/>
            </a:pPr>
            <a:r>
              <a:rPr lang="en-MY" sz="2400" dirty="0" smtClean="0"/>
              <a:t>	</a:t>
            </a:r>
          </a:p>
          <a:p>
            <a:pPr marL="0" indent="0">
              <a:buNone/>
            </a:pPr>
            <a:r>
              <a:rPr lang="en-MY" sz="2400" dirty="0" smtClean="0"/>
              <a:t>	</a:t>
            </a:r>
            <a:r>
              <a:rPr lang="en-MY" sz="2400" dirty="0" err="1" smtClean="0"/>
              <a:t>Contoh</a:t>
            </a:r>
            <a:r>
              <a:rPr lang="en-MY" sz="2400" dirty="0" smtClean="0"/>
              <a:t> :</a:t>
            </a:r>
          </a:p>
          <a:p>
            <a:pPr marL="0" indent="0">
              <a:buNone/>
            </a:pPr>
            <a:r>
              <a:rPr lang="en-MY" sz="2400" dirty="0" smtClean="0"/>
              <a:t>	</a:t>
            </a:r>
            <a:r>
              <a:rPr lang="en-MY" sz="2400" dirty="0" err="1" smtClean="0"/>
              <a:t>Jejaring</a:t>
            </a:r>
            <a:r>
              <a:rPr lang="en-MY" sz="2400" dirty="0" smtClean="0"/>
              <a:t> </a:t>
            </a:r>
            <a:r>
              <a:rPr lang="en-MY" sz="2400" dirty="0" err="1" smtClean="0"/>
              <a:t>makanan</a:t>
            </a:r>
            <a:endParaRPr lang="en-MY" sz="2400" dirty="0" smtClean="0"/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endParaRPr lang="en-MY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810" y="2610408"/>
            <a:ext cx="5268277" cy="364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14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95528"/>
            <a:ext cx="10515600" cy="5381435"/>
          </a:xfrm>
        </p:spPr>
        <p:txBody>
          <a:bodyPr/>
          <a:lstStyle/>
          <a:p>
            <a:pPr marL="0" indent="0">
              <a:buNone/>
            </a:pPr>
            <a:r>
              <a:rPr lang="en-MY" sz="3600" b="1" dirty="0" smtClean="0"/>
              <a:t>5.1.5 	</a:t>
            </a:r>
            <a:r>
              <a:rPr lang="en-MY" sz="3600" b="1" dirty="0" err="1" smtClean="0"/>
              <a:t>Penyelesaian</a:t>
            </a:r>
            <a:r>
              <a:rPr lang="en-MY" sz="3600" b="1" dirty="0" smtClean="0"/>
              <a:t> </a:t>
            </a:r>
            <a:r>
              <a:rPr lang="en-MY" sz="3600" b="1" dirty="0" err="1" smtClean="0"/>
              <a:t>Masalah</a:t>
            </a:r>
            <a:endParaRPr lang="en-MY" sz="3600" b="1" dirty="0" smtClean="0"/>
          </a:p>
          <a:p>
            <a:r>
              <a:rPr lang="en-MY" sz="2800" dirty="0" err="1" smtClean="0"/>
              <a:t>Pengiraan</a:t>
            </a:r>
            <a:r>
              <a:rPr lang="en-MY" sz="2800" dirty="0" smtClean="0"/>
              <a:t> </a:t>
            </a:r>
            <a:r>
              <a:rPr lang="en-MY" sz="2800" dirty="0" err="1"/>
              <a:t>m</a:t>
            </a:r>
            <a:r>
              <a:rPr lang="en-MY" sz="2800" dirty="0" err="1" smtClean="0"/>
              <a:t>elibatkan</a:t>
            </a:r>
            <a:r>
              <a:rPr lang="en-MY" sz="2800" dirty="0" smtClean="0"/>
              <a:t> masa, </a:t>
            </a:r>
            <a:r>
              <a:rPr lang="en-MY" sz="2800" dirty="0" err="1" smtClean="0"/>
              <a:t>jarak</a:t>
            </a:r>
            <a:r>
              <a:rPr lang="en-MY" sz="2800" dirty="0" smtClean="0"/>
              <a:t> </a:t>
            </a:r>
            <a:r>
              <a:rPr lang="en-MY" sz="2800" dirty="0" err="1" smtClean="0"/>
              <a:t>dan</a:t>
            </a:r>
            <a:r>
              <a:rPr lang="en-MY" sz="2800" dirty="0" smtClean="0"/>
              <a:t> </a:t>
            </a:r>
            <a:r>
              <a:rPr lang="en-MY" sz="2800" dirty="0" err="1" smtClean="0"/>
              <a:t>perbelanjaan</a:t>
            </a:r>
            <a:r>
              <a:rPr lang="en-MY" sz="2800" dirty="0" smtClean="0"/>
              <a:t> yang optimum </a:t>
            </a:r>
            <a:r>
              <a:rPr lang="en-MY" sz="2800" dirty="0" err="1" smtClean="0"/>
              <a:t>berdasar</a:t>
            </a:r>
            <a:r>
              <a:rPr lang="en-MY" sz="2800" dirty="0" smtClean="0"/>
              <a:t> </a:t>
            </a:r>
            <a:r>
              <a:rPr lang="en-MY" sz="2800" dirty="0" err="1" smtClean="0"/>
              <a:t>situasi</a:t>
            </a:r>
            <a:r>
              <a:rPr lang="en-MY" sz="2800" dirty="0" smtClean="0"/>
              <a:t> </a:t>
            </a:r>
            <a:r>
              <a:rPr lang="en-MY" sz="2800" dirty="0" err="1" smtClean="0"/>
              <a:t>harian</a:t>
            </a:r>
            <a:r>
              <a:rPr lang="en-MY" sz="2800" dirty="0" smtClean="0"/>
              <a:t>.</a:t>
            </a:r>
          </a:p>
          <a:p>
            <a:pPr marL="0" indent="0">
              <a:buNone/>
            </a:pPr>
            <a:endParaRPr lang="en-MY" sz="2800" dirty="0"/>
          </a:p>
          <a:p>
            <a:pPr marL="0" indent="0">
              <a:buNone/>
            </a:pPr>
            <a:r>
              <a:rPr lang="en-MY" sz="2800" dirty="0" smtClean="0"/>
              <a:t>	</a:t>
            </a:r>
            <a:r>
              <a:rPr lang="en-MY" sz="2800" dirty="0" err="1" smtClean="0"/>
              <a:t>Contoh</a:t>
            </a:r>
            <a:r>
              <a:rPr lang="en-MY" sz="2800" dirty="0" smtClean="0"/>
              <a:t> :</a:t>
            </a:r>
          </a:p>
          <a:p>
            <a:pPr marL="0" indent="0">
              <a:buNone/>
            </a:pPr>
            <a:r>
              <a:rPr lang="en-MY" sz="2800" dirty="0"/>
              <a:t>	</a:t>
            </a:r>
            <a:r>
              <a:rPr lang="en-MY" sz="2800" dirty="0" err="1" smtClean="0"/>
              <a:t>Mengira</a:t>
            </a:r>
            <a:r>
              <a:rPr lang="en-MY" sz="2800" dirty="0" smtClean="0"/>
              <a:t> </a:t>
            </a:r>
            <a:r>
              <a:rPr lang="en-MY" sz="2800" dirty="0" err="1" smtClean="0"/>
              <a:t>jarak</a:t>
            </a:r>
            <a:r>
              <a:rPr lang="en-MY" sz="2800" dirty="0" smtClean="0"/>
              <a:t> </a:t>
            </a:r>
            <a:r>
              <a:rPr lang="en-MY" sz="2800" dirty="0" err="1" smtClean="0"/>
              <a:t>destinasi</a:t>
            </a:r>
            <a:r>
              <a:rPr lang="en-MY" sz="2800" dirty="0" smtClean="0"/>
              <a:t> A </a:t>
            </a:r>
            <a:r>
              <a:rPr lang="en-MY" sz="2800" dirty="0" err="1" smtClean="0"/>
              <a:t>ke</a:t>
            </a:r>
            <a:r>
              <a:rPr lang="en-MY" sz="2800" dirty="0" smtClean="0"/>
              <a:t> B </a:t>
            </a:r>
            <a:r>
              <a:rPr lang="en-MY" sz="2800" dirty="0" err="1" smtClean="0"/>
              <a:t>menggunakan</a:t>
            </a:r>
            <a:r>
              <a:rPr lang="en-MY" sz="2800" dirty="0" smtClean="0"/>
              <a:t> </a:t>
            </a:r>
            <a:r>
              <a:rPr lang="en-MY" sz="2800" dirty="0" err="1" smtClean="0"/>
              <a:t>lebuhraya</a:t>
            </a:r>
            <a:r>
              <a:rPr lang="en-MY" sz="2800" dirty="0"/>
              <a:t> </a:t>
            </a:r>
            <a:r>
              <a:rPr lang="en-MY" sz="2800" dirty="0" smtClean="0"/>
              <a:t>  	</a:t>
            </a:r>
            <a:r>
              <a:rPr lang="en-MY" sz="2800" dirty="0" err="1" smtClean="0"/>
              <a:t>dan</a:t>
            </a:r>
            <a:r>
              <a:rPr lang="en-MY" sz="2800" dirty="0" smtClean="0"/>
              <a:t> </a:t>
            </a:r>
            <a:r>
              <a:rPr lang="en-MY" sz="2800" dirty="0" err="1" smtClean="0"/>
              <a:t>jalan</a:t>
            </a:r>
            <a:r>
              <a:rPr lang="en-MY" sz="2800" dirty="0" smtClean="0"/>
              <a:t> 	</a:t>
            </a:r>
            <a:r>
              <a:rPr lang="en-MY" sz="2800" dirty="0" err="1" smtClean="0"/>
              <a:t>kampung</a:t>
            </a:r>
            <a:r>
              <a:rPr lang="en-MY" sz="2800" dirty="0" smtClean="0"/>
              <a:t> </a:t>
            </a:r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124140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110</TotalTime>
  <Words>121</Words>
  <Application>Microsoft Office PowerPoint</Application>
  <PresentationFormat>Widescreen</PresentationFormat>
  <Paragraphs>66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Ion</vt:lpstr>
      <vt:lpstr>BAB 5 RANGKAIAN DALAM TEORI GRAF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BAB 5 RANGKAIAN DALAM TEORI GRAF</dc:title>
  <dc:creator>Normiza</dc:creator>
  <cp:lastModifiedBy>Normiza</cp:lastModifiedBy>
  <cp:revision>17</cp:revision>
  <dcterms:created xsi:type="dcterms:W3CDTF">2019-04-15T04:38:53Z</dcterms:created>
  <dcterms:modified xsi:type="dcterms:W3CDTF">2019-04-15T06:29:38Z</dcterms:modified>
</cp:coreProperties>
</file>