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7" r:id="rId2"/>
    <p:sldId id="256" r:id="rId3"/>
    <p:sldId id="411" r:id="rId4"/>
    <p:sldId id="412" r:id="rId5"/>
    <p:sldId id="440" r:id="rId6"/>
    <p:sldId id="439" r:id="rId7"/>
    <p:sldId id="435" r:id="rId8"/>
    <p:sldId id="442" r:id="rId9"/>
    <p:sldId id="487" r:id="rId10"/>
    <p:sldId id="488" r:id="rId11"/>
    <p:sldId id="497" r:id="rId12"/>
    <p:sldId id="445" r:id="rId13"/>
    <p:sldId id="498" r:id="rId14"/>
    <p:sldId id="449" r:id="rId15"/>
    <p:sldId id="499" r:id="rId16"/>
    <p:sldId id="447" r:id="rId17"/>
    <p:sldId id="491" r:id="rId18"/>
    <p:sldId id="500" r:id="rId19"/>
    <p:sldId id="441" r:id="rId20"/>
    <p:sldId id="452" r:id="rId21"/>
    <p:sldId id="493" r:id="rId22"/>
    <p:sldId id="453" r:id="rId23"/>
    <p:sldId id="458" r:id="rId24"/>
    <p:sldId id="460" r:id="rId25"/>
    <p:sldId id="461" r:id="rId26"/>
    <p:sldId id="466" r:id="rId27"/>
    <p:sldId id="472" r:id="rId28"/>
    <p:sldId id="464" r:id="rId29"/>
    <p:sldId id="486" r:id="rId30"/>
    <p:sldId id="465" r:id="rId31"/>
    <p:sldId id="467" r:id="rId32"/>
    <p:sldId id="468" r:id="rId33"/>
    <p:sldId id="471" r:id="rId34"/>
    <p:sldId id="463" r:id="rId35"/>
    <p:sldId id="474" r:id="rId36"/>
    <p:sldId id="475" r:id="rId37"/>
    <p:sldId id="473" r:id="rId38"/>
    <p:sldId id="476" r:id="rId39"/>
    <p:sldId id="484" r:id="rId40"/>
    <p:sldId id="494" r:id="rId41"/>
    <p:sldId id="502" r:id="rId42"/>
    <p:sldId id="485" r:id="rId43"/>
    <p:sldId id="477" r:id="rId44"/>
    <p:sldId id="479" r:id="rId45"/>
    <p:sldId id="496" r:id="rId46"/>
    <p:sldId id="495" r:id="rId47"/>
    <p:sldId id="481" r:id="rId48"/>
    <p:sldId id="420" r:id="rId49"/>
    <p:sldId id="483" r:id="rId50"/>
    <p:sldId id="263" r:id="rId51"/>
  </p:sldIdLst>
  <p:sldSz cx="9144000" cy="6858000" type="screen4x3"/>
  <p:notesSz cx="7104063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MPACT" initials="I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3399"/>
    <a:srgbClr val="006600"/>
    <a:srgbClr val="009900"/>
    <a:srgbClr val="9900CC"/>
    <a:srgbClr val="333399"/>
    <a:srgbClr val="FF9900"/>
    <a:srgbClr val="0000CC"/>
    <a:srgbClr val="00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47" autoAdjust="0"/>
    <p:restoredTop sz="99817" autoAdjust="0"/>
  </p:normalViewPr>
  <p:slideViewPr>
    <p:cSldViewPr>
      <p:cViewPr varScale="1">
        <p:scale>
          <a:sx n="74" d="100"/>
          <a:sy n="74" d="100"/>
        </p:scale>
        <p:origin x="128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C53C0E43-04CA-4092-A4EB-D00153735CF3}" type="datetimeFigureOut">
              <a:rPr lang="en-MY" smtClean="0"/>
              <a:pPr/>
              <a:t>05-Sep-2016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3EBD7620-1096-4156-AEEB-2EE71B9818FB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672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6E29BB-E8CF-4006-9AD9-6F0E91230D2E}" type="datetimeFigureOut">
              <a:rPr lang="es-ES"/>
              <a:pPr>
                <a:defRPr/>
              </a:pPr>
              <a:t>05/09/2016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DDCC7-69F6-4715-AE46-389A75F9D0B4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8903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01367-E2BB-47B9-93E1-CAB13EEF40C3}" type="datetimeFigureOut">
              <a:rPr lang="es-ES"/>
              <a:pPr>
                <a:defRPr/>
              </a:pPr>
              <a:t>05/09/2016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8AE7E-CD74-4A5E-AC9F-A282BFA258A1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19437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11B6E-FC59-4584-8552-DEA952683A4C}" type="datetimeFigureOut">
              <a:rPr lang="es-ES"/>
              <a:pPr>
                <a:defRPr/>
              </a:pPr>
              <a:t>05/09/2016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E4D11-5D71-4C4F-AD62-ED5C08B328D6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1673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588F2-E6C7-4A98-8A61-074E4E1C7D83}" type="datetimeFigureOut">
              <a:rPr lang="es-ES"/>
              <a:pPr>
                <a:defRPr/>
              </a:pPr>
              <a:t>05/09/2016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4F6F0-0921-4234-ADD0-2C2E4BB0B79B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5214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E49682-AF19-40D9-8DCF-45207FC735B7}" type="datetimeFigureOut">
              <a:rPr lang="es-ES"/>
              <a:pPr>
                <a:defRPr/>
              </a:pPr>
              <a:t>05/09/2016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B59CC2-6294-4BA1-97E5-6BD5728BC8E8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3439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168A23-BAF3-4938-8A57-817E070F6FFB}" type="datetimeFigureOut">
              <a:rPr lang="es-ES"/>
              <a:pPr>
                <a:defRPr/>
              </a:pPr>
              <a:t>05/09/2016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9E6CE-D569-4DD3-B87A-19C81B09DC63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1870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569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5ED80E-72F0-4F85-AE95-19F5EB83F3D1}" type="datetimeFigureOut">
              <a:rPr lang="es-ES"/>
              <a:pPr>
                <a:defRPr/>
              </a:pPr>
              <a:t>05/09/2016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FA81F-6A29-4B36-8163-215EEB7D05F3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5017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BB56C0-C355-4D69-8EE1-462693381D03}" type="datetimeFigureOut">
              <a:rPr lang="es-ES"/>
              <a:pPr>
                <a:defRPr/>
              </a:pPr>
              <a:t>05/09/2016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49039-936A-4825-A375-100B39ABAC44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1979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56697-A3AC-4802-BBAC-29942B69BFF1}" type="datetimeFigureOut">
              <a:rPr lang="es-ES"/>
              <a:pPr>
                <a:defRPr/>
              </a:pPr>
              <a:t>05/09/2016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3C5E0-E1E3-41B8-8EF5-9062EA64A484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3361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68714-F9E5-46BE-9A83-BA5A415ACD13}" type="datetimeFigureOut">
              <a:rPr lang="es-ES"/>
              <a:pPr>
                <a:defRPr/>
              </a:pPr>
              <a:t>05/09/2016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11120B-82A7-437C-A030-D9EB6B639E75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6108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8" name="1 Título"/>
          <p:cNvSpPr txBox="1">
            <a:spLocks/>
          </p:cNvSpPr>
          <p:nvPr userDrawn="1"/>
        </p:nvSpPr>
        <p:spPr bwMode="auto">
          <a:xfrm>
            <a:off x="936898" y="6093296"/>
            <a:ext cx="226695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900" b="1" dirty="0" err="1" smtClean="0">
                <a:solidFill>
                  <a:srgbClr val="FFC000"/>
                </a:solidFill>
              </a:rPr>
              <a:t>Kementerian</a:t>
            </a:r>
            <a:r>
              <a:rPr lang="en-US" sz="900" b="1" dirty="0" smtClean="0">
                <a:solidFill>
                  <a:srgbClr val="FFC000"/>
                </a:solidFill>
              </a:rPr>
              <a:t>  </a:t>
            </a:r>
            <a:r>
              <a:rPr lang="en-US" sz="900" b="1" dirty="0" err="1" smtClean="0">
                <a:solidFill>
                  <a:srgbClr val="FFC000"/>
                </a:solidFill>
              </a:rPr>
              <a:t>Pendidikan</a:t>
            </a:r>
            <a:r>
              <a:rPr lang="en-US" sz="900" b="1" dirty="0" smtClean="0">
                <a:solidFill>
                  <a:srgbClr val="FFC000"/>
                </a:solidFill>
              </a:rPr>
              <a:t> Malaysia</a:t>
            </a:r>
            <a:endParaRPr lang="en-US" sz="900" b="1" dirty="0">
              <a:solidFill>
                <a:srgbClr val="FFC000"/>
              </a:solidFill>
            </a:endParaRPr>
          </a:p>
          <a:p>
            <a:r>
              <a:rPr lang="en-US" sz="900" dirty="0" err="1" smtClean="0">
                <a:solidFill>
                  <a:schemeClr val="bg1"/>
                </a:solidFill>
              </a:rPr>
              <a:t>Bahagian</a:t>
            </a:r>
            <a:r>
              <a:rPr lang="en-US" sz="900" dirty="0" smtClean="0">
                <a:solidFill>
                  <a:schemeClr val="bg1"/>
                </a:solidFill>
              </a:rPr>
              <a:t> Pembangunan </a:t>
            </a:r>
            <a:r>
              <a:rPr lang="en-US" sz="900" dirty="0" err="1" smtClean="0">
                <a:solidFill>
                  <a:schemeClr val="bg1"/>
                </a:solidFill>
              </a:rPr>
              <a:t>Kurikulum</a:t>
            </a:r>
            <a:endParaRPr lang="en-US" sz="900" dirty="0">
              <a:solidFill>
                <a:schemeClr val="bg1"/>
              </a:solidFill>
            </a:endParaRP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6804248" y="5965825"/>
            <a:ext cx="2536825" cy="738188"/>
            <a:chOff x="3354388" y="5965825"/>
            <a:chExt cx="2536825" cy="738188"/>
          </a:xfrm>
        </p:grpSpPr>
        <p:pic>
          <p:nvPicPr>
            <p:cNvPr id="20" name="Imagen 5" descr="C:\Users\Design\Documents\Edu\Product Launch\shadown.png"/>
            <p:cNvPicPr>
              <a:picLocks noChangeAspect="1" noChangeArrowheads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4388" y="5965825"/>
              <a:ext cx="762000" cy="719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27 Imagen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188" y="6170613"/>
              <a:ext cx="363537" cy="30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28 Imagen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1863" y="6170613"/>
              <a:ext cx="363537" cy="30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30 CuadroTexto"/>
            <p:cNvSpPr txBox="1"/>
            <p:nvPr/>
          </p:nvSpPr>
          <p:spPr>
            <a:xfrm>
              <a:off x="4467225" y="6181725"/>
              <a:ext cx="315913" cy="2778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HN" sz="1200" b="1" i="1" dirty="0">
                  <a:solidFill>
                    <a:schemeClr val="bg1">
                      <a:lumMod val="65000"/>
                    </a:schemeClr>
                  </a:solidFill>
                  <a:latin typeface="+mn-lt"/>
                </a:rPr>
                <a:t>of</a:t>
              </a:r>
              <a:endParaRPr lang="es-ES" sz="1200" b="1" i="1" dirty="0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25" name="31 CuadroTexto"/>
            <p:cNvSpPr txBox="1"/>
            <p:nvPr/>
          </p:nvSpPr>
          <p:spPr>
            <a:xfrm>
              <a:off x="4722540" y="6181725"/>
              <a:ext cx="341760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HN" sz="1200" b="1" dirty="0" smtClean="0">
                  <a:solidFill>
                    <a:schemeClr val="bg1">
                      <a:lumMod val="50000"/>
                    </a:schemeClr>
                  </a:solidFill>
                  <a:latin typeface="+mn-lt"/>
                </a:rPr>
                <a:t>49</a:t>
              </a:r>
              <a:endParaRPr lang="es-ES" sz="1200" b="1" dirty="0">
                <a:solidFill>
                  <a:schemeClr val="bg1">
                    <a:lumMod val="50000"/>
                  </a:schemeClr>
                </a:solidFill>
                <a:latin typeface="+mn-lt"/>
              </a:endParaRPr>
            </a:p>
          </p:txBody>
        </p:sp>
        <p:pic>
          <p:nvPicPr>
            <p:cNvPr id="26" name="Imagen 5" descr="C:\Users\Design\Documents\Edu\Product Launch\shadown.png"/>
            <p:cNvPicPr>
              <a:picLocks noChangeAspect="1" noChangeArrowheads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7625" y="5983288"/>
              <a:ext cx="763588" cy="72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Imagen 27" descr="btns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0638" y="6221413"/>
              <a:ext cx="215900" cy="211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Imagen 28" descr="btns">
              <a:hlinkClick r:id="" action="ppaction://hlinkshowjump?jump=previousslide"/>
            </p:cNvPr>
            <p:cNvPicPr>
              <a:picLocks noChangeAspect="1" noChangeArrowheads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4300" y="6221413"/>
              <a:ext cx="215900" cy="211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/>
          <p:cNvSpPr/>
          <p:nvPr userDrawn="1"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98"/>
          <a:stretch/>
        </p:blipFill>
        <p:spPr>
          <a:xfrm>
            <a:off x="323528" y="6102093"/>
            <a:ext cx="615577" cy="483114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7566248" y="6165304"/>
            <a:ext cx="461838" cy="2942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8E514A3-39FE-46A7-B383-873FF747DCD7}" type="slidenum">
              <a:rPr lang="en-US" sz="1200" b="1" smtClean="0">
                <a:solidFill>
                  <a:srgbClr val="FFC000"/>
                </a:solidFill>
              </a:rPr>
              <a:pPr algn="ctr"/>
              <a:t>‹#›</a:t>
            </a:fld>
            <a:endParaRPr lang="en-US" sz="1200" b="1" dirty="0">
              <a:solidFill>
                <a:srgbClr val="FFC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4" Type="http://schemas.openxmlformats.org/officeDocument/2006/relationships/image" Target="../media/image10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323528" y="1844824"/>
            <a:ext cx="8640959" cy="2019196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ts val="5763"/>
              </a:lnSpc>
            </a:pPr>
            <a:r>
              <a:rPr lang="es-HN" sz="6000" b="1" dirty="0" smtClean="0">
                <a:solidFill>
                  <a:schemeClr val="accent6">
                    <a:lumMod val="75000"/>
                  </a:schemeClr>
                </a:solidFill>
                <a:latin typeface="Rockwell" pitchFamily="18" charset="0"/>
              </a:rPr>
              <a:t>1.5 </a:t>
            </a:r>
            <a:r>
              <a:rPr lang="es-HN" sz="6000" b="1" dirty="0" err="1" smtClean="0">
                <a:solidFill>
                  <a:schemeClr val="accent6">
                    <a:lumMod val="75000"/>
                  </a:schemeClr>
                </a:solidFill>
                <a:latin typeface="Rockwell" pitchFamily="18" charset="0"/>
              </a:rPr>
              <a:t>Nombor</a:t>
            </a:r>
            <a:r>
              <a:rPr lang="es-HN" sz="6000" b="1" dirty="0" smtClean="0">
                <a:solidFill>
                  <a:schemeClr val="accent6">
                    <a:lumMod val="75000"/>
                  </a:schemeClr>
                </a:solidFill>
                <a:latin typeface="Rockwell" pitchFamily="18" charset="0"/>
              </a:rPr>
              <a:t> </a:t>
            </a:r>
            <a:r>
              <a:rPr lang="es-HN" sz="6000" b="1" dirty="0" err="1" smtClean="0">
                <a:solidFill>
                  <a:schemeClr val="accent6">
                    <a:lumMod val="75000"/>
                  </a:schemeClr>
                </a:solidFill>
                <a:latin typeface="Rockwell" pitchFamily="18" charset="0"/>
              </a:rPr>
              <a:t>Nisbah</a:t>
            </a:r>
            <a:endParaRPr lang="es-HN" sz="6000" b="1" dirty="0" smtClean="0">
              <a:solidFill>
                <a:schemeClr val="bg1"/>
              </a:solidFill>
              <a:latin typeface="Rockwell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908720"/>
            <a:ext cx="5973737" cy="8636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HN" sz="493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ckwell" pitchFamily="18" charset="0"/>
              </a:rPr>
              <a:t>OBJEKTIF PEMBELAJARAN</a:t>
            </a:r>
          </a:p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HN" sz="4930" b="1" dirty="0" smtClean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07704" y="2276872"/>
            <a:ext cx="59766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1.5.1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Mengenal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dan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memerihalkan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nombor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nisbah</a:t>
            </a:r>
            <a:endParaRPr lang="en-US" sz="2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itchFamily="34" charset="0"/>
            </a:endParaRPr>
          </a:p>
          <a:p>
            <a:endParaRPr 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itchFamily="34" charset="0"/>
            </a:endParaRPr>
          </a:p>
          <a:p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1.5.2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Membuat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pengiraan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yang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melibatkan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gabungan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operasi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asas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aritmetik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bagi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nombor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nisbah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mengikut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tertib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operasi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.</a:t>
            </a:r>
            <a:endParaRPr lang="en-US" sz="2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itchFamily="34" charset="0"/>
            </a:endParaRPr>
          </a:p>
        </p:txBody>
      </p:sp>
      <p:grpSp>
        <p:nvGrpSpPr>
          <p:cNvPr id="8" name="13 Grupo"/>
          <p:cNvGrpSpPr>
            <a:grpSpLocks/>
          </p:cNvGrpSpPr>
          <p:nvPr/>
        </p:nvGrpSpPr>
        <p:grpSpPr bwMode="auto">
          <a:xfrm>
            <a:off x="1708352" y="2340118"/>
            <a:ext cx="45719" cy="2808312"/>
            <a:chOff x="4276603" y="1491264"/>
            <a:chExt cx="46" cy="3377896"/>
          </a:xfrm>
        </p:grpSpPr>
        <p:cxnSp>
          <p:nvCxnSpPr>
            <p:cNvPr id="9" name="9 Conector recto"/>
            <p:cNvCxnSpPr/>
            <p:nvPr/>
          </p:nvCxnSpPr>
          <p:spPr>
            <a:xfrm>
              <a:off x="4276603" y="1491264"/>
              <a:ext cx="0" cy="3377896"/>
            </a:xfrm>
            <a:prstGeom prst="line">
              <a:avLst/>
            </a:prstGeom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10 Conector recto"/>
            <p:cNvCxnSpPr/>
            <p:nvPr/>
          </p:nvCxnSpPr>
          <p:spPr>
            <a:xfrm>
              <a:off x="4276649" y="1491264"/>
              <a:ext cx="0" cy="3377896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" name="Rectangle 5"/>
          <p:cNvSpPr/>
          <p:nvPr/>
        </p:nvSpPr>
        <p:spPr>
          <a:xfrm>
            <a:off x="0" y="1772816"/>
            <a:ext cx="7740352" cy="144016"/>
          </a:xfrm>
          <a:prstGeom prst="rect">
            <a:avLst/>
          </a:prstGeom>
          <a:solidFill>
            <a:srgbClr val="FFC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907704" y="4428350"/>
            <a:ext cx="5904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1.5.3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Menyelesaikan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masalah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yang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melibatkan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nombor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nisbah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8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988840"/>
            <a:ext cx="9144000" cy="594928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43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0" y="1811725"/>
            <a:ext cx="9144000" cy="2481371"/>
            <a:chOff x="0" y="1556792"/>
            <a:chExt cx="9144000" cy="2481371"/>
          </a:xfrm>
        </p:grpSpPr>
        <p:grpSp>
          <p:nvGrpSpPr>
            <p:cNvPr id="10" name="Group 9"/>
            <p:cNvGrpSpPr/>
            <p:nvPr/>
          </p:nvGrpSpPr>
          <p:grpSpPr>
            <a:xfrm>
              <a:off x="0" y="1556792"/>
              <a:ext cx="9144000" cy="2265349"/>
              <a:chOff x="0" y="1916832"/>
              <a:chExt cx="9144000" cy="2265349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0" y="2021939"/>
                <a:ext cx="9144000" cy="2160242"/>
                <a:chOff x="-187375" y="4099348"/>
                <a:chExt cx="8658478" cy="1641784"/>
              </a:xfrm>
            </p:grpSpPr>
            <p:sp>
              <p:nvSpPr>
                <p:cNvPr id="5" name="Rectangle 4"/>
                <p:cNvSpPr/>
                <p:nvPr/>
              </p:nvSpPr>
              <p:spPr>
                <a:xfrm>
                  <a:off x="-187375" y="4099348"/>
                  <a:ext cx="8658478" cy="1641784"/>
                </a:xfrm>
                <a:prstGeom prst="rect">
                  <a:avLst/>
                </a:prstGeom>
                <a:solidFill>
                  <a:srgbClr val="C00000"/>
                </a:solidFill>
                <a:ln w="57150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 sz="2400">
                    <a:latin typeface="Century Gothic" pitchFamily="34" charset="0"/>
                  </a:endParaRPr>
                </a:p>
              </p:txBody>
            </p:sp>
            <p:sp>
              <p:nvSpPr>
                <p:cNvPr id="6" name="Rectangle 2"/>
                <p:cNvSpPr txBox="1">
                  <a:spLocks noChangeArrowheads="1"/>
                </p:cNvSpPr>
                <p:nvPr/>
              </p:nvSpPr>
              <p:spPr bwMode="auto">
                <a:xfrm>
                  <a:off x="118975" y="4537157"/>
                  <a:ext cx="8045779" cy="522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+mj-lt"/>
                      <a:ea typeface="+mj-ea"/>
                      <a:cs typeface="+mj-cs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5pPr>
                  <a:lvl6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6pPr>
                  <a:lvl7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7pPr>
                  <a:lvl8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8pPr>
                  <a:lvl9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fi-FI" altLang="en-US" sz="3200" kern="0" dirty="0" smtClean="0">
                      <a:solidFill>
                        <a:schemeClr val="bg1"/>
                      </a:solidFill>
                      <a:latin typeface="+mn-lt"/>
                    </a:rPr>
                    <a:t>Apakah</a:t>
                  </a:r>
                  <a:r>
                    <a:rPr lang="fi-FI" altLang="en-US" sz="3200" kern="0" dirty="0" smtClean="0">
                      <a:solidFill>
                        <a:srgbClr val="FFFF00"/>
                      </a:solidFill>
                      <a:latin typeface="+mn-lt"/>
                    </a:rPr>
                    <a:t> maksud </a:t>
                  </a:r>
                  <a:r>
                    <a:rPr lang="fi-FI" altLang="en-US" sz="4400" kern="0" dirty="0" smtClean="0">
                      <a:solidFill>
                        <a:srgbClr val="FFFF00"/>
                      </a:solidFill>
                      <a:latin typeface="+mn-lt"/>
                    </a:rPr>
                    <a:t>nombor nisbah</a:t>
                  </a:r>
                  <a:r>
                    <a:rPr lang="fi-FI" altLang="en-US" sz="3200" kern="0" dirty="0" smtClean="0">
                      <a:solidFill>
                        <a:schemeClr val="bg1"/>
                      </a:solidFill>
                      <a:latin typeface="+mn-lt"/>
                    </a:rPr>
                    <a:t>?</a:t>
                  </a:r>
                </a:p>
              </p:txBody>
            </p:sp>
          </p:grpSp>
          <p:sp>
            <p:nvSpPr>
              <p:cNvPr id="9" name="Rectangle 8"/>
              <p:cNvSpPr/>
              <p:nvPr/>
            </p:nvSpPr>
            <p:spPr>
              <a:xfrm>
                <a:off x="0" y="1916832"/>
                <a:ext cx="9144000" cy="105107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Rectangle 7"/>
            <p:cNvSpPr/>
            <p:nvPr/>
          </p:nvSpPr>
          <p:spPr>
            <a:xfrm>
              <a:off x="0" y="3933056"/>
              <a:ext cx="9144000" cy="10510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8693396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6093296"/>
          </a:xfrm>
          <a:prstGeom prst="rect">
            <a:avLst/>
          </a:prstGeom>
          <a:gradFill flip="none" rotWithShape="1">
            <a:gsLst>
              <a:gs pos="26000">
                <a:schemeClr val="bg1"/>
              </a:gs>
              <a:gs pos="100000">
                <a:schemeClr val="accent1">
                  <a:lumMod val="20000"/>
                  <a:lumOff val="80000"/>
                  <a:alpha val="6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MY" dirty="0"/>
              <a:t>t</a:t>
            </a:r>
          </a:p>
        </p:txBody>
      </p:sp>
      <p:sp>
        <p:nvSpPr>
          <p:cNvPr id="27" name="Rounded Rectangular Callout 26"/>
          <p:cNvSpPr/>
          <p:nvPr/>
        </p:nvSpPr>
        <p:spPr>
          <a:xfrm>
            <a:off x="971600" y="3871346"/>
            <a:ext cx="7272808" cy="1429862"/>
          </a:xfrm>
          <a:prstGeom prst="wedgeRoundRectCallout">
            <a:avLst>
              <a:gd name="adj1" fmla="val -2532"/>
              <a:gd name="adj2" fmla="val -40178"/>
              <a:gd name="adj3" fmla="val 1666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</a:rPr>
              <a:t>Apakah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jenis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nombor</a:t>
            </a:r>
            <a:r>
              <a:rPr lang="en-US" sz="3200" b="1" dirty="0" smtClean="0">
                <a:solidFill>
                  <a:schemeClr val="bg1"/>
                </a:solidFill>
              </a:rPr>
              <a:t> yang </a:t>
            </a:r>
            <a:r>
              <a:rPr lang="en-US" sz="3200" b="1" dirty="0" err="1" smtClean="0">
                <a:solidFill>
                  <a:schemeClr val="bg1"/>
                </a:solidFill>
              </a:rPr>
              <a:t>termasuk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bg1"/>
                </a:solidFill>
              </a:rPr>
              <a:t>dalam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</a:rPr>
              <a:t>nombor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</a:rPr>
              <a:t>nisbah</a:t>
            </a:r>
            <a:r>
              <a:rPr lang="en-US" sz="3200" b="1" dirty="0" smtClean="0">
                <a:solidFill>
                  <a:schemeClr val="bg1"/>
                </a:solidFill>
              </a:rPr>
              <a:t>?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51520" y="692696"/>
            <a:ext cx="8640960" cy="2308324"/>
            <a:chOff x="251520" y="692696"/>
            <a:chExt cx="8640960" cy="2308324"/>
          </a:xfrm>
        </p:grpSpPr>
        <p:sp>
          <p:nvSpPr>
            <p:cNvPr id="5" name="Rectangle 4"/>
            <p:cNvSpPr/>
            <p:nvPr/>
          </p:nvSpPr>
          <p:spPr>
            <a:xfrm>
              <a:off x="251520" y="692696"/>
              <a:ext cx="8640960" cy="2308324"/>
            </a:xfrm>
            <a:prstGeom prst="rect">
              <a:avLst/>
            </a:prstGeom>
            <a:ln w="38100">
              <a:solidFill>
                <a:schemeClr val="tx2"/>
              </a:solidFill>
              <a:prstDash val="dash"/>
            </a:ln>
          </p:spPr>
          <p:txBody>
            <a:bodyPr wrap="square">
              <a:spAutoFit/>
            </a:bodyPr>
            <a:lstStyle/>
            <a:p>
              <a:pPr marL="231775" algn="ctr">
                <a:lnSpc>
                  <a:spcPct val="150000"/>
                </a:lnSpc>
                <a:tabLst>
                  <a:tab pos="3889375" algn="l"/>
                </a:tabLst>
                <a:defRPr/>
              </a:pPr>
              <a:r>
                <a:rPr lang="en-US" sz="3200" b="1" dirty="0" err="1" smtClean="0">
                  <a:solidFill>
                    <a:srgbClr val="FF0000"/>
                  </a:solidFill>
                  <a:latin typeface="+mn-lt"/>
                  <a:cs typeface="Times New Roman" pitchFamily="18" charset="0"/>
                </a:rPr>
                <a:t>Nombor</a:t>
              </a:r>
              <a:r>
                <a:rPr lang="en-US" sz="3200" b="1" dirty="0" smtClean="0">
                  <a:solidFill>
                    <a:srgbClr val="FF0000"/>
                  </a:solidFill>
                  <a:latin typeface="+mn-lt"/>
                  <a:cs typeface="Times New Roman" pitchFamily="18" charset="0"/>
                </a:rPr>
                <a:t> </a:t>
              </a:r>
              <a:r>
                <a:rPr lang="en-US" sz="3200" b="1" dirty="0" err="1" smtClean="0">
                  <a:solidFill>
                    <a:srgbClr val="FF0000"/>
                  </a:solidFill>
                  <a:latin typeface="+mn-lt"/>
                  <a:cs typeface="Times New Roman" pitchFamily="18" charset="0"/>
                </a:rPr>
                <a:t>nisbah</a:t>
              </a:r>
              <a:r>
                <a:rPr lang="en-US" sz="3200" b="1" dirty="0" smtClean="0">
                  <a:solidFill>
                    <a:srgbClr val="FF0000"/>
                  </a:solidFill>
                  <a:latin typeface="+mn-lt"/>
                  <a:cs typeface="Times New Roman" pitchFamily="18" charset="0"/>
                </a:rPr>
                <a:t> </a:t>
              </a:r>
              <a:r>
                <a:rPr lang="en-US" sz="3200" b="1" dirty="0" err="1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i</a:t>
              </a:r>
              <a:r>
                <a:rPr lang="en-US" sz="3200" b="1" dirty="0" err="1" smtClean="0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alah</a:t>
              </a:r>
              <a:r>
                <a:rPr lang="en-US" sz="3200" b="1" dirty="0" smtClean="0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 </a:t>
              </a:r>
              <a:r>
                <a:rPr lang="en-US" sz="3200" b="1" dirty="0" err="1" smtClean="0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nombor</a:t>
              </a:r>
              <a:r>
                <a:rPr lang="en-US" sz="3200" b="1" dirty="0" smtClean="0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 yang </a:t>
              </a:r>
            </a:p>
            <a:p>
              <a:pPr marL="231775" algn="ctr">
                <a:lnSpc>
                  <a:spcPct val="150000"/>
                </a:lnSpc>
                <a:tabLst>
                  <a:tab pos="3889375" algn="l"/>
                </a:tabLst>
                <a:defRPr/>
              </a:pPr>
              <a:r>
                <a:rPr lang="en-US" sz="3200" b="1" dirty="0" err="1" smtClean="0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boleh</a:t>
              </a:r>
              <a:r>
                <a:rPr lang="en-US" sz="3200" b="1" dirty="0" smtClean="0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 </a:t>
              </a:r>
              <a:r>
                <a:rPr lang="en-US" sz="3200" b="1" dirty="0" err="1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ditulis</a:t>
              </a:r>
              <a:r>
                <a:rPr lang="en-US" sz="3200" b="1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 </a:t>
              </a:r>
              <a:r>
                <a:rPr lang="en-US" sz="3200" b="1" dirty="0" err="1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dalam</a:t>
              </a:r>
              <a:r>
                <a:rPr lang="en-US" sz="3200" b="1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 </a:t>
              </a:r>
              <a:r>
                <a:rPr lang="en-US" sz="3200" b="1" dirty="0" err="1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bentuk</a:t>
              </a:r>
              <a:r>
                <a:rPr lang="en-US" sz="3200" b="1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 </a:t>
              </a:r>
              <a:r>
                <a:rPr lang="en-US" sz="3200" b="1" dirty="0" err="1" smtClean="0">
                  <a:solidFill>
                    <a:srgbClr val="FF0000"/>
                  </a:solidFill>
                  <a:latin typeface="+mn-lt"/>
                  <a:cs typeface="Times New Roman" pitchFamily="18" charset="0"/>
                </a:rPr>
                <a:t>pecahan</a:t>
              </a:r>
              <a:r>
                <a:rPr lang="en-US" sz="3200" b="1" dirty="0" smtClean="0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, </a:t>
              </a:r>
              <a:r>
                <a:rPr lang="en-US" sz="3200" b="1" dirty="0" err="1" smtClean="0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iaitu</a:t>
              </a:r>
              <a:r>
                <a:rPr lang="en-US" sz="3200" b="1" dirty="0" smtClean="0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       ,</a:t>
              </a:r>
            </a:p>
            <a:p>
              <a:pPr marL="231775" algn="ctr">
                <a:lnSpc>
                  <a:spcPct val="150000"/>
                </a:lnSpc>
                <a:tabLst>
                  <a:tab pos="3889375" algn="l"/>
                </a:tabLst>
                <a:defRPr/>
              </a:pPr>
              <a:r>
                <a:rPr lang="en-US" sz="3200" b="1" dirty="0" err="1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bagi</a:t>
              </a:r>
              <a:r>
                <a:rPr lang="en-US" sz="3200" b="1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 </a:t>
              </a:r>
              <a:r>
                <a:rPr lang="en-US" sz="3200" b="1" dirty="0" err="1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dua</a:t>
              </a:r>
              <a:r>
                <a:rPr lang="en-US" sz="3200" b="1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 integer, </a:t>
              </a:r>
              <a:r>
                <a:rPr lang="en-US" sz="3200" b="1" i="1" dirty="0" smtClean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sz="3200" b="1" dirty="0" smtClean="0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 </a:t>
              </a:r>
              <a:r>
                <a:rPr lang="en-US" sz="3200" b="1" dirty="0" err="1" smtClean="0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dan</a:t>
              </a:r>
              <a:r>
                <a:rPr lang="en-US" sz="3200" b="1" dirty="0" smtClean="0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 </a:t>
              </a:r>
              <a:r>
                <a:rPr lang="en-US" sz="3200" b="1" i="1" dirty="0" smtClean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q, </a:t>
              </a:r>
              <a:r>
                <a:rPr lang="en-US" sz="3200" b="1" i="1" dirty="0" err="1" smtClean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dengan</a:t>
              </a:r>
              <a:r>
                <a:rPr lang="en-US" sz="3200" b="1" i="1" dirty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i="1" dirty="0" smtClean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3200" b="1" dirty="0" smtClean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  <a:sym typeface="Symbol"/>
                </a:rPr>
                <a:t></a:t>
              </a:r>
              <a:r>
                <a:rPr lang="en-US" sz="3200" b="1" dirty="0" smtClean="0">
                  <a:solidFill>
                    <a:schemeClr val="tx2">
                      <a:lumMod val="75000"/>
                    </a:schemeClr>
                  </a:solidFill>
                  <a:latin typeface="+mn-lt"/>
                  <a:cs typeface="Times New Roman" pitchFamily="18" charset="0"/>
                  <a:sym typeface="Symbol"/>
                </a:rPr>
                <a:t> 0.</a:t>
              </a:r>
              <a:endParaRPr lang="en-US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itchFamily="18" charset="0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7917776" y="1317240"/>
              <a:ext cx="504056" cy="1077218"/>
              <a:chOff x="-1044624" y="3068960"/>
              <a:chExt cx="504056" cy="1077218"/>
            </a:xfrm>
          </p:grpSpPr>
          <p:sp>
            <p:nvSpPr>
              <p:cNvPr id="2" name="TextBox 1"/>
              <p:cNvSpPr txBox="1"/>
              <p:nvPr/>
            </p:nvSpPr>
            <p:spPr>
              <a:xfrm>
                <a:off x="-1044624" y="3068960"/>
                <a:ext cx="50405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i="1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p</a:t>
                </a:r>
              </a:p>
              <a:p>
                <a:pPr algn="ctr"/>
                <a:r>
                  <a:rPr lang="en-US" sz="3200" b="1" i="1" dirty="0">
                    <a:solidFill>
                      <a:schemeClr val="tx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q</a:t>
                </a:r>
              </a:p>
            </p:txBody>
          </p:sp>
          <p:cxnSp>
            <p:nvCxnSpPr>
              <p:cNvPr id="7" name="Straight Connector 6"/>
              <p:cNvCxnSpPr/>
              <p:nvPr/>
            </p:nvCxnSpPr>
            <p:spPr>
              <a:xfrm>
                <a:off x="-1012052" y="3696141"/>
                <a:ext cx="411480" cy="0"/>
              </a:xfrm>
              <a:prstGeom prst="line">
                <a:avLst/>
              </a:prstGeom>
              <a:ln w="28575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796179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705965" y="4295993"/>
            <a:ext cx="7975390" cy="792088"/>
            <a:chOff x="899592" y="4293096"/>
            <a:chExt cx="7560840" cy="792088"/>
          </a:xfrm>
        </p:grpSpPr>
        <p:sp>
          <p:nvSpPr>
            <p:cNvPr id="45" name="Rectangle 44"/>
            <p:cNvSpPr/>
            <p:nvPr/>
          </p:nvSpPr>
          <p:spPr>
            <a:xfrm>
              <a:off x="899592" y="4293096"/>
              <a:ext cx="7560840" cy="7920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sz="360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05728" y="4368872"/>
              <a:ext cx="712913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3600" b="1" dirty="0">
                  <a:solidFill>
                    <a:schemeClr val="bg1"/>
                  </a:solidFill>
                  <a:latin typeface="+mn-lt"/>
                </a:rPr>
                <a:t>Apakah jenis nombor-nombor di atas?</a:t>
              </a:r>
            </a:p>
          </p:txBody>
        </p:sp>
      </p:grpSp>
      <p:sp>
        <p:nvSpPr>
          <p:cNvPr id="44" name="Rectangle 43"/>
          <p:cNvSpPr/>
          <p:nvPr/>
        </p:nvSpPr>
        <p:spPr>
          <a:xfrm>
            <a:off x="1485089" y="213507"/>
            <a:ext cx="64171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latin typeface="Century Gothic" pitchFamily="34" charset="0"/>
              </a:rPr>
              <a:t>Perhatikan</a:t>
            </a:r>
            <a:r>
              <a:rPr lang="en-US" sz="2800" b="1" dirty="0">
                <a:latin typeface="Century Gothic" pitchFamily="34" charset="0"/>
              </a:rPr>
              <a:t> </a:t>
            </a:r>
            <a:r>
              <a:rPr lang="en-US" sz="2800" b="1" dirty="0" err="1">
                <a:latin typeface="Century Gothic" pitchFamily="34" charset="0"/>
              </a:rPr>
              <a:t>nombor-nombor</a:t>
            </a:r>
            <a:r>
              <a:rPr lang="en-US" sz="2800" b="1" dirty="0">
                <a:latin typeface="Century Gothic" pitchFamily="34" charset="0"/>
              </a:rPr>
              <a:t> </a:t>
            </a:r>
            <a:r>
              <a:rPr lang="en-US" sz="2800" b="1" dirty="0" err="1" smtClean="0">
                <a:latin typeface="Century Gothic" pitchFamily="34" charset="0"/>
              </a:rPr>
              <a:t>berikut</a:t>
            </a:r>
            <a:r>
              <a:rPr lang="en-US" sz="2800" b="1" dirty="0">
                <a:latin typeface="Century Gothic" pitchFamily="34" charset="0"/>
              </a:rPr>
              <a:t>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00952" y="975759"/>
            <a:ext cx="8261160" cy="2885289"/>
            <a:chOff x="500952" y="782120"/>
            <a:chExt cx="8261160" cy="2885289"/>
          </a:xfrm>
        </p:grpSpPr>
        <p:sp>
          <p:nvSpPr>
            <p:cNvPr id="49" name="Rounded Rectangle 48"/>
            <p:cNvSpPr/>
            <p:nvPr/>
          </p:nvSpPr>
          <p:spPr>
            <a:xfrm>
              <a:off x="500952" y="782120"/>
              <a:ext cx="8136904" cy="2808312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25208" y="859097"/>
              <a:ext cx="8136904" cy="2808312"/>
              <a:chOff x="625208" y="872716"/>
              <a:chExt cx="8136904" cy="2808312"/>
            </a:xfrm>
          </p:grpSpPr>
          <p:sp>
            <p:nvSpPr>
              <p:cNvPr id="33" name="Rounded Rectangle 32"/>
              <p:cNvSpPr/>
              <p:nvPr/>
            </p:nvSpPr>
            <p:spPr>
              <a:xfrm>
                <a:off x="625208" y="872716"/>
                <a:ext cx="8136904" cy="2808312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MY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3577536" y="1383097"/>
                <a:ext cx="1296144" cy="5760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MY" sz="3600" b="1" dirty="0" smtClean="0">
                    <a:ea typeface="Cambria Math" pitchFamily="18" charset="0"/>
                    <a:cs typeface="Arial" pitchFamily="34" charset="0"/>
                  </a:rPr>
                  <a:t>0.25</a:t>
                </a:r>
                <a:endParaRPr lang="en-MY" sz="3600" b="1" dirty="0">
                  <a:ea typeface="Cambria Math" pitchFamily="18" charset="0"/>
                  <a:cs typeface="Arial" pitchFamily="34" charset="0"/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3577536" y="2575385"/>
                <a:ext cx="1296144" cy="5760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MY" sz="3600" b="1" dirty="0" smtClean="0">
                    <a:ea typeface="Cambria Math" pitchFamily="18" charset="0"/>
                  </a:rPr>
                  <a:t>4.3</a:t>
                </a:r>
                <a:endParaRPr lang="en-MY" sz="3600" b="1" dirty="0">
                  <a:ea typeface="Cambria Math" pitchFamily="18" charset="0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5161712" y="1383097"/>
                <a:ext cx="1728192" cy="5760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MY" sz="3600" b="1" dirty="0" smtClean="0">
                    <a:ea typeface="Cambria Math" pitchFamily="18" charset="0"/>
                  </a:rPr>
                  <a:t>1.6666</a:t>
                </a:r>
                <a:endParaRPr lang="en-MY" sz="3600" b="1" dirty="0">
                  <a:ea typeface="Cambria Math" pitchFamily="18" charset="0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5161712" y="2575385"/>
                <a:ext cx="1728192" cy="5760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MY" sz="3600" b="1" dirty="0" smtClean="0">
                    <a:latin typeface="Calibri" pitchFamily="34" charset="0"/>
                    <a:ea typeface="Cambria Math" pitchFamily="18" charset="0"/>
                    <a:cs typeface="Calibri" pitchFamily="34" charset="0"/>
                  </a:rPr>
                  <a:t>0.3333</a:t>
                </a:r>
                <a:endParaRPr lang="en-MY" sz="3600" b="1" dirty="0">
                  <a:latin typeface="Calibri" pitchFamily="34" charset="0"/>
                  <a:ea typeface="Cambria Math" pitchFamily="18" charset="0"/>
                  <a:cs typeface="Calibri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Rectangle 39"/>
                  <p:cNvSpPr/>
                  <p:nvPr/>
                </p:nvSpPr>
                <p:spPr>
                  <a:xfrm>
                    <a:off x="7141932" y="1383097"/>
                    <a:ext cx="1152128" cy="57606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ad>
                            <m:radPr>
                              <m:degHide m:val="on"/>
                              <m:ctrlPr>
                                <a:rPr lang="en-MY" sz="32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nor/>
                                </m:rPr>
                                <a:rPr lang="en-MY" sz="3200" b="1" i="0" smtClean="0">
                                  <a:ea typeface="Cambria Math"/>
                                </a:rPr>
                                <m:t>4</m:t>
                              </m:r>
                            </m:e>
                          </m:rad>
                        </m:oMath>
                      </m:oMathPara>
                    </a14:m>
                    <a:endParaRPr lang="en-MY" sz="3200" b="1" dirty="0">
                      <a:latin typeface="Cambria Math" pitchFamily="18" charset="0"/>
                      <a:ea typeface="Cambria Math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0" name="Rectangle 3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41932" y="1383097"/>
                    <a:ext cx="1152128" cy="576064"/>
                  </a:xfrm>
                  <a:prstGeom prst="rect">
                    <a:avLst/>
                  </a:prstGeom>
                  <a:blipFill rotWithShape="1">
                    <a:blip r:embed="rId2" cstate="print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Rectangle 40"/>
                  <p:cNvSpPr/>
                  <p:nvPr/>
                </p:nvSpPr>
                <p:spPr>
                  <a:xfrm>
                    <a:off x="7141932" y="2575385"/>
                    <a:ext cx="1152128" cy="57606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ad>
                            <m:radPr>
                              <m:degHide m:val="on"/>
                              <m:ctrlPr>
                                <a:rPr lang="en-MY" sz="32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nor/>
                                </m:rPr>
                                <a:rPr lang="en-MY" sz="3200" b="1" i="0" smtClean="0">
                                  <a:ea typeface="Cambria Math"/>
                                </a:rPr>
                                <m:t>9</m:t>
                              </m:r>
                            </m:e>
                          </m:rad>
                        </m:oMath>
                      </m:oMathPara>
                    </a14:m>
                    <a:endParaRPr lang="en-MY" sz="3200" b="1" dirty="0">
                      <a:latin typeface="Cambria Math" pitchFamily="18" charset="0"/>
                      <a:ea typeface="Cambria Math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1" name="Rectangle 4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41932" y="2575385"/>
                    <a:ext cx="1152128" cy="576064"/>
                  </a:xfrm>
                  <a:prstGeom prst="rect">
                    <a:avLst/>
                  </a:prstGeom>
                  <a:blipFill rotWithShape="1">
                    <a:blip r:embed="rId3" cstate="print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3" name="Rectangle 42"/>
              <p:cNvSpPr/>
              <p:nvPr/>
            </p:nvSpPr>
            <p:spPr>
              <a:xfrm>
                <a:off x="1050111" y="2384883"/>
                <a:ext cx="1071736" cy="957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MY" sz="3600" b="1" dirty="0" smtClean="0">
                    <a:ea typeface="Cambria Math" pitchFamily="18" charset="0"/>
                  </a:rPr>
                  <a:t>12</a:t>
                </a:r>
                <a:endParaRPr lang="en-MY" sz="3600" b="1" dirty="0">
                  <a:ea typeface="Cambria Math" pitchFamily="18" charset="0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050111" y="1192595"/>
                <a:ext cx="1071736" cy="957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MY" sz="3600" b="1" dirty="0" smtClean="0">
                    <a:ea typeface="Cambria Math" pitchFamily="18" charset="0"/>
                  </a:rPr>
                  <a:t>4</a:t>
                </a:r>
                <a:endParaRPr lang="en-MY" sz="3600" b="1" dirty="0">
                  <a:ea typeface="Cambria Math" pitchFamily="18" charset="0"/>
                </a:endParaRPr>
              </a:p>
            </p:txBody>
          </p:sp>
          <p:grpSp>
            <p:nvGrpSpPr>
              <p:cNvPr id="2" name="Group 1"/>
              <p:cNvGrpSpPr/>
              <p:nvPr/>
            </p:nvGrpSpPr>
            <p:grpSpPr>
              <a:xfrm>
                <a:off x="2627784" y="1070965"/>
                <a:ext cx="504056" cy="1200329"/>
                <a:chOff x="8175308" y="1618317"/>
                <a:chExt cx="504056" cy="1200329"/>
              </a:xfrm>
            </p:grpSpPr>
            <p:sp>
              <p:nvSpPr>
                <p:cNvPr id="18" name="TextBox 17"/>
                <p:cNvSpPr txBox="1"/>
                <p:nvPr/>
              </p:nvSpPr>
              <p:spPr>
                <a:xfrm>
                  <a:off x="8175308" y="1618317"/>
                  <a:ext cx="504056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Times New Roman" pitchFamily="18" charset="0"/>
                    </a:rPr>
                    <a:t>2</a:t>
                  </a:r>
                </a:p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Times New Roman" pitchFamily="18" charset="0"/>
                    </a:rPr>
                    <a:t>3</a:t>
                  </a:r>
                  <a:endParaRPr lang="en-US" sz="3600" b="1" dirty="0">
                    <a:solidFill>
                      <a:schemeClr val="bg1"/>
                    </a:solidFill>
                    <a:latin typeface="+mn-lt"/>
                    <a:cs typeface="Times New Roman" pitchFamily="18" charset="0"/>
                  </a:endParaRPr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8221596" y="2218512"/>
                  <a:ext cx="411480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20"/>
              <p:cNvGrpSpPr/>
              <p:nvPr/>
            </p:nvGrpSpPr>
            <p:grpSpPr>
              <a:xfrm>
                <a:off x="2627784" y="2263253"/>
                <a:ext cx="504056" cy="1200329"/>
                <a:chOff x="8175308" y="1618317"/>
                <a:chExt cx="504056" cy="1200329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8175308" y="1618317"/>
                  <a:ext cx="504056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Times New Roman" pitchFamily="18" charset="0"/>
                    </a:rPr>
                    <a:t>1</a:t>
                  </a:r>
                </a:p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Times New Roman" pitchFamily="18" charset="0"/>
                    </a:rPr>
                    <a:t>4</a:t>
                  </a:r>
                  <a:endParaRPr lang="en-US" sz="3600" b="1" dirty="0">
                    <a:solidFill>
                      <a:schemeClr val="bg1"/>
                    </a:solidFill>
                    <a:latin typeface="+mn-lt"/>
                    <a:cs typeface="Times New Roman" pitchFamily="18" charset="0"/>
                  </a:endParaRPr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8221596" y="2218512"/>
                  <a:ext cx="411480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3277339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3953109"/>
            <a:ext cx="9108504" cy="1872208"/>
            <a:chOff x="35496" y="3861048"/>
            <a:chExt cx="9108504" cy="1872208"/>
          </a:xfrm>
        </p:grpSpPr>
        <p:sp>
          <p:nvSpPr>
            <p:cNvPr id="13" name="Rounded Rectangular Callout 12"/>
            <p:cNvSpPr/>
            <p:nvPr/>
          </p:nvSpPr>
          <p:spPr>
            <a:xfrm>
              <a:off x="35496" y="3861048"/>
              <a:ext cx="9108504" cy="1872208"/>
            </a:xfrm>
            <a:prstGeom prst="wedgeRoundRectCallout">
              <a:avLst>
                <a:gd name="adj1" fmla="val -2532"/>
                <a:gd name="adj2" fmla="val -40178"/>
                <a:gd name="adj3" fmla="val 16667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indent="914400"/>
              <a:endParaRPr lang="en-US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15017" y="4097128"/>
              <a:ext cx="8477463" cy="14000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>
                <a:solidFill>
                  <a:schemeClr val="bg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>
                <a:xfrm>
                  <a:off x="415017" y="3933056"/>
                  <a:ext cx="8477463" cy="147732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en-MY" sz="3000" b="1" dirty="0" smtClean="0">
                      <a:solidFill>
                        <a:schemeClr val="bg1"/>
                      </a:solidFill>
                      <a:latin typeface="+mn-lt"/>
                    </a:rPr>
                    <a:t>Nombor</a:t>
                  </a:r>
                  <a:r>
                    <a:rPr lang="en-MY" sz="3000" b="1" dirty="0">
                      <a:solidFill>
                        <a:schemeClr val="bg1"/>
                      </a:solidFill>
                      <a:latin typeface="+mn-lt"/>
                    </a:rPr>
                    <a:t> yang </a:t>
                  </a:r>
                  <a:r>
                    <a:rPr lang="en-MY" sz="3000" b="1" dirty="0" err="1">
                      <a:solidFill>
                        <a:schemeClr val="bg1"/>
                      </a:solidFill>
                      <a:latin typeface="+mn-lt"/>
                    </a:rPr>
                    <a:t>manakah</a:t>
                  </a:r>
                  <a:r>
                    <a:rPr lang="en-MY" sz="3000" b="1" dirty="0">
                      <a:solidFill>
                        <a:schemeClr val="bg1"/>
                      </a:solidFill>
                      <a:latin typeface="+mn-lt"/>
                    </a:rPr>
                    <a:t> </a:t>
                  </a:r>
                  <a:r>
                    <a:rPr lang="en-MY" sz="3000" b="1" dirty="0" err="1">
                      <a:solidFill>
                        <a:schemeClr val="bg1"/>
                      </a:solidFill>
                      <a:latin typeface="+mn-lt"/>
                    </a:rPr>
                    <a:t>boleh</a:t>
                  </a:r>
                  <a:r>
                    <a:rPr lang="en-MY" sz="3000" b="1" dirty="0">
                      <a:solidFill>
                        <a:schemeClr val="bg1"/>
                      </a:solidFill>
                      <a:latin typeface="+mn-lt"/>
                    </a:rPr>
                    <a:t> </a:t>
                  </a:r>
                  <a:r>
                    <a:rPr lang="en-MY" sz="3000" b="1" dirty="0" err="1">
                      <a:solidFill>
                        <a:schemeClr val="bg1"/>
                      </a:solidFill>
                      <a:latin typeface="+mn-lt"/>
                    </a:rPr>
                    <a:t>ditulis</a:t>
                  </a:r>
                  <a:r>
                    <a:rPr lang="en-MY" sz="3000" b="1" dirty="0">
                      <a:solidFill>
                        <a:schemeClr val="bg1"/>
                      </a:solidFill>
                      <a:latin typeface="+mn-lt"/>
                    </a:rPr>
                    <a:t> </a:t>
                  </a:r>
                  <a:r>
                    <a:rPr lang="en-MY" sz="3000" b="1" dirty="0" err="1">
                      <a:solidFill>
                        <a:schemeClr val="bg1"/>
                      </a:solidFill>
                      <a:latin typeface="+mn-lt"/>
                    </a:rPr>
                    <a:t>dalam</a:t>
                  </a:r>
                  <a:r>
                    <a:rPr lang="en-MY" sz="3000" b="1" dirty="0">
                      <a:solidFill>
                        <a:schemeClr val="bg1"/>
                      </a:solidFill>
                      <a:latin typeface="+mn-lt"/>
                    </a:rPr>
                    <a:t> </a:t>
                  </a:r>
                  <a:endParaRPr lang="en-MY" sz="3000" b="1" dirty="0" smtClean="0">
                    <a:solidFill>
                      <a:schemeClr val="bg1"/>
                    </a:solidFill>
                    <a:latin typeface="+mn-lt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lang="en-MY" sz="3000" b="1" dirty="0" err="1" smtClean="0">
                      <a:solidFill>
                        <a:schemeClr val="bg1"/>
                      </a:solidFill>
                      <a:latin typeface="+mn-lt"/>
                    </a:rPr>
                    <a:t>bentuk</a:t>
                  </a:r>
                  <a:r>
                    <a:rPr lang="en-MY" sz="3000" b="1" dirty="0" smtClean="0">
                      <a:solidFill>
                        <a:schemeClr val="bg1"/>
                      </a:solidFill>
                      <a:latin typeface="+mn-lt"/>
                    </a:rPr>
                    <a:t>      , </a:t>
                  </a:r>
                  <a:r>
                    <a:rPr lang="en-MY" sz="3000" b="1" dirty="0" err="1" smtClean="0">
                      <a:solidFill>
                        <a:schemeClr val="bg1"/>
                      </a:solidFill>
                      <a:latin typeface="+mn-lt"/>
                    </a:rPr>
                    <a:t>dengan</a:t>
                  </a:r>
                  <a:r>
                    <a:rPr lang="en-MY" sz="3000" b="1" dirty="0" smtClean="0">
                      <a:solidFill>
                        <a:schemeClr val="bg1"/>
                      </a:solidFill>
                      <a:latin typeface="+mn-lt"/>
                    </a:rPr>
                    <a:t> </a:t>
                  </a:r>
                  <a:r>
                    <a:rPr lang="en-MY" sz="3000" b="1" i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p</a:t>
                  </a:r>
                  <a:r>
                    <a:rPr lang="en-MY" sz="3000" b="1" dirty="0">
                      <a:solidFill>
                        <a:schemeClr val="bg1"/>
                      </a:solidFill>
                      <a:latin typeface="+mn-lt"/>
                    </a:rPr>
                    <a:t> </a:t>
                  </a:r>
                  <a:r>
                    <a:rPr lang="en-MY" sz="3000" b="1" dirty="0" err="1">
                      <a:solidFill>
                        <a:schemeClr val="bg1"/>
                      </a:solidFill>
                      <a:latin typeface="+mn-lt"/>
                    </a:rPr>
                    <a:t>dan</a:t>
                  </a:r>
                  <a:r>
                    <a:rPr lang="en-MY" sz="3000" b="1" dirty="0">
                      <a:solidFill>
                        <a:schemeClr val="bg1"/>
                      </a:solidFill>
                      <a:latin typeface="+mn-lt"/>
                    </a:rPr>
                    <a:t> </a:t>
                  </a:r>
                  <a:r>
                    <a:rPr lang="en-MY" sz="3000" b="1" i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q</a:t>
                  </a:r>
                  <a:r>
                    <a:rPr lang="en-MY" sz="3000" b="1" dirty="0">
                      <a:solidFill>
                        <a:schemeClr val="bg1"/>
                      </a:solidFill>
                      <a:latin typeface="+mn-lt"/>
                    </a:rPr>
                    <a:t> </a:t>
                  </a:r>
                  <a:r>
                    <a:rPr lang="en-MY" sz="3000" b="1" dirty="0" err="1" smtClean="0">
                      <a:solidFill>
                        <a:schemeClr val="bg1"/>
                      </a:solidFill>
                      <a:latin typeface="+mn-lt"/>
                    </a:rPr>
                    <a:t>adalah</a:t>
                  </a:r>
                  <a:r>
                    <a:rPr lang="en-MY" sz="3000" b="1" dirty="0" smtClean="0">
                      <a:solidFill>
                        <a:schemeClr val="bg1"/>
                      </a:solidFill>
                      <a:latin typeface="+mn-lt"/>
                    </a:rPr>
                    <a:t> </a:t>
                  </a:r>
                  <a:r>
                    <a:rPr lang="en-MY" sz="3000" b="1" dirty="0">
                      <a:solidFill>
                        <a:schemeClr val="bg1"/>
                      </a:solidFill>
                      <a:latin typeface="+mn-lt"/>
                    </a:rPr>
                    <a:t>integer </a:t>
                  </a:r>
                  <a:r>
                    <a:rPr lang="en-MY" sz="3000" b="1" dirty="0" err="1" smtClean="0">
                      <a:solidFill>
                        <a:schemeClr val="bg1"/>
                      </a:solidFill>
                      <a:latin typeface="+mn-lt"/>
                    </a:rPr>
                    <a:t>dan</a:t>
                  </a:r>
                  <a:r>
                    <a:rPr lang="en-MY" sz="3000" b="1" dirty="0" smtClean="0">
                      <a:solidFill>
                        <a:schemeClr val="bg1"/>
                      </a:solidFill>
                      <a:latin typeface="+mn-lt"/>
                    </a:rPr>
                    <a:t> </a:t>
                  </a:r>
                  <a:r>
                    <a:rPr lang="en-MY" sz="3000" b="1" i="1" dirty="0">
                      <a:solidFill>
                        <a:schemeClr val="bg1"/>
                      </a:solidFill>
                      <a:latin typeface="Times New Roman" pitchFamily="18" charset="0"/>
                      <a:ea typeface="Tahoma" pitchFamily="34" charset="0"/>
                      <a:cs typeface="Times New Roman" pitchFamily="18" charset="0"/>
                    </a:rPr>
                    <a:t>q</a:t>
                  </a:r>
                  <a:r>
                    <a:rPr lang="en-MY" sz="3000" b="1" dirty="0">
                      <a:solidFill>
                        <a:schemeClr val="bg1"/>
                      </a:solidFill>
                      <a:latin typeface="+mn-lt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lang="en-MY" sz="3000" b="1" i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m:t>≠</m:t>
                      </m:r>
                    </m:oMath>
                  </a14:m>
                  <a:r>
                    <a:rPr lang="en-MY" sz="3000" b="1" dirty="0">
                      <a:solidFill>
                        <a:schemeClr val="bg1"/>
                      </a:solidFill>
                      <a:latin typeface="+mn-lt"/>
                    </a:rPr>
                    <a:t> 0?</a:t>
                  </a:r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017" y="3933056"/>
                  <a:ext cx="8477463" cy="1477328"/>
                </a:xfrm>
                <a:prstGeom prst="rect">
                  <a:avLst/>
                </a:prstGeom>
                <a:blipFill rotWithShape="1">
                  <a:blip r:embed="rId2" cstate="print"/>
                  <a:stretch>
                    <a:fillRect l="-1653" r="-1582" b="-699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9" name="Group 18"/>
            <p:cNvGrpSpPr/>
            <p:nvPr/>
          </p:nvGrpSpPr>
          <p:grpSpPr>
            <a:xfrm>
              <a:off x="1691680" y="4518796"/>
              <a:ext cx="483027" cy="954107"/>
              <a:chOff x="-1101592" y="3068960"/>
              <a:chExt cx="504056" cy="954107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-1101592" y="3068960"/>
                <a:ext cx="50405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i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p</a:t>
                </a:r>
              </a:p>
              <a:p>
                <a:pPr algn="ctr"/>
                <a:r>
                  <a:rPr lang="en-US" sz="2800" b="1" i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q</a:t>
                </a: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-1043232" y="3614253"/>
                <a:ext cx="36576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6" name="Rectangle 55"/>
          <p:cNvSpPr/>
          <p:nvPr/>
        </p:nvSpPr>
        <p:spPr>
          <a:xfrm>
            <a:off x="1485089" y="213507"/>
            <a:ext cx="64171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latin typeface="Century Gothic" pitchFamily="34" charset="0"/>
              </a:rPr>
              <a:t>Perhatikan</a:t>
            </a:r>
            <a:r>
              <a:rPr lang="en-US" sz="2800" b="1" dirty="0">
                <a:latin typeface="Century Gothic" pitchFamily="34" charset="0"/>
              </a:rPr>
              <a:t> </a:t>
            </a:r>
            <a:r>
              <a:rPr lang="en-US" sz="2800" b="1" dirty="0" err="1">
                <a:latin typeface="Century Gothic" pitchFamily="34" charset="0"/>
              </a:rPr>
              <a:t>nombor-nombor</a:t>
            </a:r>
            <a:r>
              <a:rPr lang="en-US" sz="2800" b="1" dirty="0">
                <a:latin typeface="Century Gothic" pitchFamily="34" charset="0"/>
              </a:rPr>
              <a:t> </a:t>
            </a:r>
            <a:r>
              <a:rPr lang="en-US" sz="2800" b="1" dirty="0" err="1" smtClean="0">
                <a:latin typeface="Century Gothic" pitchFamily="34" charset="0"/>
              </a:rPr>
              <a:t>berikut</a:t>
            </a:r>
            <a:r>
              <a:rPr lang="en-US" sz="2800" b="1" dirty="0">
                <a:latin typeface="Century Gothic" pitchFamily="34" charset="0"/>
              </a:rPr>
              <a:t>.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500952" y="975759"/>
            <a:ext cx="8261160" cy="2885289"/>
            <a:chOff x="500952" y="782120"/>
            <a:chExt cx="8261160" cy="2885289"/>
          </a:xfrm>
        </p:grpSpPr>
        <p:sp>
          <p:nvSpPr>
            <p:cNvPr id="58" name="Rounded Rectangle 57"/>
            <p:cNvSpPr/>
            <p:nvPr/>
          </p:nvSpPr>
          <p:spPr>
            <a:xfrm>
              <a:off x="500952" y="782120"/>
              <a:ext cx="8136904" cy="2808312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625208" y="859097"/>
              <a:ext cx="8136904" cy="2808312"/>
              <a:chOff x="625208" y="872716"/>
              <a:chExt cx="8136904" cy="2808312"/>
            </a:xfrm>
          </p:grpSpPr>
          <p:sp>
            <p:nvSpPr>
              <p:cNvPr id="60" name="Rounded Rectangle 59"/>
              <p:cNvSpPr/>
              <p:nvPr/>
            </p:nvSpPr>
            <p:spPr>
              <a:xfrm>
                <a:off x="625208" y="872716"/>
                <a:ext cx="8136904" cy="2808312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MY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3577536" y="1383097"/>
                <a:ext cx="1296144" cy="5760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MY" sz="3600" b="1" dirty="0" smtClean="0">
                    <a:ea typeface="Cambria Math" pitchFamily="18" charset="0"/>
                    <a:cs typeface="Arial" pitchFamily="34" charset="0"/>
                  </a:rPr>
                  <a:t>0.25</a:t>
                </a:r>
                <a:endParaRPr lang="en-MY" sz="3600" b="1" dirty="0">
                  <a:ea typeface="Cambria Math" pitchFamily="18" charset="0"/>
                  <a:cs typeface="Arial" pitchFamily="34" charset="0"/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3577536" y="2575385"/>
                <a:ext cx="1296144" cy="5760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MY" sz="3600" b="1" dirty="0" smtClean="0">
                    <a:ea typeface="Cambria Math" pitchFamily="18" charset="0"/>
                  </a:rPr>
                  <a:t>4.3</a:t>
                </a:r>
                <a:endParaRPr lang="en-MY" sz="3600" b="1" dirty="0">
                  <a:ea typeface="Cambria Math" pitchFamily="18" charset="0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5161712" y="1383097"/>
                <a:ext cx="1728192" cy="5760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MY" sz="3600" b="1" dirty="0" smtClean="0">
                    <a:ea typeface="Cambria Math" pitchFamily="18" charset="0"/>
                  </a:rPr>
                  <a:t>1.6666</a:t>
                </a:r>
                <a:endParaRPr lang="en-MY" sz="3600" b="1" dirty="0">
                  <a:ea typeface="Cambria Math" pitchFamily="18" charset="0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5161712" y="2575385"/>
                <a:ext cx="1728192" cy="5760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MY" sz="3600" b="1" dirty="0" smtClean="0">
                    <a:latin typeface="Calibri" pitchFamily="34" charset="0"/>
                    <a:ea typeface="Cambria Math" pitchFamily="18" charset="0"/>
                    <a:cs typeface="Calibri" pitchFamily="34" charset="0"/>
                  </a:rPr>
                  <a:t>0.3333</a:t>
                </a:r>
                <a:endParaRPr lang="en-MY" sz="3600" b="1" dirty="0">
                  <a:latin typeface="Calibri" pitchFamily="34" charset="0"/>
                  <a:ea typeface="Cambria Math" pitchFamily="18" charset="0"/>
                  <a:cs typeface="Calibri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5" name="Rectangle 64"/>
                  <p:cNvSpPr/>
                  <p:nvPr/>
                </p:nvSpPr>
                <p:spPr>
                  <a:xfrm>
                    <a:off x="7141932" y="1383097"/>
                    <a:ext cx="1152128" cy="57606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ad>
                            <m:radPr>
                              <m:degHide m:val="on"/>
                              <m:ctrlPr>
                                <a:rPr lang="en-MY" sz="32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nor/>
                                </m:rPr>
                                <a:rPr lang="en-MY" sz="3200" b="1" i="0" smtClean="0">
                                  <a:ea typeface="Cambria Math"/>
                                </a:rPr>
                                <m:t>4</m:t>
                              </m:r>
                            </m:e>
                          </m:rad>
                        </m:oMath>
                      </m:oMathPara>
                    </a14:m>
                    <a:endParaRPr lang="en-MY" sz="3200" b="1" dirty="0">
                      <a:latin typeface="Cambria Math" pitchFamily="18" charset="0"/>
                      <a:ea typeface="Cambria Math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5" name="Rectangle 6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41932" y="1383097"/>
                    <a:ext cx="1152128" cy="576064"/>
                  </a:xfrm>
                  <a:prstGeom prst="rect">
                    <a:avLst/>
                  </a:prstGeom>
                  <a:blipFill rotWithShape="1">
                    <a:blip r:embed="rId3" cstate="print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Rectangle 65"/>
                  <p:cNvSpPr/>
                  <p:nvPr/>
                </p:nvSpPr>
                <p:spPr>
                  <a:xfrm>
                    <a:off x="7141932" y="2575385"/>
                    <a:ext cx="1152128" cy="57606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ad>
                            <m:radPr>
                              <m:degHide m:val="on"/>
                              <m:ctrlPr>
                                <a:rPr lang="en-MY" sz="32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nor/>
                                </m:rPr>
                                <a:rPr lang="en-MY" sz="3200" b="1" i="0" smtClean="0">
                                  <a:ea typeface="Cambria Math"/>
                                </a:rPr>
                                <m:t>9</m:t>
                              </m:r>
                            </m:e>
                          </m:rad>
                        </m:oMath>
                      </m:oMathPara>
                    </a14:m>
                    <a:endParaRPr lang="en-MY" sz="3200" b="1" dirty="0">
                      <a:latin typeface="Cambria Math" pitchFamily="18" charset="0"/>
                      <a:ea typeface="Cambria Math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6" name="Rectangle 6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41932" y="2575385"/>
                    <a:ext cx="1152128" cy="576064"/>
                  </a:xfrm>
                  <a:prstGeom prst="rect">
                    <a:avLst/>
                  </a:prstGeom>
                  <a:blipFill rotWithShape="1">
                    <a:blip r:embed="rId4" cstate="print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7" name="Rectangle 66"/>
              <p:cNvSpPr/>
              <p:nvPr/>
            </p:nvSpPr>
            <p:spPr>
              <a:xfrm>
                <a:off x="1050111" y="2384883"/>
                <a:ext cx="1071736" cy="957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MY" sz="3600" b="1" dirty="0" smtClean="0">
                    <a:ea typeface="Cambria Math" pitchFamily="18" charset="0"/>
                  </a:rPr>
                  <a:t>12</a:t>
                </a:r>
                <a:endParaRPr lang="en-MY" sz="3600" b="1" dirty="0">
                  <a:ea typeface="Cambria Math" pitchFamily="18" charset="0"/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050111" y="1192595"/>
                <a:ext cx="1071736" cy="957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MY" sz="3600" b="1" dirty="0" smtClean="0">
                    <a:ea typeface="Cambria Math" pitchFamily="18" charset="0"/>
                  </a:rPr>
                  <a:t>4</a:t>
                </a:r>
                <a:endParaRPr lang="en-MY" sz="3600" b="1" dirty="0">
                  <a:ea typeface="Cambria Math" pitchFamily="18" charset="0"/>
                </a:endParaRPr>
              </a:p>
            </p:txBody>
          </p:sp>
          <p:grpSp>
            <p:nvGrpSpPr>
              <p:cNvPr id="69" name="Group 68"/>
              <p:cNvGrpSpPr/>
              <p:nvPr/>
            </p:nvGrpSpPr>
            <p:grpSpPr>
              <a:xfrm>
                <a:off x="2627784" y="1070965"/>
                <a:ext cx="504056" cy="1200329"/>
                <a:chOff x="8175308" y="1618317"/>
                <a:chExt cx="504056" cy="1200329"/>
              </a:xfrm>
            </p:grpSpPr>
            <p:sp>
              <p:nvSpPr>
                <p:cNvPr id="73" name="TextBox 72"/>
                <p:cNvSpPr txBox="1"/>
                <p:nvPr/>
              </p:nvSpPr>
              <p:spPr>
                <a:xfrm>
                  <a:off x="8175308" y="1618317"/>
                  <a:ext cx="504056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Times New Roman" pitchFamily="18" charset="0"/>
                    </a:rPr>
                    <a:t>2</a:t>
                  </a:r>
                </a:p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Times New Roman" pitchFamily="18" charset="0"/>
                    </a:rPr>
                    <a:t>3</a:t>
                  </a:r>
                  <a:endParaRPr lang="en-US" sz="3600" b="1" dirty="0">
                    <a:solidFill>
                      <a:schemeClr val="bg1"/>
                    </a:solidFill>
                    <a:latin typeface="+mn-lt"/>
                    <a:cs typeface="Times New Roman" pitchFamily="18" charset="0"/>
                  </a:endParaRPr>
                </a:p>
              </p:txBody>
            </p:sp>
            <p:cxnSp>
              <p:nvCxnSpPr>
                <p:cNvPr id="74" name="Straight Connector 73"/>
                <p:cNvCxnSpPr/>
                <p:nvPr/>
              </p:nvCxnSpPr>
              <p:spPr>
                <a:xfrm>
                  <a:off x="8221596" y="2218512"/>
                  <a:ext cx="411480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0" name="Group 69"/>
              <p:cNvGrpSpPr/>
              <p:nvPr/>
            </p:nvGrpSpPr>
            <p:grpSpPr>
              <a:xfrm>
                <a:off x="2627784" y="2263253"/>
                <a:ext cx="504056" cy="1200329"/>
                <a:chOff x="8175308" y="1618317"/>
                <a:chExt cx="504056" cy="1200329"/>
              </a:xfrm>
            </p:grpSpPr>
            <p:sp>
              <p:nvSpPr>
                <p:cNvPr id="71" name="TextBox 70"/>
                <p:cNvSpPr txBox="1"/>
                <p:nvPr/>
              </p:nvSpPr>
              <p:spPr>
                <a:xfrm>
                  <a:off x="8175308" y="1618317"/>
                  <a:ext cx="504056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Times New Roman" pitchFamily="18" charset="0"/>
                    </a:rPr>
                    <a:t>1</a:t>
                  </a:r>
                </a:p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Times New Roman" pitchFamily="18" charset="0"/>
                    </a:rPr>
                    <a:t>4</a:t>
                  </a:r>
                  <a:endParaRPr lang="en-US" sz="3600" b="1" dirty="0">
                    <a:solidFill>
                      <a:schemeClr val="bg1"/>
                    </a:solidFill>
                    <a:latin typeface="+mn-lt"/>
                    <a:cs typeface="Times New Roman" pitchFamily="18" charset="0"/>
                  </a:endParaRPr>
                </a:p>
              </p:txBody>
            </p:sp>
            <p:cxnSp>
              <p:nvCxnSpPr>
                <p:cNvPr id="72" name="Straight Connector 71"/>
                <p:cNvCxnSpPr/>
                <p:nvPr/>
              </p:nvCxnSpPr>
              <p:spPr>
                <a:xfrm>
                  <a:off x="8221596" y="2218512"/>
                  <a:ext cx="411480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917166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23528" y="4221088"/>
            <a:ext cx="8568952" cy="1152128"/>
            <a:chOff x="323528" y="4221088"/>
            <a:chExt cx="8568952" cy="1152128"/>
          </a:xfrm>
        </p:grpSpPr>
        <p:sp>
          <p:nvSpPr>
            <p:cNvPr id="12" name="Rectangle 11"/>
            <p:cNvSpPr/>
            <p:nvPr/>
          </p:nvSpPr>
          <p:spPr>
            <a:xfrm>
              <a:off x="323528" y="4221088"/>
              <a:ext cx="8568952" cy="11521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sz="320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00952" y="4276253"/>
              <a:ext cx="826116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MY" sz="3200" b="1" dirty="0" err="1">
                  <a:solidFill>
                    <a:schemeClr val="bg1"/>
                  </a:solidFill>
                  <a:latin typeface="+mn-lt"/>
                </a:rPr>
                <a:t>Jadi</a:t>
              </a:r>
              <a:r>
                <a:rPr lang="en-MY" sz="3200" b="1" dirty="0">
                  <a:solidFill>
                    <a:schemeClr val="bg1"/>
                  </a:solidFill>
                  <a:latin typeface="+mn-lt"/>
                </a:rPr>
                <a:t>, </a:t>
              </a:r>
              <a:r>
                <a:rPr lang="en-MY" sz="3200" b="1" dirty="0" err="1">
                  <a:solidFill>
                    <a:schemeClr val="bg1"/>
                  </a:solidFill>
                  <a:latin typeface="+mn-lt"/>
                </a:rPr>
                <a:t>antara</a:t>
              </a:r>
              <a:r>
                <a:rPr lang="en-MY" sz="32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3200" b="1" dirty="0" err="1">
                  <a:solidFill>
                    <a:schemeClr val="bg1"/>
                  </a:solidFill>
                  <a:latin typeface="+mn-lt"/>
                </a:rPr>
                <a:t>nombor-nombor</a:t>
              </a:r>
              <a:r>
                <a:rPr lang="en-MY" sz="3200" b="1" dirty="0">
                  <a:solidFill>
                    <a:schemeClr val="bg1"/>
                  </a:solidFill>
                  <a:latin typeface="+mn-lt"/>
                </a:rPr>
                <a:t> di </a:t>
              </a:r>
              <a:r>
                <a:rPr lang="en-MY" sz="3200" b="1" dirty="0" err="1">
                  <a:solidFill>
                    <a:schemeClr val="bg1"/>
                  </a:solidFill>
                  <a:latin typeface="+mn-lt"/>
                </a:rPr>
                <a:t>atas</a:t>
              </a:r>
              <a:r>
                <a:rPr lang="en-MY" sz="3200" b="1" dirty="0">
                  <a:solidFill>
                    <a:schemeClr val="bg1"/>
                  </a:solidFill>
                  <a:latin typeface="+mn-lt"/>
                </a:rPr>
                <a:t>, yang </a:t>
              </a:r>
              <a:r>
                <a:rPr lang="en-MY" sz="3200" b="1" dirty="0" err="1">
                  <a:solidFill>
                    <a:schemeClr val="bg1"/>
                  </a:solidFill>
                  <a:latin typeface="+mn-lt"/>
                </a:rPr>
                <a:t>manakah</a:t>
              </a:r>
              <a:r>
                <a:rPr lang="en-MY" sz="32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3200" b="1" dirty="0" err="1">
                  <a:solidFill>
                    <a:schemeClr val="bg1"/>
                  </a:solidFill>
                  <a:latin typeface="+mn-lt"/>
                </a:rPr>
                <a:t>termasuk</a:t>
              </a:r>
              <a:r>
                <a:rPr lang="en-MY" sz="32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3200" b="1" dirty="0" err="1" smtClean="0">
                  <a:solidFill>
                    <a:schemeClr val="bg1"/>
                  </a:solidFill>
                  <a:latin typeface="+mn-lt"/>
                </a:rPr>
                <a:t>dalam</a:t>
              </a:r>
              <a:r>
                <a:rPr lang="en-MY" sz="32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3200" b="1" dirty="0" err="1">
                  <a:solidFill>
                    <a:schemeClr val="bg1"/>
                  </a:solidFill>
                  <a:latin typeface="+mn-lt"/>
                </a:rPr>
                <a:t>nombor</a:t>
              </a:r>
              <a:r>
                <a:rPr lang="en-MY" sz="32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3200" b="1" dirty="0" err="1" smtClean="0">
                  <a:solidFill>
                    <a:schemeClr val="bg1"/>
                  </a:solidFill>
                  <a:latin typeface="+mn-lt"/>
                </a:rPr>
                <a:t>nisbah</a:t>
              </a:r>
              <a:r>
                <a:rPr lang="en-MY" sz="3200" b="1" dirty="0" smtClean="0">
                  <a:solidFill>
                    <a:schemeClr val="bg1"/>
                  </a:solidFill>
                  <a:latin typeface="+mn-lt"/>
                </a:rPr>
                <a:t>?</a:t>
              </a:r>
              <a:endParaRPr lang="en-MY" sz="32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70" name="Rectangle 69"/>
          <p:cNvSpPr/>
          <p:nvPr/>
        </p:nvSpPr>
        <p:spPr>
          <a:xfrm>
            <a:off x="1485089" y="213507"/>
            <a:ext cx="64171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latin typeface="Century Gothic" pitchFamily="34" charset="0"/>
              </a:rPr>
              <a:t>Perhatikan</a:t>
            </a:r>
            <a:r>
              <a:rPr lang="en-US" sz="2800" b="1" dirty="0">
                <a:latin typeface="Century Gothic" pitchFamily="34" charset="0"/>
              </a:rPr>
              <a:t> </a:t>
            </a:r>
            <a:r>
              <a:rPr lang="en-US" sz="2800" b="1" dirty="0" err="1">
                <a:latin typeface="Century Gothic" pitchFamily="34" charset="0"/>
              </a:rPr>
              <a:t>nombor-nombor</a:t>
            </a:r>
            <a:r>
              <a:rPr lang="en-US" sz="2800" b="1" dirty="0">
                <a:latin typeface="Century Gothic" pitchFamily="34" charset="0"/>
              </a:rPr>
              <a:t> </a:t>
            </a:r>
            <a:r>
              <a:rPr lang="en-US" sz="2800" b="1" dirty="0" err="1" smtClean="0">
                <a:latin typeface="Century Gothic" pitchFamily="34" charset="0"/>
              </a:rPr>
              <a:t>berikut</a:t>
            </a:r>
            <a:r>
              <a:rPr lang="en-US" sz="2800" b="1" dirty="0">
                <a:latin typeface="Century Gothic" pitchFamily="34" charset="0"/>
              </a:rPr>
              <a:t>.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500952" y="975759"/>
            <a:ext cx="8261160" cy="2885289"/>
            <a:chOff x="500952" y="782120"/>
            <a:chExt cx="8261160" cy="2885289"/>
          </a:xfrm>
        </p:grpSpPr>
        <p:sp>
          <p:nvSpPr>
            <p:cNvPr id="72" name="Rounded Rectangle 71"/>
            <p:cNvSpPr/>
            <p:nvPr/>
          </p:nvSpPr>
          <p:spPr>
            <a:xfrm>
              <a:off x="500952" y="782120"/>
              <a:ext cx="8136904" cy="2808312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625208" y="859097"/>
              <a:ext cx="8136904" cy="2808312"/>
              <a:chOff x="625208" y="872716"/>
              <a:chExt cx="8136904" cy="2808312"/>
            </a:xfrm>
          </p:grpSpPr>
          <p:sp>
            <p:nvSpPr>
              <p:cNvPr id="74" name="Rounded Rectangle 73"/>
              <p:cNvSpPr/>
              <p:nvPr/>
            </p:nvSpPr>
            <p:spPr>
              <a:xfrm>
                <a:off x="625208" y="872716"/>
                <a:ext cx="8136904" cy="2808312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MY"/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3577536" y="1383097"/>
                <a:ext cx="1296144" cy="5760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MY" sz="3600" b="1" dirty="0" smtClean="0">
                    <a:ea typeface="Cambria Math" pitchFamily="18" charset="0"/>
                    <a:cs typeface="Arial" pitchFamily="34" charset="0"/>
                  </a:rPr>
                  <a:t>0.25</a:t>
                </a:r>
                <a:endParaRPr lang="en-MY" sz="3600" b="1" dirty="0">
                  <a:ea typeface="Cambria Math" pitchFamily="18" charset="0"/>
                  <a:cs typeface="Arial" pitchFamily="34" charset="0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3577536" y="2575385"/>
                <a:ext cx="1296144" cy="5760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MY" sz="3600" b="1" dirty="0" smtClean="0">
                    <a:ea typeface="Cambria Math" pitchFamily="18" charset="0"/>
                  </a:rPr>
                  <a:t>4.3</a:t>
                </a:r>
                <a:endParaRPr lang="en-MY" sz="3600" b="1" dirty="0">
                  <a:ea typeface="Cambria Math" pitchFamily="18" charset="0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5161712" y="1383097"/>
                <a:ext cx="1728192" cy="5760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MY" sz="3600" b="1" dirty="0" smtClean="0">
                    <a:ea typeface="Cambria Math" pitchFamily="18" charset="0"/>
                  </a:rPr>
                  <a:t>1.6666</a:t>
                </a:r>
                <a:endParaRPr lang="en-MY" sz="3600" b="1" dirty="0">
                  <a:ea typeface="Cambria Math" pitchFamily="18" charset="0"/>
                </a:endParaRPr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5161712" y="2575385"/>
                <a:ext cx="1728192" cy="5760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MY" sz="3600" b="1" dirty="0" smtClean="0">
                    <a:latin typeface="Calibri" pitchFamily="34" charset="0"/>
                    <a:ea typeface="Cambria Math" pitchFamily="18" charset="0"/>
                    <a:cs typeface="Calibri" pitchFamily="34" charset="0"/>
                  </a:rPr>
                  <a:t>0.3333</a:t>
                </a:r>
                <a:endParaRPr lang="en-MY" sz="3600" b="1" dirty="0">
                  <a:latin typeface="Calibri" pitchFamily="34" charset="0"/>
                  <a:ea typeface="Cambria Math" pitchFamily="18" charset="0"/>
                  <a:cs typeface="Calibri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Rectangle 78"/>
                  <p:cNvSpPr/>
                  <p:nvPr/>
                </p:nvSpPr>
                <p:spPr>
                  <a:xfrm>
                    <a:off x="7141932" y="1383097"/>
                    <a:ext cx="1152128" cy="57606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ad>
                            <m:radPr>
                              <m:degHide m:val="on"/>
                              <m:ctrlPr>
                                <a:rPr lang="en-MY" sz="32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nor/>
                                </m:rPr>
                                <a:rPr lang="en-MY" sz="3200" b="1" i="0" smtClean="0">
                                  <a:ea typeface="Cambria Math"/>
                                </a:rPr>
                                <m:t>4</m:t>
                              </m:r>
                            </m:e>
                          </m:rad>
                        </m:oMath>
                      </m:oMathPara>
                    </a14:m>
                    <a:endParaRPr lang="en-MY" sz="3200" b="1" dirty="0">
                      <a:latin typeface="Cambria Math" pitchFamily="18" charset="0"/>
                      <a:ea typeface="Cambria Math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9" name="Rectangle 7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41932" y="1383097"/>
                    <a:ext cx="1152128" cy="576064"/>
                  </a:xfrm>
                  <a:prstGeom prst="rect">
                    <a:avLst/>
                  </a:prstGeom>
                  <a:blipFill rotWithShape="1">
                    <a:blip r:embed="rId2" cstate="print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0" name="Rectangle 79"/>
                  <p:cNvSpPr/>
                  <p:nvPr/>
                </p:nvSpPr>
                <p:spPr>
                  <a:xfrm>
                    <a:off x="7141932" y="2575385"/>
                    <a:ext cx="1152128" cy="57606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ad>
                            <m:radPr>
                              <m:degHide m:val="on"/>
                              <m:ctrlPr>
                                <a:rPr lang="en-MY" sz="32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nor/>
                                </m:rPr>
                                <a:rPr lang="en-MY" sz="3200" b="1" i="0" smtClean="0">
                                  <a:ea typeface="Cambria Math"/>
                                </a:rPr>
                                <m:t>9</m:t>
                              </m:r>
                            </m:e>
                          </m:rad>
                        </m:oMath>
                      </m:oMathPara>
                    </a14:m>
                    <a:endParaRPr lang="en-MY" sz="3200" b="1" dirty="0">
                      <a:latin typeface="Cambria Math" pitchFamily="18" charset="0"/>
                      <a:ea typeface="Cambria Math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80" name="Rectangle 7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41932" y="2575385"/>
                    <a:ext cx="1152128" cy="576064"/>
                  </a:xfrm>
                  <a:prstGeom prst="rect">
                    <a:avLst/>
                  </a:prstGeom>
                  <a:blipFill rotWithShape="1">
                    <a:blip r:embed="rId3" cstate="print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1" name="Rectangle 80"/>
              <p:cNvSpPr/>
              <p:nvPr/>
            </p:nvSpPr>
            <p:spPr>
              <a:xfrm>
                <a:off x="1050111" y="2384883"/>
                <a:ext cx="1071736" cy="957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MY" sz="3600" b="1" dirty="0" smtClean="0">
                    <a:ea typeface="Cambria Math" pitchFamily="18" charset="0"/>
                  </a:rPr>
                  <a:t>12</a:t>
                </a:r>
                <a:endParaRPr lang="en-MY" sz="3600" b="1" dirty="0">
                  <a:ea typeface="Cambria Math" pitchFamily="18" charset="0"/>
                </a:endParaRPr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1050111" y="1192595"/>
                <a:ext cx="1071736" cy="957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MY" sz="3600" b="1" dirty="0" smtClean="0">
                    <a:ea typeface="Cambria Math" pitchFamily="18" charset="0"/>
                  </a:rPr>
                  <a:t>4</a:t>
                </a:r>
                <a:endParaRPr lang="en-MY" sz="3600" b="1" dirty="0">
                  <a:ea typeface="Cambria Math" pitchFamily="18" charset="0"/>
                </a:endParaRPr>
              </a:p>
            </p:txBody>
          </p:sp>
          <p:grpSp>
            <p:nvGrpSpPr>
              <p:cNvPr id="83" name="Group 82"/>
              <p:cNvGrpSpPr/>
              <p:nvPr/>
            </p:nvGrpSpPr>
            <p:grpSpPr>
              <a:xfrm>
                <a:off x="2627784" y="1070965"/>
                <a:ext cx="504056" cy="1200329"/>
                <a:chOff x="8175308" y="1618317"/>
                <a:chExt cx="504056" cy="1200329"/>
              </a:xfrm>
            </p:grpSpPr>
            <p:sp>
              <p:nvSpPr>
                <p:cNvPr id="87" name="TextBox 86"/>
                <p:cNvSpPr txBox="1"/>
                <p:nvPr/>
              </p:nvSpPr>
              <p:spPr>
                <a:xfrm>
                  <a:off x="8175308" y="1618317"/>
                  <a:ext cx="504056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Times New Roman" pitchFamily="18" charset="0"/>
                    </a:rPr>
                    <a:t>2</a:t>
                  </a:r>
                </a:p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Times New Roman" pitchFamily="18" charset="0"/>
                    </a:rPr>
                    <a:t>3</a:t>
                  </a:r>
                  <a:endParaRPr lang="en-US" sz="3600" b="1" dirty="0">
                    <a:solidFill>
                      <a:schemeClr val="bg1"/>
                    </a:solidFill>
                    <a:latin typeface="+mn-lt"/>
                    <a:cs typeface="Times New Roman" pitchFamily="18" charset="0"/>
                  </a:endParaRPr>
                </a:p>
              </p:txBody>
            </p:sp>
            <p:cxnSp>
              <p:nvCxnSpPr>
                <p:cNvPr id="88" name="Straight Connector 87"/>
                <p:cNvCxnSpPr/>
                <p:nvPr/>
              </p:nvCxnSpPr>
              <p:spPr>
                <a:xfrm>
                  <a:off x="8221596" y="2218512"/>
                  <a:ext cx="411480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4" name="Group 83"/>
              <p:cNvGrpSpPr/>
              <p:nvPr/>
            </p:nvGrpSpPr>
            <p:grpSpPr>
              <a:xfrm>
                <a:off x="2627784" y="2263253"/>
                <a:ext cx="504056" cy="1200329"/>
                <a:chOff x="8175308" y="1618317"/>
                <a:chExt cx="504056" cy="1200329"/>
              </a:xfrm>
            </p:grpSpPr>
            <p:sp>
              <p:nvSpPr>
                <p:cNvPr id="85" name="TextBox 84"/>
                <p:cNvSpPr txBox="1"/>
                <p:nvPr/>
              </p:nvSpPr>
              <p:spPr>
                <a:xfrm>
                  <a:off x="8175308" y="1618317"/>
                  <a:ext cx="504056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Times New Roman" pitchFamily="18" charset="0"/>
                    </a:rPr>
                    <a:t>1</a:t>
                  </a:r>
                </a:p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Times New Roman" pitchFamily="18" charset="0"/>
                    </a:rPr>
                    <a:t>4</a:t>
                  </a:r>
                  <a:endParaRPr lang="en-US" sz="3600" b="1" dirty="0">
                    <a:solidFill>
                      <a:schemeClr val="bg1"/>
                    </a:solidFill>
                    <a:latin typeface="+mn-lt"/>
                    <a:cs typeface="Times New Roman" pitchFamily="18" charset="0"/>
                  </a:endParaRPr>
                </a:p>
              </p:txBody>
            </p:sp>
            <p:cxnSp>
              <p:nvCxnSpPr>
                <p:cNvPr id="86" name="Straight Connector 85"/>
                <p:cNvCxnSpPr/>
                <p:nvPr/>
              </p:nvCxnSpPr>
              <p:spPr>
                <a:xfrm>
                  <a:off x="8221596" y="2218512"/>
                  <a:ext cx="411480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11565248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BD2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  <a:cs typeface="Arial" pitchFamily="34" charset="0"/>
              </a:rPr>
              <a:t>NOMBOR NISBAH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Century Gothic" pitchFamily="34" charset="0"/>
              <a:cs typeface="Arial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39552" y="1196752"/>
            <a:ext cx="8136904" cy="2366857"/>
            <a:chOff x="539552" y="1196752"/>
            <a:chExt cx="8136904" cy="2366857"/>
          </a:xfrm>
        </p:grpSpPr>
        <p:sp>
          <p:nvSpPr>
            <p:cNvPr id="21" name="Rectangle 20"/>
            <p:cNvSpPr/>
            <p:nvPr/>
          </p:nvSpPr>
          <p:spPr>
            <a:xfrm>
              <a:off x="581072" y="1196752"/>
              <a:ext cx="8095384" cy="236685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39552" y="1340768"/>
              <a:ext cx="8136904" cy="2000548"/>
              <a:chOff x="539552" y="1340768"/>
              <a:chExt cx="8136904" cy="200054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Rectangle 12"/>
                  <p:cNvSpPr/>
                  <p:nvPr/>
                </p:nvSpPr>
                <p:spPr>
                  <a:xfrm>
                    <a:off x="539552" y="1340768"/>
                    <a:ext cx="8136904" cy="2000548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MY" sz="3200" b="1" dirty="0" err="1" smtClean="0">
                        <a:solidFill>
                          <a:srgbClr val="FFFF00"/>
                        </a:solidFill>
                        <a:latin typeface="+mn-lt"/>
                      </a:rPr>
                      <a:t>Nombor</a:t>
                    </a:r>
                    <a:r>
                      <a:rPr lang="en-MY" sz="3200" b="1" dirty="0" smtClean="0">
                        <a:solidFill>
                          <a:srgbClr val="FFFF00"/>
                        </a:solidFill>
                        <a:latin typeface="+mn-lt"/>
                      </a:rPr>
                      <a:t> </a:t>
                    </a:r>
                    <a:r>
                      <a:rPr lang="en-MY" sz="3200" b="1" dirty="0" err="1" smtClean="0">
                        <a:solidFill>
                          <a:srgbClr val="FFFF00"/>
                        </a:solidFill>
                        <a:latin typeface="+mn-lt"/>
                      </a:rPr>
                      <a:t>nisbah</a:t>
                    </a:r>
                    <a:r>
                      <a:rPr lang="en-MY" sz="3200" b="1" dirty="0" smtClean="0">
                        <a:solidFill>
                          <a:srgbClr val="FFFF00"/>
                        </a:solidFill>
                        <a:latin typeface="+mn-lt"/>
                      </a:rPr>
                      <a:t> </a:t>
                    </a:r>
                    <a:r>
                      <a:rPr lang="en-MY" sz="3200" b="1" dirty="0" err="1" smtClean="0">
                        <a:solidFill>
                          <a:schemeClr val="bg1"/>
                        </a:solidFill>
                        <a:latin typeface="+mn-lt"/>
                      </a:rPr>
                      <a:t>ialah</a:t>
                    </a:r>
                    <a:r>
                      <a:rPr lang="en-MY" sz="3200" b="1" dirty="0" smtClean="0">
                        <a:solidFill>
                          <a:schemeClr val="bg1"/>
                        </a:solidFill>
                        <a:latin typeface="+mn-lt"/>
                      </a:rPr>
                      <a:t> </a:t>
                    </a:r>
                    <a:r>
                      <a:rPr lang="en-MY" sz="3200" b="1" dirty="0" err="1" smtClean="0">
                        <a:solidFill>
                          <a:schemeClr val="bg1"/>
                        </a:solidFill>
                        <a:latin typeface="+mn-lt"/>
                      </a:rPr>
                      <a:t>nombor</a:t>
                    </a:r>
                    <a:r>
                      <a:rPr lang="en-MY" sz="3200" b="1" dirty="0" smtClean="0">
                        <a:solidFill>
                          <a:schemeClr val="bg1"/>
                        </a:solidFill>
                        <a:latin typeface="+mn-lt"/>
                      </a:rPr>
                      <a:t> yang </a:t>
                    </a:r>
                    <a:r>
                      <a:rPr lang="en-MY" sz="3200" b="1" dirty="0" err="1" smtClean="0">
                        <a:solidFill>
                          <a:schemeClr val="bg1"/>
                        </a:solidFill>
                        <a:latin typeface="+mn-lt"/>
                      </a:rPr>
                      <a:t>boleh</a:t>
                    </a:r>
                    <a:endParaRPr lang="en-MY" sz="3200" b="1" dirty="0" smtClean="0">
                      <a:solidFill>
                        <a:schemeClr val="bg1"/>
                      </a:solidFill>
                      <a:latin typeface="+mn-lt"/>
                    </a:endParaRPr>
                  </a:p>
                  <a:p>
                    <a:pPr algn="ctr"/>
                    <a:endParaRPr lang="en-MY" sz="1000" b="1" dirty="0" smtClean="0">
                      <a:solidFill>
                        <a:schemeClr val="bg1"/>
                      </a:solidFill>
                      <a:latin typeface="+mn-lt"/>
                    </a:endParaRPr>
                  </a:p>
                  <a:p>
                    <a:pPr algn="ctr"/>
                    <a:r>
                      <a:rPr lang="en-MY" sz="3200" b="1" dirty="0" err="1" smtClean="0">
                        <a:solidFill>
                          <a:schemeClr val="bg1"/>
                        </a:solidFill>
                        <a:latin typeface="+mn-lt"/>
                      </a:rPr>
                      <a:t>ditulis</a:t>
                    </a:r>
                    <a:r>
                      <a:rPr lang="en-MY" sz="3200" b="1" dirty="0" smtClean="0">
                        <a:solidFill>
                          <a:schemeClr val="bg1"/>
                        </a:solidFill>
                        <a:latin typeface="+mn-lt"/>
                      </a:rPr>
                      <a:t> </a:t>
                    </a:r>
                    <a:r>
                      <a:rPr lang="en-MY" sz="3200" b="1" dirty="0" err="1">
                        <a:solidFill>
                          <a:schemeClr val="bg1"/>
                        </a:solidFill>
                        <a:latin typeface="+mn-lt"/>
                      </a:rPr>
                      <a:t>dalam</a:t>
                    </a:r>
                    <a:r>
                      <a:rPr lang="en-MY" sz="3200" b="1" dirty="0">
                        <a:solidFill>
                          <a:schemeClr val="bg1"/>
                        </a:solidFill>
                        <a:latin typeface="+mn-lt"/>
                      </a:rPr>
                      <a:t> </a:t>
                    </a:r>
                    <a:r>
                      <a:rPr lang="en-MY" sz="3200" b="1" dirty="0" err="1" smtClean="0">
                        <a:solidFill>
                          <a:schemeClr val="bg1"/>
                        </a:solidFill>
                        <a:latin typeface="+mn-lt"/>
                      </a:rPr>
                      <a:t>bentuk</a:t>
                    </a:r>
                    <a:r>
                      <a:rPr lang="en-MY" sz="3200" b="1" dirty="0" smtClean="0">
                        <a:solidFill>
                          <a:schemeClr val="bg1"/>
                        </a:solidFill>
                        <a:latin typeface="+mn-lt"/>
                      </a:rPr>
                      <a:t> </a:t>
                    </a:r>
                    <a:r>
                      <a:rPr lang="en-MY" sz="3200" b="1" dirty="0" err="1" smtClean="0">
                        <a:solidFill>
                          <a:schemeClr val="bg1"/>
                        </a:solidFill>
                        <a:latin typeface="+mn-lt"/>
                      </a:rPr>
                      <a:t>pecahan</a:t>
                    </a:r>
                    <a:r>
                      <a:rPr lang="en-MY" sz="3200" b="1" dirty="0" smtClean="0">
                        <a:solidFill>
                          <a:schemeClr val="bg1"/>
                        </a:solidFill>
                        <a:latin typeface="+mn-lt"/>
                      </a:rPr>
                      <a:t>, </a:t>
                    </a:r>
                    <a:r>
                      <a:rPr lang="en-MY" sz="3200" b="1" dirty="0" err="1" smtClean="0">
                        <a:solidFill>
                          <a:schemeClr val="bg1"/>
                        </a:solidFill>
                        <a:latin typeface="+mn-lt"/>
                      </a:rPr>
                      <a:t>iaitu</a:t>
                    </a:r>
                    <a:r>
                      <a:rPr lang="en-MY" sz="3200" b="1" dirty="0" smtClean="0">
                        <a:solidFill>
                          <a:schemeClr val="bg1"/>
                        </a:solidFill>
                        <a:latin typeface="+mn-lt"/>
                      </a:rPr>
                      <a:t>        </a:t>
                    </a:r>
                    <a:r>
                      <a:rPr lang="en-MY" sz="3200" b="1" i="1" dirty="0" err="1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bagi</a:t>
                    </a:r>
                    <a:r>
                      <a:rPr lang="en-MY" sz="3200" b="1" i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</a:p>
                  <a:p>
                    <a:pPr algn="ctr"/>
                    <a:endParaRPr lang="en-MY" sz="1000" b="1" dirty="0" smtClean="0">
                      <a:solidFill>
                        <a:schemeClr val="bg1"/>
                      </a:solidFill>
                      <a:latin typeface="+mn-lt"/>
                    </a:endParaRPr>
                  </a:p>
                  <a:p>
                    <a:pPr algn="ctr"/>
                    <a:r>
                      <a:rPr lang="en-MY" sz="3200" b="1" dirty="0" err="1" smtClean="0">
                        <a:solidFill>
                          <a:schemeClr val="bg1"/>
                        </a:solidFill>
                        <a:latin typeface="+mn-lt"/>
                      </a:rPr>
                      <a:t>dua</a:t>
                    </a:r>
                    <a:r>
                      <a:rPr lang="en-MY" sz="3200" b="1" dirty="0" smtClean="0">
                        <a:solidFill>
                          <a:schemeClr val="bg1"/>
                        </a:solidFill>
                        <a:latin typeface="+mn-lt"/>
                      </a:rPr>
                      <a:t> integer,</a:t>
                    </a:r>
                    <a:r>
                      <a:rPr lang="en-MY" sz="3200" b="1" i="1" dirty="0" smtClean="0">
                        <a:solidFill>
                          <a:schemeClr val="bg1"/>
                        </a:solidFill>
                        <a:latin typeface="+mn-lt"/>
                      </a:rPr>
                      <a:t> </a:t>
                    </a:r>
                    <a:r>
                      <a:rPr lang="en-MY" sz="3200" b="1" i="1" dirty="0" smtClean="0">
                        <a:solidFill>
                          <a:schemeClr val="bg1"/>
                        </a:solidFill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rPr>
                      <a:t>p</a:t>
                    </a:r>
                    <a:r>
                      <a:rPr lang="en-MY" sz="3200" b="1" i="1" dirty="0" smtClean="0">
                        <a:solidFill>
                          <a:schemeClr val="bg1"/>
                        </a:solidFill>
                        <a:latin typeface="+mn-lt"/>
                      </a:rPr>
                      <a:t> </a:t>
                    </a:r>
                    <a:r>
                      <a:rPr lang="en-MY" sz="3200" b="1" dirty="0" err="1" smtClean="0">
                        <a:solidFill>
                          <a:schemeClr val="bg1"/>
                        </a:solidFill>
                        <a:latin typeface="+mn-lt"/>
                      </a:rPr>
                      <a:t>dan</a:t>
                    </a:r>
                    <a:r>
                      <a:rPr lang="en-MY" sz="3600" b="1" dirty="0" smtClean="0">
                        <a:solidFill>
                          <a:schemeClr val="bg1"/>
                        </a:solidFill>
                        <a:latin typeface="+mn-lt"/>
                      </a:rPr>
                      <a:t> </a:t>
                    </a:r>
                    <a:r>
                      <a:rPr lang="en-MY" sz="3200" b="1" i="1" dirty="0">
                        <a:solidFill>
                          <a:schemeClr val="bg1"/>
                        </a:solidFill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rPr>
                      <a:t>q </a:t>
                    </a:r>
                    <a:r>
                      <a:rPr lang="en-MY" sz="3200" b="1" i="1" dirty="0" smtClean="0">
                        <a:solidFill>
                          <a:schemeClr val="bg1"/>
                        </a:solidFill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rPr>
                      <a:t>, </a:t>
                    </a:r>
                    <a:r>
                      <a:rPr lang="en-MY" sz="3200" b="1" i="1" dirty="0" err="1" smtClean="0">
                        <a:solidFill>
                          <a:schemeClr val="bg1"/>
                        </a:solidFill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rPr>
                      <a:t>dengan</a:t>
                    </a:r>
                    <a:r>
                      <a:rPr lang="en-MY" sz="3200" b="1" i="1" dirty="0" smtClean="0">
                        <a:solidFill>
                          <a:schemeClr val="bg1"/>
                        </a:solidFill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rPr>
                      <a:t> q</a:t>
                    </a:r>
                    <a:r>
                      <a:rPr lang="en-MY" sz="3600" b="1" dirty="0" smtClean="0">
                        <a:solidFill>
                          <a:schemeClr val="bg1"/>
                        </a:solidFill>
                        <a:latin typeface="+mn-lt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MY" sz="3200" b="1" i="0" dirty="0" smtClean="0">
                            <a:solidFill>
                              <a:schemeClr val="bg1"/>
                            </a:solidFill>
                            <a:latin typeface="Times New Roman" pitchFamily="18" charset="0"/>
                            <a:ea typeface="Cambria Math"/>
                            <a:cs typeface="Times New Roman" pitchFamily="18" charset="0"/>
                          </a:rPr>
                          <m:t>≠</m:t>
                        </m:r>
                      </m:oMath>
                    </a14:m>
                    <a:r>
                      <a:rPr lang="en-MY" sz="3200" b="1" dirty="0">
                        <a:solidFill>
                          <a:schemeClr val="bg1"/>
                        </a:solidFill>
                        <a:latin typeface="+mn-lt"/>
                      </a:rPr>
                      <a:t> </a:t>
                    </a:r>
                    <a:r>
                      <a:rPr lang="en-MY" sz="3200" b="1" dirty="0" smtClean="0">
                        <a:solidFill>
                          <a:schemeClr val="bg1"/>
                        </a:solidFill>
                        <a:latin typeface="+mn-lt"/>
                      </a:rPr>
                      <a:t>0.</a:t>
                    </a:r>
                    <a:endParaRPr lang="en-MY" sz="3200" b="1" dirty="0">
                      <a:solidFill>
                        <a:schemeClr val="bg1"/>
                      </a:solidFill>
                      <a:latin typeface="+mn-lt"/>
                    </a:endParaRPr>
                  </a:p>
                </p:txBody>
              </p:sp>
            </mc:Choice>
            <mc:Fallback xmlns="">
              <p:sp>
                <p:nvSpPr>
                  <p:cNvPr id="13" name="Rectangle 1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9552" y="1340768"/>
                    <a:ext cx="8136904" cy="2000548"/>
                  </a:xfrm>
                  <a:prstGeom prst="rect">
                    <a:avLst/>
                  </a:prstGeom>
                  <a:blipFill rotWithShape="0">
                    <a:blip r:embed="rId2"/>
                    <a:stretch>
                      <a:fillRect t="-3963" b="-5488"/>
                    </a:stretch>
                  </a:blipFill>
                </p:spPr>
                <p:txBody>
                  <a:bodyPr/>
                  <a:lstStyle/>
                  <a:p>
                    <a:r>
                      <a:rPr lang="en-MY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0" name="Group 9"/>
              <p:cNvGrpSpPr/>
              <p:nvPr/>
            </p:nvGrpSpPr>
            <p:grpSpPr>
              <a:xfrm>
                <a:off x="7005220" y="1802433"/>
                <a:ext cx="504056" cy="1077218"/>
                <a:chOff x="1229760" y="2822739"/>
                <a:chExt cx="504056" cy="1077218"/>
              </a:xfrm>
            </p:grpSpPr>
            <p:sp>
              <p:nvSpPr>
                <p:cNvPr id="11" name="TextBox 10"/>
                <p:cNvSpPr txBox="1"/>
                <p:nvPr/>
              </p:nvSpPr>
              <p:spPr>
                <a:xfrm>
                  <a:off x="1229760" y="2822739"/>
                  <a:ext cx="504056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i="1" dirty="0" smtClean="0">
                      <a:solidFill>
                        <a:srgbClr val="FFFF00"/>
                      </a:solidFill>
                      <a:latin typeface="Times New Roman" pitchFamily="18" charset="0"/>
                      <a:cs typeface="Times New Roman" pitchFamily="18" charset="0"/>
                    </a:rPr>
                    <a:t>p</a:t>
                  </a:r>
                </a:p>
                <a:p>
                  <a:pPr algn="ctr"/>
                  <a:r>
                    <a:rPr lang="en-US" sz="3200" b="1" i="1" dirty="0" smtClean="0">
                      <a:solidFill>
                        <a:srgbClr val="FFFF00"/>
                      </a:solidFill>
                      <a:latin typeface="Times New Roman" pitchFamily="18" charset="0"/>
                      <a:cs typeface="Times New Roman" pitchFamily="18" charset="0"/>
                    </a:rPr>
                    <a:t>q</a:t>
                  </a:r>
                  <a:endParaRPr lang="en-US" sz="3200" b="1" i="1" dirty="0">
                    <a:solidFill>
                      <a:srgbClr val="FFFF0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1229760" y="3400486"/>
                  <a:ext cx="411480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9" name="Group 28"/>
          <p:cNvGrpSpPr/>
          <p:nvPr/>
        </p:nvGrpSpPr>
        <p:grpSpPr>
          <a:xfrm>
            <a:off x="0" y="4509120"/>
            <a:ext cx="9144000" cy="864096"/>
            <a:chOff x="0" y="4509120"/>
            <a:chExt cx="9144000" cy="864096"/>
          </a:xfrm>
        </p:grpSpPr>
        <p:sp>
          <p:nvSpPr>
            <p:cNvPr id="23" name="Rectangle 22"/>
            <p:cNvSpPr/>
            <p:nvPr/>
          </p:nvSpPr>
          <p:spPr>
            <a:xfrm>
              <a:off x="0" y="4581128"/>
              <a:ext cx="9144000" cy="717020"/>
            </a:xfrm>
            <a:prstGeom prst="rect">
              <a:avLst/>
            </a:prstGeom>
            <a:solidFill>
              <a:srgbClr val="C00000"/>
            </a:solidFill>
            <a:ln w="571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>
                <a:latin typeface="Century Gothic" pitchFamily="34" charset="0"/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0" y="4509120"/>
              <a:ext cx="9144000" cy="864096"/>
              <a:chOff x="0" y="1556792"/>
              <a:chExt cx="9144000" cy="2603355"/>
            </a:xfrm>
          </p:grpSpPr>
          <p:grpSp>
            <p:nvGrpSpPr>
              <p:cNvPr id="25" name="Group 24"/>
              <p:cNvGrpSpPr/>
              <p:nvPr/>
            </p:nvGrpSpPr>
            <p:grpSpPr>
              <a:xfrm>
                <a:off x="0" y="1556792"/>
                <a:ext cx="9144000" cy="2169462"/>
                <a:chOff x="0" y="1916832"/>
                <a:chExt cx="9144000" cy="2169462"/>
              </a:xfrm>
            </p:grpSpPr>
            <p:sp>
              <p:nvSpPr>
                <p:cNvPr id="27" name="Rectangle 2"/>
                <p:cNvSpPr txBox="1">
                  <a:spLocks noChangeArrowheads="1"/>
                </p:cNvSpPr>
                <p:nvPr/>
              </p:nvSpPr>
              <p:spPr bwMode="auto">
                <a:xfrm>
                  <a:off x="323528" y="2286091"/>
                  <a:ext cx="8496944" cy="18002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+mj-lt"/>
                      <a:ea typeface="+mj-ea"/>
                      <a:cs typeface="+mj-cs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5pPr>
                  <a:lvl6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6pPr>
                  <a:lvl7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7pPr>
                  <a:lvl8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8pPr>
                  <a:lvl9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fi-FI" altLang="en-US" sz="3200" kern="0" dirty="0">
                      <a:solidFill>
                        <a:schemeClr val="bg1"/>
                      </a:solidFill>
                      <a:latin typeface="+mn-lt"/>
                    </a:rPr>
                    <a:t>Adakah</a:t>
                  </a:r>
                  <a:r>
                    <a:rPr lang="fi-FI" altLang="en-US" sz="3200" kern="0" dirty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</a:rPr>
                    <a:t> </a:t>
                  </a:r>
                  <a:r>
                    <a:rPr lang="fi-FI" altLang="en-US" sz="3200" kern="0" dirty="0" smtClean="0">
                      <a:solidFill>
                        <a:srgbClr val="FFFF00"/>
                      </a:solidFill>
                      <a:latin typeface="+mn-lt"/>
                    </a:rPr>
                    <a:t>integer </a:t>
                  </a:r>
                  <a:r>
                    <a:rPr lang="fi-FI" altLang="en-US" sz="3200" kern="0" dirty="0" smtClean="0">
                      <a:solidFill>
                        <a:schemeClr val="bg1"/>
                      </a:solidFill>
                      <a:latin typeface="+mn-lt"/>
                    </a:rPr>
                    <a:t>suatu nombor nisbah?</a:t>
                  </a:r>
                  <a:endParaRPr lang="fi-FI" altLang="en-US" sz="3200" kern="0" dirty="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0" y="1916832"/>
                  <a:ext cx="9144000" cy="105107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6" name="Rectangle 25"/>
              <p:cNvSpPr/>
              <p:nvPr/>
            </p:nvSpPr>
            <p:spPr>
              <a:xfrm>
                <a:off x="0" y="4055039"/>
                <a:ext cx="9144000" cy="105108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412335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BD2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NOMBOR NISBAH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-324544" y="3901992"/>
            <a:ext cx="9110776" cy="1791077"/>
            <a:chOff x="-324544" y="3901992"/>
            <a:chExt cx="9110776" cy="1791077"/>
          </a:xfrm>
        </p:grpSpPr>
        <p:sp>
          <p:nvSpPr>
            <p:cNvPr id="61" name="Rectangle 60"/>
            <p:cNvSpPr/>
            <p:nvPr/>
          </p:nvSpPr>
          <p:spPr>
            <a:xfrm>
              <a:off x="-322272" y="4036885"/>
              <a:ext cx="9108504" cy="165618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-324544" y="3901992"/>
              <a:ext cx="9108504" cy="1656184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611560" y="3992728"/>
              <a:ext cx="5372685" cy="1569660"/>
              <a:chOff x="611560" y="3958024"/>
              <a:chExt cx="5372685" cy="1569660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611560" y="3958024"/>
                <a:ext cx="4572000" cy="156966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457200" indent="-457200">
                  <a:buBlip>
                    <a:blip r:embed="rId2"/>
                  </a:buBlip>
                </a:pPr>
                <a:r>
                  <a:rPr lang="en-MY" sz="3200" b="1" dirty="0" err="1" smtClean="0">
                    <a:solidFill>
                      <a:schemeClr val="bg1"/>
                    </a:solidFill>
                    <a:latin typeface="+mn-lt"/>
                  </a:rPr>
                  <a:t>Contoh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+mn-lt"/>
                  </a:rPr>
                  <a:t>: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+mn-lt"/>
                  </a:rPr>
                  <a:t>Apabila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3200" b="1" i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q</a:t>
                </a:r>
                <a:r>
                  <a:rPr lang="en-MY" sz="3200" b="1" dirty="0">
                    <a:solidFill>
                      <a:schemeClr val="bg1"/>
                    </a:solidFill>
                    <a:latin typeface="+mn-lt"/>
                  </a:rPr>
                  <a:t> = 1,</a:t>
                </a:r>
              </a:p>
              <a:p>
                <a:pPr marL="457200" indent="-457200">
                  <a:buBlip>
                    <a:blip r:embed="rId2"/>
                  </a:buBlip>
                </a:pPr>
                <a:endParaRPr lang="en-MY" sz="3200" b="1" dirty="0">
                  <a:solidFill>
                    <a:schemeClr val="bg1"/>
                  </a:solidFill>
                  <a:latin typeface="+mn-lt"/>
                </a:endParaRPr>
              </a:p>
              <a:p>
                <a:endParaRPr lang="en-MY" sz="32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2528480" y="4446412"/>
                <a:ext cx="3455765" cy="1077218"/>
                <a:chOff x="2528480" y="3845380"/>
                <a:chExt cx="3455765" cy="1077218"/>
              </a:xfrm>
            </p:grpSpPr>
            <p:grpSp>
              <p:nvGrpSpPr>
                <p:cNvPr id="6" name="Group 5"/>
                <p:cNvGrpSpPr/>
                <p:nvPr/>
              </p:nvGrpSpPr>
              <p:grpSpPr>
                <a:xfrm>
                  <a:off x="2528480" y="3845380"/>
                  <a:ext cx="1827496" cy="1077218"/>
                  <a:chOff x="4670464" y="3110770"/>
                  <a:chExt cx="1827496" cy="1077218"/>
                </a:xfrm>
              </p:grpSpPr>
              <p:grpSp>
                <p:nvGrpSpPr>
                  <p:cNvPr id="14" name="Group 13"/>
                  <p:cNvGrpSpPr/>
                  <p:nvPr/>
                </p:nvGrpSpPr>
                <p:grpSpPr>
                  <a:xfrm>
                    <a:off x="5328337" y="3110770"/>
                    <a:ext cx="504056" cy="1077218"/>
                    <a:chOff x="-1044624" y="3068960"/>
                    <a:chExt cx="504056" cy="1077218"/>
                  </a:xfrm>
                </p:grpSpPr>
                <p:sp>
                  <p:nvSpPr>
                    <p:cNvPr id="17" name="TextBox 16"/>
                    <p:cNvSpPr txBox="1"/>
                    <p:nvPr/>
                  </p:nvSpPr>
                  <p:spPr>
                    <a:xfrm>
                      <a:off x="-1044624" y="3068960"/>
                      <a:ext cx="504056" cy="10772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+mn-lt"/>
                          <a:cs typeface="Times New Roman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+mn-lt"/>
                        <a:cs typeface="Times New Roman" pitchFamily="18" charset="0"/>
                      </a:endParaRPr>
                    </a:p>
                  </p:txBody>
                </p:sp>
                <p:cxnSp>
                  <p:nvCxnSpPr>
                    <p:cNvPr id="18" name="Straight Connector 17"/>
                    <p:cNvCxnSpPr/>
                    <p:nvPr/>
                  </p:nvCxnSpPr>
                  <p:spPr>
                    <a:xfrm>
                      <a:off x="-986264" y="3614253"/>
                      <a:ext cx="365760" cy="0"/>
                    </a:xfrm>
                    <a:prstGeom prst="line">
                      <a:avLst/>
                    </a:prstGeom>
                    <a:ln w="38100">
                      <a:solidFill>
                        <a:srgbClr val="FFFF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" name="TextBox 4"/>
                  <p:cNvSpPr txBox="1"/>
                  <p:nvPr/>
                </p:nvSpPr>
                <p:spPr>
                  <a:xfrm>
                    <a:off x="4670464" y="3356992"/>
                    <a:ext cx="1827496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3200" b="1" dirty="0" smtClean="0">
                        <a:solidFill>
                          <a:srgbClr val="FFFF00"/>
                        </a:solidFill>
                        <a:latin typeface="+mn-lt"/>
                      </a:rPr>
                      <a:t>4 =          , </a:t>
                    </a:r>
                    <a:endParaRPr lang="en-US" sz="3200" b="1" dirty="0">
                      <a:solidFill>
                        <a:srgbClr val="FFFF00"/>
                      </a:solidFill>
                      <a:latin typeface="+mn-lt"/>
                    </a:endParaRPr>
                  </a:p>
                </p:txBody>
              </p:sp>
            </p:grpSp>
            <p:grpSp>
              <p:nvGrpSpPr>
                <p:cNvPr id="9" name="Group 8"/>
                <p:cNvGrpSpPr/>
                <p:nvPr/>
              </p:nvGrpSpPr>
              <p:grpSpPr>
                <a:xfrm>
                  <a:off x="4499992" y="3845380"/>
                  <a:ext cx="1484253" cy="1077218"/>
                  <a:chOff x="4499992" y="3849434"/>
                  <a:chExt cx="1484253" cy="1077218"/>
                </a:xfrm>
              </p:grpSpPr>
              <p:grpSp>
                <p:nvGrpSpPr>
                  <p:cNvPr id="30" name="Group 29"/>
                  <p:cNvGrpSpPr/>
                  <p:nvPr/>
                </p:nvGrpSpPr>
                <p:grpSpPr>
                  <a:xfrm>
                    <a:off x="5346592" y="3849434"/>
                    <a:ext cx="637653" cy="1077218"/>
                    <a:chOff x="-1044625" y="3068960"/>
                    <a:chExt cx="637653" cy="1077218"/>
                  </a:xfrm>
                </p:grpSpPr>
                <p:sp>
                  <p:nvSpPr>
                    <p:cNvPr id="32" name="TextBox 31"/>
                    <p:cNvSpPr txBox="1"/>
                    <p:nvPr/>
                  </p:nvSpPr>
                  <p:spPr>
                    <a:xfrm>
                      <a:off x="-1044625" y="3068960"/>
                      <a:ext cx="637653" cy="10772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+mn-lt"/>
                          <a:cs typeface="Times New Roman" pitchFamily="18" charset="0"/>
                        </a:rPr>
                        <a:t>12</a:t>
                      </a:r>
                    </a:p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+mn-lt"/>
                        <a:cs typeface="Times New Roman" pitchFamily="18" charset="0"/>
                      </a:endParaRPr>
                    </a:p>
                  </p:txBody>
                </p:sp>
                <p:cxnSp>
                  <p:nvCxnSpPr>
                    <p:cNvPr id="33" name="Straight Connector 32"/>
                    <p:cNvCxnSpPr/>
                    <p:nvPr/>
                  </p:nvCxnSpPr>
                  <p:spPr>
                    <a:xfrm>
                      <a:off x="-945320" y="3614253"/>
                      <a:ext cx="457200" cy="0"/>
                    </a:xfrm>
                    <a:prstGeom prst="line">
                      <a:avLst/>
                    </a:prstGeom>
                    <a:ln w="38100">
                      <a:solidFill>
                        <a:srgbClr val="FFFF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4499992" y="4095656"/>
                    <a:ext cx="90496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3200" b="1" dirty="0" smtClean="0">
                        <a:solidFill>
                          <a:srgbClr val="FFFF00"/>
                        </a:solidFill>
                        <a:latin typeface="+mn-lt"/>
                      </a:rPr>
                      <a:t>12 = </a:t>
                    </a:r>
                    <a:endParaRPr lang="en-US" sz="3200" b="1" dirty="0">
                      <a:solidFill>
                        <a:srgbClr val="FFFF00"/>
                      </a:solidFill>
                      <a:latin typeface="+mn-lt"/>
                    </a:endParaRPr>
                  </a:p>
                </p:txBody>
              </p:sp>
            </p:grpSp>
          </p:grpSp>
        </p:grpSp>
      </p:grpSp>
      <p:grpSp>
        <p:nvGrpSpPr>
          <p:cNvPr id="53" name="Group 52"/>
          <p:cNvGrpSpPr/>
          <p:nvPr/>
        </p:nvGrpSpPr>
        <p:grpSpPr>
          <a:xfrm>
            <a:off x="-324544" y="980728"/>
            <a:ext cx="9110776" cy="1938952"/>
            <a:chOff x="-324544" y="980728"/>
            <a:chExt cx="9110776" cy="1938952"/>
          </a:xfrm>
        </p:grpSpPr>
        <p:sp>
          <p:nvSpPr>
            <p:cNvPr id="54" name="Rectangle 53"/>
            <p:cNvSpPr/>
            <p:nvPr/>
          </p:nvSpPr>
          <p:spPr>
            <a:xfrm>
              <a:off x="-322272" y="1263496"/>
              <a:ext cx="9108504" cy="165618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-324544" y="980728"/>
              <a:ext cx="9108504" cy="1800200"/>
              <a:chOff x="-324544" y="980728"/>
              <a:chExt cx="9108504" cy="1800200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-324544" y="1124744"/>
                <a:ext cx="9108504" cy="1656184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611560" y="980728"/>
                <a:ext cx="8172400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spcBef>
                    <a:spcPts val="100"/>
                  </a:spcBef>
                  <a:spcAft>
                    <a:spcPts val="100"/>
                  </a:spcAft>
                  <a:buBlip>
                    <a:blip r:embed="rId2"/>
                  </a:buBlip>
                </a:pPr>
                <a:r>
                  <a:rPr lang="en-MY" sz="3200" b="1" dirty="0" err="1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Semua</a:t>
                </a:r>
                <a:r>
                  <a:rPr lang="en-MY" sz="3200" b="1" dirty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integer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adalah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nombor</a:t>
                </a:r>
                <a:r>
                  <a:rPr lang="en-MY" sz="32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nisbah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kerana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boleh</a:t>
                </a:r>
                <a:r>
                  <a:rPr lang="en-MY" sz="32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ditulis</a:t>
                </a:r>
                <a:r>
                  <a:rPr lang="en-MY" sz="32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dalam</a:t>
                </a:r>
                <a:r>
                  <a:rPr lang="en-MY" sz="32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bentuk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      .</a:t>
                </a:r>
                <a:endParaRPr lang="en-MY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grpSp>
            <p:nvGrpSpPr>
              <p:cNvPr id="58" name="Group 57"/>
              <p:cNvGrpSpPr/>
              <p:nvPr/>
            </p:nvGrpSpPr>
            <p:grpSpPr>
              <a:xfrm>
                <a:off x="7016504" y="1574208"/>
                <a:ext cx="504056" cy="1077218"/>
                <a:chOff x="-1044624" y="3096256"/>
                <a:chExt cx="504056" cy="1077218"/>
              </a:xfrm>
            </p:grpSpPr>
            <p:sp>
              <p:nvSpPr>
                <p:cNvPr id="59" name="TextBox 58"/>
                <p:cNvSpPr txBox="1"/>
                <p:nvPr/>
              </p:nvSpPr>
              <p:spPr>
                <a:xfrm>
                  <a:off x="-1044624" y="3096256"/>
                  <a:ext cx="504056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i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p</a:t>
                  </a:r>
                </a:p>
                <a:p>
                  <a:pPr algn="ctr"/>
                  <a:r>
                    <a:rPr lang="en-US" sz="3200" b="1" i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q</a:t>
                  </a:r>
                </a:p>
              </p:txBody>
            </p:sp>
            <p:cxnSp>
              <p:nvCxnSpPr>
                <p:cNvPr id="60" name="Straight Connector 59"/>
                <p:cNvCxnSpPr/>
                <p:nvPr/>
              </p:nvCxnSpPr>
              <p:spPr>
                <a:xfrm>
                  <a:off x="-998336" y="3716753"/>
                  <a:ext cx="41148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8" name="Rounded Rectangular Callout 7"/>
          <p:cNvSpPr/>
          <p:nvPr/>
        </p:nvSpPr>
        <p:spPr>
          <a:xfrm>
            <a:off x="4167240" y="3068960"/>
            <a:ext cx="4811045" cy="644360"/>
          </a:xfrm>
          <a:prstGeom prst="wedgeRoundRectCallout">
            <a:avLst>
              <a:gd name="adj1" fmla="val 14958"/>
              <a:gd name="adj2" fmla="val -109380"/>
              <a:gd name="adj3" fmla="val 16667"/>
            </a:avLst>
          </a:prstGeom>
          <a:solidFill>
            <a:srgbClr val="BD255B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b="1" dirty="0" err="1" smtClean="0">
                <a:solidFill>
                  <a:schemeClr val="bg1"/>
                </a:solidFill>
                <a:latin typeface="Century Gothic" pitchFamily="34" charset="0"/>
              </a:rPr>
              <a:t>Apakah</a:t>
            </a:r>
            <a:r>
              <a:rPr lang="en-US" sz="2200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200" b="1" dirty="0" err="1" smtClean="0">
                <a:solidFill>
                  <a:schemeClr val="bg1"/>
                </a:solidFill>
                <a:latin typeface="Century Gothic" pitchFamily="34" charset="0"/>
              </a:rPr>
              <a:t>nilai</a:t>
            </a:r>
            <a:r>
              <a:rPr lang="en-US" sz="2200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200" b="1" i="1" dirty="0" smtClean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chemeClr val="bg1"/>
                </a:solidFill>
                <a:latin typeface="Century Gothic" pitchFamily="34" charset="0"/>
              </a:rPr>
              <a:t>bagi</a:t>
            </a:r>
            <a:r>
              <a:rPr lang="en-US" sz="2200" b="1" dirty="0" smtClean="0">
                <a:solidFill>
                  <a:schemeClr val="bg1"/>
                </a:solidFill>
                <a:latin typeface="Century Gothic" pitchFamily="34" charset="0"/>
              </a:rPr>
              <a:t> integer?</a:t>
            </a:r>
            <a:endParaRPr lang="en-MY" sz="2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3530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060846"/>
            <a:ext cx="9144000" cy="2160242"/>
          </a:xfrm>
          <a:prstGeom prst="rect">
            <a:avLst/>
          </a:prstGeom>
          <a:solidFill>
            <a:srgbClr val="C00000"/>
          </a:solidFill>
          <a:ln w="571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>
              <a:latin typeface="Century Gothic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0" y="1883733"/>
            <a:ext cx="9144000" cy="2514470"/>
            <a:chOff x="0" y="1556792"/>
            <a:chExt cx="9144000" cy="2514470"/>
          </a:xfrm>
        </p:grpSpPr>
        <p:grpSp>
          <p:nvGrpSpPr>
            <p:cNvPr id="15" name="Group 14"/>
            <p:cNvGrpSpPr/>
            <p:nvPr/>
          </p:nvGrpSpPr>
          <p:grpSpPr>
            <a:xfrm>
              <a:off x="0" y="1556792"/>
              <a:ext cx="9144000" cy="2160240"/>
              <a:chOff x="0" y="1916832"/>
              <a:chExt cx="9144000" cy="2160240"/>
            </a:xfrm>
          </p:grpSpPr>
          <p:sp>
            <p:nvSpPr>
              <p:cNvPr id="23" name="Rectangle 2"/>
              <p:cNvSpPr txBox="1">
                <a:spLocks noChangeArrowheads="1"/>
              </p:cNvSpPr>
              <p:nvPr/>
            </p:nvSpPr>
            <p:spPr bwMode="auto">
              <a:xfrm>
                <a:off x="323528" y="2276872"/>
                <a:ext cx="8496944" cy="1800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2"/>
                    </a:solidFill>
                    <a:latin typeface="Arial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2"/>
                    </a:solidFill>
                    <a:latin typeface="Arial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2"/>
                    </a:solidFill>
                    <a:latin typeface="Arial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2"/>
                    </a:solidFill>
                    <a:latin typeface="Arial" pitchFamily="34" charset="0"/>
                  </a:defRPr>
                </a:lvl5pPr>
                <a:lvl6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2"/>
                    </a:solidFill>
                    <a:latin typeface="Arial" pitchFamily="34" charset="0"/>
                  </a:defRPr>
                </a:lvl6pPr>
                <a:lvl7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2"/>
                    </a:solidFill>
                    <a:latin typeface="Arial" pitchFamily="34" charset="0"/>
                  </a:defRPr>
                </a:lvl7pPr>
                <a:lvl8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2"/>
                    </a:solidFill>
                    <a:latin typeface="Arial" pitchFamily="34" charset="0"/>
                  </a:defRPr>
                </a:lvl8pPr>
                <a:lvl9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2"/>
                    </a:solidFill>
                    <a:latin typeface="Arial" pitchFamily="34" charset="0"/>
                  </a:defRPr>
                </a:lvl9pPr>
              </a:lstStyle>
              <a:p>
                <a:pPr algn="ctr">
                  <a:defRPr/>
                </a:pPr>
                <a:r>
                  <a:rPr lang="fi-FI" altLang="en-US" sz="4400" kern="0" dirty="0">
                    <a:solidFill>
                      <a:schemeClr val="bg1"/>
                    </a:solidFill>
                    <a:latin typeface="+mn-lt"/>
                  </a:rPr>
                  <a:t>Adakah</a:t>
                </a:r>
                <a:r>
                  <a:rPr lang="fi-FI" altLang="en-US" sz="4400" kern="0" dirty="0">
                    <a:solidFill>
                      <a:schemeClr val="accent1">
                        <a:lumMod val="50000"/>
                      </a:schemeClr>
                    </a:solidFill>
                    <a:latin typeface="+mn-lt"/>
                  </a:rPr>
                  <a:t> </a:t>
                </a:r>
                <a:r>
                  <a:rPr lang="fi-FI" altLang="en-US" sz="4400" kern="0" dirty="0">
                    <a:solidFill>
                      <a:srgbClr val="FFFF00"/>
                    </a:solidFill>
                    <a:latin typeface="+mn-lt"/>
                  </a:rPr>
                  <a:t>pecahan </a:t>
                </a:r>
                <a:r>
                  <a:rPr lang="fi-FI" altLang="en-US" sz="4400" kern="0" dirty="0">
                    <a:solidFill>
                      <a:schemeClr val="bg1"/>
                    </a:solidFill>
                    <a:latin typeface="+mn-lt"/>
                  </a:rPr>
                  <a:t>suatu </a:t>
                </a:r>
              </a:p>
              <a:p>
                <a:pPr algn="ctr">
                  <a:defRPr/>
                </a:pPr>
                <a:r>
                  <a:rPr lang="fi-FI" altLang="en-US" sz="4400" kern="0" dirty="0">
                    <a:solidFill>
                      <a:schemeClr val="bg1"/>
                    </a:solidFill>
                    <a:latin typeface="+mn-lt"/>
                  </a:rPr>
                  <a:t>nombor </a:t>
                </a:r>
                <a:r>
                  <a:rPr lang="fi-FI" altLang="en-US" sz="4400" kern="0" dirty="0" smtClean="0">
                    <a:solidFill>
                      <a:schemeClr val="bg1"/>
                    </a:solidFill>
                    <a:latin typeface="+mn-lt"/>
                  </a:rPr>
                  <a:t>nisbah?</a:t>
                </a:r>
                <a:endParaRPr lang="fi-FI" altLang="en-US" sz="4400" kern="0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0" y="1916832"/>
                <a:ext cx="9144000" cy="105107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0" y="3966155"/>
              <a:ext cx="9144000" cy="10510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AutoShape 2" descr="data:image/jpeg;base64,/9j/4AAQSkZJRgABAQAAAQABAAD/2wCEAAkGBw8QDw8PDw8PDxAPDw8PEA8PDw8QDhAPFBEWFhURFBQYHCggGBomGxUUITEiJSktLi4vFx8zOjMsNygtLisBCgoKDg0OGxAQGywlICQvLCw0LCwsLCwuLCw0LCwsLCwsLCwsLCwsLCwsLCwsLCwsLCwsLCwsLCwsLCwsLCwsLP/AABEIAOAA4QMBEQACEQEDEQH/xAAcAAEAAQUBAQAAAAAAAAAAAAAAAQIEBQYHAwj/xAA+EAABAwIDBQQIAwcEAwAAAAABAAIDBBEFEiEGMUFRYQcTcYEUIiMyQpGhsVKSwUNTYnKCotEVVLLwNHPC/8QAGwEBAAIDAQEAAAAAAAAAAAAAAAMEAQIFBgf/xAAwEQEAAgEDAwIEBQQDAQAAAAAAAQIDBBExBRIhQVETYXGhFCIykbEGI0LhgcHwFf/aAAwDAQACEQMRAD8A7igICAgICAgICAgICAgICAgICAgICAgICAgICAgICAgICAgICAgi6CHvDQSSABqSSAAPFYZiJmdoaxifaBhkBIM/euGhbADJryuNPqobajHX1dLB0fV5fMV2j5+GCl7XKX4KWoI/iMTT8g4qL8ZX2X4/pzP62j7kXa3Sn36Wpb/L3Tv/AKCz+Mr7E/05n9LV+7NUHaJhcth3/ck8J2GMfm3fVSV1OO3qpZejavH/AI7/AEbNTVMcrQ+N7JGnc5jg5p8wpomJ4cy9LUna0bPZZaiAgICAgICAgICAgICAgICAgICAgi6DAbWbVU+Hx5pDnlcD3cLffeeZPwt6lRZc0Y48r+h6fl1dtq+I9ZcX2j2rrK5x76Qtjv6sEd2xAdR8R6lc3Jmvfl7TR9NwaaPyxvPvPP8Apg1CvyIbiAjMLrDsSqKZ+enmkhd/A4gHxbuPmtq3tXiUGbTYs0bZKxLpOy3ajctixBobfQVMYOX+tg3eI+QV7FqvS37vNa7oE1ib6fz8p/6dNhma9rXscHNcA5rmkFpB3EFXYnfh5m1ZrO1uVd0YSgICAgICAgICAgICAgICAgIIKDAbY7TRYfAZHWdK+4hivq53M8mjiVFmyxjhf6foL6vJ2x+mOZcDxGvlqJXzTPL5Hm7nH6AcgOS5NrTad5e+wYceGkUpG0Qt1qlEEIJRhCMpQEG17DbZyYe8RyF0lI93rx7zETvkZ+o4+KsYM80naeHI6n0umqr3U8Xj7/KXcqSpZKxkkbg9j2hzXtNw5p3ELqRMTG8PDXpalpraNph7rLUQEBAQEBAQEBAQEBAQEBAQY7HsWio4HzynRo0aPee87mN6laZLxSu8rOk0t9TljHTmft83z/tHjMtZUPmlNydGtF8rG30a3oFyb3ted5fQNNpcemxxjp+/vPuxa0WBGRYYeM9WxnvHXkNSpK4rWVs2sxYvEytv9Wj5O+QUn4eyp/8AWw8bSuaeqY/RpueW4qO2K1eVrFrcOTiXso1sQSg6J2T7UGKQUEzvZykmAncyXUlng7h18Vd0uXz2S8113p8Wr8ekeY5+nu7Aug8kICAgICAgICAgICAgICAghBxbtOx81FU6Fp9lSksbro6X43eXu+R5rl6rJ3X7fZ7noWijBp/iz+q32hoiruwICHzXdJs/iNWLUVJLKNxl9WOIdA95DSfNWsOCbeZcXqfU64f7dZ8vWfsmxwDN6NG8/hbUwZv7nAfVXPh7PNTqq2ny1fGdna2jIFXSzQX3Oew92TyDxdpPmtZiYSVvW3ErCNpusSljePLO0MziLP1tudx8DzVbLi38w7Oi1s1ntvwulVdyJEZSx5aQ5pLXNIc1w0IcDcEeaceWLRFo2nh9F7J4x6bRQVHxPZaQDhI05XD5hdjFfvrEvnOt006fPbH7fwzKkVRAQEBAQEBAQEBAQEBAQY3aPERS0lRUcY43FvV50aPmQtL27azKxpMPxs1cfvL5jrsWAdl1eb3e6+ubj4lc2mGbRvL2uo6lTFbspHBFWxu3OseTtCtbYbQlxdQxX5nb6rgKOYmOV2LRMbxK+wTDX1dTDTMveWQNJHws3ud5NBK2x17rRCvrNRGDDbJ7fy+kKCjZDFHDGMscTGsY0cGgWC7FY2jaHzvJeclptbmXustHnUU7JGuZI1r2OFnMe0Oa4ciDvQjw4t2j9mzKXNW0LSIL3mg1Pc3Pvs/g6cPDdDerp6XUd35LNBBDQoZdKsKoJMwPiqeWIizv6K82x7T6PRRrgg6x2KV94qqmJ9x7JmjkHizvq0fNdDRz+WYeT/qLDtkpkj1jb9nTgrjzYgICAgICAgICAgICAgIMHtlgLsQo5KVsxgLyw94G57ZTcAtuNLgcVrevdGyfT57YL99XCcd7KMWpruZG2rjHxU7rvtzMbrO+V1F2TC7XV0ty0ieF8biyRjo3t0cx7S17T1adQtViLRPCYqh7NziOl9PktZrEpaZr4/NZd17HdlaiK+IVjBG6SPLTxEESBjiCZHg+6SAABvsTzW+LDFZ7lXX9SyZ6fCniJdTVhyBAQec0TXtcx7Q5r2lrmnUFpFiChE7eYfL21mGmkrqmlucsUrgwn92bOZf+khUr/lnZ6jT2+JSLNr2K7OKmqYJqh3osD7Ft23nkbzDT7o6n5LEaeb8l+rU00TWkbz9nRKTs4wpgAdFJKeLpJX3Pk2w+imjTY49HNv1vV24tt9Iedf2aYZID3bZYHcHRyucPyvuFidLSePDfH1zV1n807/WFrsLsnUYdiEuYiWnlp3ZZm6es2RtmvbwNiemhWMOGcd59knUeo49Xp6+NrRPH/DoitOEICAgICAgICAgICAgICAggoLHFcGpapuSpp4p28pGNcR4HePJNobVtaOGr4d2WYTBVMqo4n+z1ZC+R0kLX8H2dckjhckceAWsVhLbUXtG0y3YBbIEoCAghBy2u2fjq9oqmWVodDSspnOaR6r5jEMjTzAtcjoOarzTuyeXWrqJxaOIjmd2/d8rDknfIHfIKmzoL+CTM2/8A26D0QEBAQEBAQEBAQEBAQEBAQEBAQEBAQeNTOyNj5JHBrGNL3ucbBrQLkkrEztDNaza0VjloWy+ICdlRV2saqqmkF9+RpEbB+VgUeKe78y9r8c4rRjn/ABiGZ9JUqgn0lBHpCCoVCDK4NNmzjlY/dBk0BAQEBAQEBAQEBAQEBAQEBAQEBAQeFZVxwsdLK9scbBdz3EBoHVYmYiN5b0pa9u2sby4rt/t46tJp6bMylB1JuHzkHeRwb0+fJc/Nn7vEcPXdN6XXT/3Mnm38f7XWwFcDSujvrHK646P1H1up9LO9dnK69imueLe8Nm9JVpwz0lBIqEFYnQbBsxciR3C7W+YFz9wgzqAgICAgICAgICAgICAgICAgICAgwe1G1FNQR5pnXeRdkLbGR/XoOpUeTLWkeVzR6HLqrbUjx7+jh+1e1tTiL7ynJE03jgafUb1J+I9T9FzsmW1+XsNHoMWlj8vmfWf/AHDAKJd+TKbPYp6NNmPuPGWTw4O8j9ypsOTss5/UtJ+Iw7RzHDfRVAgEEEHUEaghdOJjZ4e1ZrPbPMLnD62EOImaXA2t6xaB8llhmXYbHK3NTyZT+CQ3Hz3hB6jZ92W/e+tyy6fdBsuDwNjhaxpuW+8ebjvKC+QEBAQEBAQEBAQEBAQEBAQEBBCDUdudsmULe6iyvqntu1p1bE039o/9BxVfNnikberrdM6XbVW7reKR9/lDh2J4hJUSOlle6R7jcvcblx/QchwXOmZmd5ewx0pjrFKRtEei0RsLALIy+AV1QJGQRMdPndZsLQS+5/Dy89PBWMOS1Z7Y8w5HUtDgyVnJae2fdulbhM8biyRmVwtfUHeL7xvXR5eOmPKrDqqWO4ze7qB04hBseF45msCUG1YW0Eufrcho36W1O7zQZFAQEBAQEBAQEBAQEBAQEBAQEGE2ux1tDSvnNi/3Imn4pTu8hvPQKPLfsrMrmh0k6rNGOOPX6Pn3E6x8r3ySOL5JXFz3E6knf5cLLlbzad5e9itMVIpSNohYI13EC6DLbN7O1OIS91Ts0bbvJXaRRNPFx58gNfupMeK15U9XrcemrvafPs7nsjshTYdHaMd5M4e0qHgZ3dB+FvQfVdHHiikPIavW5NTbe3Hs8qyVj5HONjc2HgNApFNYVGDwS6+47m3/AAgYdgXcvvZrm/iHPqEGenkMQa9vwkBw4FpQZSnna9oc3cfp0QeqAgICAgICAgICAgICAgICAg4v2t4v3taKdp9SlYARwMrwHE+Tco8yudqrb229nseg6fswTknm38Oeyuufoq8Ovad5ULLUQ3bBsZstLiVR3bSWQx2dPNb3W8Gt5vPDzPjLixd8ufr9dXTU95nh9AYPhUFJCyCnYI42bgNSTxc48Sea6NaxWNoeNy5b5bd153ldTNJa4DeWkDxstkbnD8QsSDoQgrZiY5oPduMEbnW80FYxrQhxuCDdBlMDxDKRrdp3hBtDTcXCCUBAQEBAQEBAQEBAQEBAQUudYXO4aozEbzs+Z8VrjUVE05/bSvkF9+VxuPpZci872mX0PTY4x4a0j0hjCVhmUIF0Y3fQnZphIpsMp9LPnaKmQ8S6QAgHwblHkunhr20h4rqWacuotv6eP2bUpVAQaDjeFM9IlGW93Zhz9bW31KDGyYF/T0uboPNmEAHUuPmUGYoaWONpGQHMPWuLkjkb8EF+zEWN0DWjyCDYsKeXQsceNyPC5sgu0BAQEBAQEBAQEBAQEBAQYzaap7qiq5N2Snmd/YVpedqzKbTV7s1Y+cPmhzw1tyQABxXKiJnh9AvkrWN5nZ4tkB3EHzWZrMIYy0txKpYbvSmh7ySOP949jPzOA/VZiN5aZLdtJn2h9TQRBjGsG5jWtHgBZdaHgLTvMy9FlgQaji9T7V7+BOW/QaX+iCzMw5oPJ87RxQUmpLtGC/N3AIM9hGBU742SyNc9xve73ZLgke6EGxNAAsBYDQAbrIJQEBAQEBAQEBAQEBAQEBBjdocM9LpZ6bvDF3zCzvA0OLQSL6XF1ravdGyXBlnFki8cw49i3YlWkl0NdBLro2ZkkWni3N9lHGLbhcv1C2W292r1/ZTjUO6mEw5wTRu87Eg/RJpJXU192Efs9ikbxGaKua9xytb6PN6x5N0sfJa/D+SeurtHFnS9hey6uEsFVXyNgbFJHM2nblkmcWODgHkaNFxwufBZjBG+7XL1TJas053drU7kiDyqiRG8jfkdbxsbINPLQ8a8UGPlwppPvOHg42QUDDoxvu7+YkoEs4b6o0Qbts7/AONH1zH+8oMkgICAgICAgICAgICAgICAghBaYjiUFNGZJ5WRMHxPcB5DmVra0V8ykxYcmW3bSN2iV3a9RMcWxQTzAG2f1I2nqATf5gKCdTWOIdanRM0xva0QvsE7UcPqHiN/eUrnEAGYN7ok8M4Jt52Wa6is+EOfpGfFHdG0/Ru4PyVhy1SAgFBqE0YY97Rua9wHgDogt3uQWFZNlaSeAQYmAuecx48EHU8NiyQxN5Rt+dtUFygICAgICAgICAgICAgICAg0jtB219CtT0+V1S9uYudq2Fh3Eji48B5qtnzdniOXa6T0v8T/AHMn6I+7i+M4pNUPzTSvldxc91/IDcB0Co90282eojFjxR2Y4iIY5GEIxu6/2N7TPlD8PmcXGJneQOdcnuwQHR36Ei3Q9Fd02SZjtl5zrGkisxmr68upK04QgINSrz7WX+d33QWUhQYXFpL5Wczc+AQV0MdyBzICDqDRYAIJQEBAQEBAQEBBCCUBAQEBBCD5q2rr3TV1Y9xuTUytHRrHljR8mhcu8b3mXutJaMenpWvtDDErRPvv5QjCFkbj2SB3+rwW3COcu/l7s/rZTaf9bl9XmPw0/V39dB5MQLoNRrj7WX/2P/5FBYTFBgpzmlPTRBk8KZeWMc3s/wCQQdIQEBAQEBAQEBBTdAugXQLoF0EXQMyBdB889peEuo8RnuPZ1LnVETuBzm7x4hxPzCp5KbS9Jo9V34Yj1jw1WOVrja4DuHXp4qG1F/DqI37bKlGu7oJRrLtHZJso+mY+tqGFkszQyKNws9kN7kuHAuIGnIBXsGOaxvPLzPVdZGa3ZTiHR8ysOOZkFEsoa0uO4C6DUKt93ud+Jxd8zdBYTyhBiI/ePigzmAsvUQgfjB8m6/og3zMgXQTdAugXQLoF0C6BdB55kEZkDMgjOgZ0Ed4gjvEEd6gxG0uB02IQGCpZmbfMx7TaSN/4mO4H6FYmu6THltjneHIcU7G61rj6NU08zL6GXPC8DqAHAlR/DW/xnuvcF7IKi4NZXMjbxjp2mRxHR77Bv5SsfBrPLeOpZK/pl0LAtjsNoyHxQZ5RummcZXg8xfRvkAtq4q14hXy63Nl8Ws2PvlIqnfoJ75BjsaqvUDQd5ufAINVrJUHrhFEXsmnf7rI3hg5vynXy+/ggw0Y9ZBs2y7fbX5McfsP1QbbnQMyCQ5BIcgnMgXQTdBN0C6DxQUlBBKCklBSXIKHPKDzMp6oPN056oLeSrcPhPyQWz8QkHwOKDz/1GT929BUK6T925B6sq3/hKD1bO7kg9BKUFjiAc7XfYWQYQ0skhs1jjc2vlOUdSUGw1hZDTGJu4sLGjmTvP1ug1OOnddBn8HkELi5wJuywDdTe4P6IMzDiQdvFvNBeskBAI3IKw9BOZBVmQMyCQ5BOZBOZBSgiyCCEFNkEFqCnKggsQUliCkxjkgpMYQUGJBSWBBTlQUlBb1MgykE5evJBjDjkbDlc5pPMHQ/4Qegx5ttHBBY4nXmVnqWdIDoLgacUGNjkqR+wcfBzP8oLhtVU/wC2l8sp/VB7x1dT/tpfMAD7oNloJXCNocDcDXxJuguxIgrEiCsPQVByCoOQTmQTdB62QLIIsgjKgZUEZUEZUEFiCMiCDGggxoI7pBSYUEejhBQ6kB4ILabB4X+9Gx3i0ILY7L0Z/YM8sw+xQetPs/TM9yJrfC6C5GHMG4IPQUQ5IKhShBUKdBUIEE9ygnukE92gkMQSGIJyIPayCLIFkCyBZBFkCyBlQRZAyoGVAyoIyoGVAyoGVAyIGVBOVAyoJyoGVAsgWQMqCcqBlQLIFkFVkBAQECyBZBFkE2QRZAsgWQLIFkCyBZAsgWQLIFkCyCbIFkCyAgWQLIFkE2QL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MY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BD2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NOMBOR NISBAH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1714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BD2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NOMBOR NISBAH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-324544" y="980728"/>
            <a:ext cx="9110776" cy="1938952"/>
            <a:chOff x="-324544" y="980728"/>
            <a:chExt cx="9110776" cy="1938952"/>
          </a:xfrm>
        </p:grpSpPr>
        <p:sp>
          <p:nvSpPr>
            <p:cNvPr id="36" name="Rectangle 35"/>
            <p:cNvSpPr/>
            <p:nvPr/>
          </p:nvSpPr>
          <p:spPr>
            <a:xfrm>
              <a:off x="-322272" y="1263496"/>
              <a:ext cx="9108504" cy="165618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-324544" y="980728"/>
              <a:ext cx="9108504" cy="1800200"/>
              <a:chOff x="-324544" y="980728"/>
              <a:chExt cx="9108504" cy="1800200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-324544" y="1124744"/>
                <a:ext cx="9108504" cy="1656184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611560" y="980728"/>
                <a:ext cx="8172400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spcBef>
                    <a:spcPts val="100"/>
                  </a:spcBef>
                  <a:spcAft>
                    <a:spcPts val="100"/>
                  </a:spcAft>
                  <a:buBlip>
                    <a:blip r:embed="rId2"/>
                  </a:buBlip>
                </a:pPr>
                <a:r>
                  <a:rPr lang="en-MY" sz="3200" b="1" dirty="0" err="1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Semua</a:t>
                </a:r>
                <a:r>
                  <a:rPr lang="en-MY" sz="3200" b="1" dirty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pecahan</a:t>
                </a:r>
                <a:r>
                  <a:rPr lang="en-MY" sz="3200" b="1" dirty="0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adalah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nombor</a:t>
                </a:r>
                <a:r>
                  <a:rPr lang="en-MY" sz="3200" b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rasional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kerana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boleh</a:t>
                </a:r>
                <a:r>
                  <a:rPr lang="en-MY" sz="32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ditulis</a:t>
                </a:r>
                <a:r>
                  <a:rPr lang="en-MY" sz="32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dalam</a:t>
                </a:r>
                <a:r>
                  <a:rPr lang="en-MY" sz="32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bentuk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      .</a:t>
                </a:r>
                <a:endParaRPr lang="en-MY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grpSp>
            <p:nvGrpSpPr>
              <p:cNvPr id="19" name="Group 18"/>
              <p:cNvGrpSpPr/>
              <p:nvPr/>
            </p:nvGrpSpPr>
            <p:grpSpPr>
              <a:xfrm>
                <a:off x="7016504" y="1574208"/>
                <a:ext cx="504056" cy="1077218"/>
                <a:chOff x="-1044624" y="3096256"/>
                <a:chExt cx="504056" cy="1077218"/>
              </a:xfrm>
            </p:grpSpPr>
            <p:sp>
              <p:nvSpPr>
                <p:cNvPr id="20" name="TextBox 19"/>
                <p:cNvSpPr txBox="1"/>
                <p:nvPr/>
              </p:nvSpPr>
              <p:spPr>
                <a:xfrm>
                  <a:off x="-1044624" y="3096256"/>
                  <a:ext cx="504056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i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p</a:t>
                  </a:r>
                </a:p>
                <a:p>
                  <a:pPr algn="ctr"/>
                  <a:r>
                    <a:rPr lang="en-US" sz="3200" b="1" i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q</a:t>
                  </a:r>
                </a:p>
              </p:txBody>
            </p:sp>
            <p:cxnSp>
              <p:nvCxnSpPr>
                <p:cNvPr id="26" name="Straight Connector 25"/>
                <p:cNvCxnSpPr/>
                <p:nvPr/>
              </p:nvCxnSpPr>
              <p:spPr>
                <a:xfrm>
                  <a:off x="-998336" y="3716753"/>
                  <a:ext cx="41148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6" name="Group 15"/>
          <p:cNvGrpSpPr/>
          <p:nvPr/>
        </p:nvGrpSpPr>
        <p:grpSpPr>
          <a:xfrm>
            <a:off x="-324862" y="3429000"/>
            <a:ext cx="9108822" cy="1800200"/>
            <a:chOff x="-324862" y="3933056"/>
            <a:chExt cx="9108822" cy="1800200"/>
          </a:xfrm>
        </p:grpSpPr>
        <p:sp>
          <p:nvSpPr>
            <p:cNvPr id="38" name="Rectangle 37"/>
            <p:cNvSpPr/>
            <p:nvPr/>
          </p:nvSpPr>
          <p:spPr>
            <a:xfrm>
              <a:off x="-324862" y="4077072"/>
              <a:ext cx="9108504" cy="165618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-324544" y="3933056"/>
              <a:ext cx="9108504" cy="1656184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11560" y="3958024"/>
              <a:ext cx="4572000" cy="107721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457200" indent="-457200">
                <a:buBlip>
                  <a:blip r:embed="rId2"/>
                </a:buBlip>
              </a:pPr>
              <a:r>
                <a:rPr lang="en-MY" sz="3200" b="1" dirty="0" err="1" smtClean="0">
                  <a:solidFill>
                    <a:schemeClr val="bg1"/>
                  </a:solidFill>
                  <a:latin typeface="+mn-lt"/>
                </a:rPr>
                <a:t>Contoh</a:t>
              </a:r>
              <a:r>
                <a:rPr lang="en-MY" sz="3200" b="1" dirty="0" smtClean="0">
                  <a:solidFill>
                    <a:schemeClr val="bg1"/>
                  </a:solidFill>
                  <a:latin typeface="+mn-lt"/>
                </a:rPr>
                <a:t>:</a:t>
              </a:r>
              <a:endParaRPr lang="en-MY" sz="3200" b="1" dirty="0">
                <a:solidFill>
                  <a:schemeClr val="bg1"/>
                </a:solidFill>
                <a:latin typeface="+mn-lt"/>
              </a:endParaRPr>
            </a:p>
            <a:p>
              <a:endParaRPr lang="en-MY" sz="3200" b="1" dirty="0">
                <a:solidFill>
                  <a:schemeClr val="bg1"/>
                </a:solidFill>
                <a:latin typeface="+mn-lt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2627784" y="4446412"/>
              <a:ext cx="504056" cy="1077218"/>
              <a:chOff x="-1603193" y="3068960"/>
              <a:chExt cx="504056" cy="1077218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-1603193" y="3068960"/>
                <a:ext cx="50405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rgbClr val="FFFF00"/>
                    </a:solidFill>
                    <a:latin typeface="+mn-lt"/>
                    <a:cs typeface="Times New Roman" pitchFamily="18" charset="0"/>
                  </a:rPr>
                  <a:t>4</a:t>
                </a:r>
              </a:p>
              <a:p>
                <a:pPr algn="ctr"/>
                <a:r>
                  <a:rPr lang="en-US" sz="3200" b="1" dirty="0" smtClean="0">
                    <a:solidFill>
                      <a:srgbClr val="FFFF00"/>
                    </a:solidFill>
                    <a:latin typeface="+mn-lt"/>
                    <a:cs typeface="Times New Roman" pitchFamily="18" charset="0"/>
                  </a:rPr>
                  <a:t>1</a:t>
                </a:r>
                <a:endParaRPr lang="en-US" sz="3200" b="1" dirty="0">
                  <a:solidFill>
                    <a:srgbClr val="FFFF00"/>
                  </a:solidFill>
                  <a:latin typeface="+mn-lt"/>
                  <a:cs typeface="Times New Roman" pitchFamily="18" charset="0"/>
                </a:endParaRPr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-1544833" y="3614253"/>
                <a:ext cx="365760" cy="0"/>
              </a:xfrm>
              <a:prstGeom prst="line">
                <a:avLst/>
              </a:prstGeom>
              <a:ln w="381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/>
            <p:cNvGrpSpPr/>
            <p:nvPr/>
          </p:nvGrpSpPr>
          <p:grpSpPr>
            <a:xfrm>
              <a:off x="3163261" y="4446412"/>
              <a:ext cx="2416851" cy="1077218"/>
              <a:chOff x="3567735" y="4225881"/>
              <a:chExt cx="2416851" cy="1077218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4872895" y="4225881"/>
                <a:ext cx="637653" cy="1077218"/>
                <a:chOff x="-798961" y="3068960"/>
                <a:chExt cx="637653" cy="1077218"/>
              </a:xfrm>
            </p:grpSpPr>
            <p:sp>
              <p:nvSpPr>
                <p:cNvPr id="32" name="TextBox 31"/>
                <p:cNvSpPr txBox="1"/>
                <p:nvPr/>
              </p:nvSpPr>
              <p:spPr>
                <a:xfrm>
                  <a:off x="-798961" y="3068960"/>
                  <a:ext cx="637653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solidFill>
                        <a:srgbClr val="FFFF00"/>
                      </a:solidFill>
                      <a:latin typeface="+mn-lt"/>
                      <a:cs typeface="Times New Roman" pitchFamily="18" charset="0"/>
                    </a:rPr>
                    <a:t>9</a:t>
                  </a:r>
                </a:p>
                <a:p>
                  <a:pPr algn="ctr"/>
                  <a:r>
                    <a:rPr lang="en-US" sz="3200" b="1" dirty="0" smtClean="0">
                      <a:solidFill>
                        <a:srgbClr val="FFFF00"/>
                      </a:solidFill>
                      <a:latin typeface="+mn-lt"/>
                      <a:cs typeface="Times New Roman" pitchFamily="18" charset="0"/>
                    </a:rPr>
                    <a:t>4</a:t>
                  </a:r>
                  <a:endParaRPr lang="en-US" sz="3200" b="1" dirty="0">
                    <a:solidFill>
                      <a:srgbClr val="FFFF00"/>
                    </a:solidFill>
                    <a:latin typeface="+mn-lt"/>
                    <a:cs typeface="Times New Roman" pitchFamily="18" charset="0"/>
                  </a:endParaRPr>
                </a:p>
              </p:txBody>
            </p: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-658712" y="3614253"/>
                  <a:ext cx="365760" cy="0"/>
                </a:xfrm>
                <a:prstGeom prst="line">
                  <a:avLst/>
                </a:prstGeom>
                <a:ln w="38100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12"/>
              <p:cNvGrpSpPr/>
              <p:nvPr/>
            </p:nvGrpSpPr>
            <p:grpSpPr>
              <a:xfrm>
                <a:off x="3567735" y="4225881"/>
                <a:ext cx="2416851" cy="1077218"/>
                <a:chOff x="3567735" y="4222539"/>
                <a:chExt cx="2416851" cy="1077218"/>
              </a:xfrm>
            </p:grpSpPr>
            <p:sp>
              <p:nvSpPr>
                <p:cNvPr id="31" name="TextBox 30"/>
                <p:cNvSpPr txBox="1"/>
                <p:nvPr/>
              </p:nvSpPr>
              <p:spPr>
                <a:xfrm>
                  <a:off x="3567735" y="4468761"/>
                  <a:ext cx="2416851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b="1" dirty="0" smtClean="0">
                      <a:solidFill>
                        <a:srgbClr val="FFFF00"/>
                      </a:solidFill>
                      <a:latin typeface="+mn-lt"/>
                    </a:rPr>
                    <a:t>,  2      =</a:t>
                  </a:r>
                  <a:r>
                    <a:rPr lang="en-US" sz="3200" b="1" dirty="0" smtClean="0">
                      <a:solidFill>
                        <a:schemeClr val="bg1"/>
                      </a:solidFill>
                      <a:latin typeface="+mn-lt"/>
                    </a:rPr>
                    <a:t> </a:t>
                  </a:r>
                  <a:endParaRPr lang="en-US" sz="3200" b="1" dirty="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  <p:grpSp>
              <p:nvGrpSpPr>
                <p:cNvPr id="7" name="Group 6"/>
                <p:cNvGrpSpPr/>
                <p:nvPr/>
              </p:nvGrpSpPr>
              <p:grpSpPr>
                <a:xfrm>
                  <a:off x="4165824" y="4222539"/>
                  <a:ext cx="504056" cy="1077218"/>
                  <a:chOff x="4165824" y="4222539"/>
                  <a:chExt cx="504056" cy="1077218"/>
                </a:xfrm>
              </p:grpSpPr>
              <p:sp>
                <p:nvSpPr>
                  <p:cNvPr id="29" name="TextBox 28"/>
                  <p:cNvSpPr txBox="1"/>
                  <p:nvPr/>
                </p:nvSpPr>
                <p:spPr>
                  <a:xfrm>
                    <a:off x="4165824" y="4222539"/>
                    <a:ext cx="504056" cy="10772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3200" b="1" dirty="0" smtClean="0">
                        <a:solidFill>
                          <a:srgbClr val="FFFF00"/>
                        </a:solidFill>
                        <a:latin typeface="+mn-lt"/>
                        <a:cs typeface="Times New Roman" pitchFamily="18" charset="0"/>
                      </a:rPr>
                      <a:t>1</a:t>
                    </a:r>
                  </a:p>
                  <a:p>
                    <a:pPr algn="ctr"/>
                    <a:r>
                      <a:rPr lang="en-US" sz="3200" b="1" dirty="0" smtClean="0">
                        <a:solidFill>
                          <a:srgbClr val="FFFF00"/>
                        </a:solidFill>
                        <a:latin typeface="+mn-lt"/>
                        <a:cs typeface="Times New Roman" pitchFamily="18" charset="0"/>
                      </a:rPr>
                      <a:t>4</a:t>
                    </a:r>
                    <a:endParaRPr lang="en-US" sz="3200" b="1" dirty="0">
                      <a:solidFill>
                        <a:srgbClr val="FFFF00"/>
                      </a:solidFill>
                      <a:latin typeface="+mn-lt"/>
                      <a:cs typeface="Times New Roman" pitchFamily="18" charset="0"/>
                    </a:endParaRPr>
                  </a:p>
                </p:txBody>
              </p:sp>
              <p:cxnSp>
                <p:nvCxnSpPr>
                  <p:cNvPr id="40" name="Straight Connector 39"/>
                  <p:cNvCxnSpPr/>
                  <p:nvPr/>
                </p:nvCxnSpPr>
                <p:spPr>
                  <a:xfrm>
                    <a:off x="4224184" y="4767832"/>
                    <a:ext cx="365760" cy="0"/>
                  </a:xfrm>
                  <a:prstGeom prst="line">
                    <a:avLst/>
                  </a:prstGeom>
                  <a:ln w="38100"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</p:spTree>
    <p:extLst>
      <p:ext uri="{BB962C8B-B14F-4D97-AF65-F5344CB8AC3E}">
        <p14:creationId xmlns:p14="http://schemas.microsoft.com/office/powerpoint/2010/main" val="5304020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BD2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NOMBOR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NISBAH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23529" y="692696"/>
            <a:ext cx="8352928" cy="2304256"/>
            <a:chOff x="323529" y="980728"/>
            <a:chExt cx="8352928" cy="2304256"/>
          </a:xfrm>
        </p:grpSpPr>
        <p:sp>
          <p:nvSpPr>
            <p:cNvPr id="6" name="Rectangle 5"/>
            <p:cNvSpPr/>
            <p:nvPr/>
          </p:nvSpPr>
          <p:spPr>
            <a:xfrm>
              <a:off x="323529" y="980728"/>
              <a:ext cx="8352928" cy="2304256"/>
            </a:xfrm>
            <a:prstGeom prst="rect">
              <a:avLst/>
            </a:prstGeom>
            <a:solidFill>
              <a:srgbClr val="99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4" name="Rectangle 3"/>
            <p:cNvSpPr/>
            <p:nvPr/>
          </p:nvSpPr>
          <p:spPr>
            <a:xfrm>
              <a:off x="539551" y="1101804"/>
              <a:ext cx="7920881" cy="20621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MY" sz="3200" b="1" dirty="0" err="1">
                  <a:solidFill>
                    <a:srgbClr val="FFFF00"/>
                  </a:solidFill>
                  <a:latin typeface="+mn-lt"/>
                </a:rPr>
                <a:t>Perpuluhan</a:t>
              </a:r>
              <a:r>
                <a:rPr lang="en-MY" sz="3200" b="1" dirty="0">
                  <a:solidFill>
                    <a:srgbClr val="FFFF00"/>
                  </a:solidFill>
                  <a:latin typeface="+mn-lt"/>
                </a:rPr>
                <a:t> </a:t>
              </a:r>
              <a:r>
                <a:rPr lang="en-MY" sz="3200" b="1" dirty="0" err="1">
                  <a:solidFill>
                    <a:srgbClr val="FFFF00"/>
                  </a:solidFill>
                  <a:latin typeface="+mn-lt"/>
                </a:rPr>
                <a:t>berakhir</a:t>
              </a:r>
              <a:r>
                <a:rPr lang="en-MY" sz="3200" b="1" dirty="0">
                  <a:solidFill>
                    <a:srgbClr val="FFFF00"/>
                  </a:solidFill>
                  <a:latin typeface="+mn-lt"/>
                </a:rPr>
                <a:t> </a:t>
              </a:r>
              <a:r>
                <a:rPr lang="en-MY" sz="3200" b="1" dirty="0" err="1">
                  <a:solidFill>
                    <a:schemeClr val="bg1"/>
                  </a:solidFill>
                  <a:latin typeface="+mn-lt"/>
                </a:rPr>
                <a:t>ialah</a:t>
              </a:r>
              <a:r>
                <a:rPr lang="en-MY" sz="32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3200" b="1" dirty="0" err="1">
                  <a:solidFill>
                    <a:schemeClr val="bg1"/>
                  </a:solidFill>
                  <a:latin typeface="+mn-lt"/>
                </a:rPr>
                <a:t>perpuluhan</a:t>
              </a:r>
              <a:r>
                <a:rPr lang="en-MY" sz="32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3200" b="1" dirty="0" err="1" smtClean="0">
                  <a:solidFill>
                    <a:schemeClr val="bg1"/>
                  </a:solidFill>
                  <a:latin typeface="+mn-lt"/>
                </a:rPr>
                <a:t>dengan</a:t>
              </a:r>
              <a:r>
                <a:rPr lang="en-MY" sz="32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3200" b="1" dirty="0" err="1" smtClean="0">
                  <a:solidFill>
                    <a:schemeClr val="bg1"/>
                  </a:solidFill>
                  <a:latin typeface="+mn-lt"/>
                </a:rPr>
                <a:t>bilangan</a:t>
              </a:r>
              <a:r>
                <a:rPr lang="en-MY" sz="32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3200" b="1" dirty="0">
                  <a:solidFill>
                    <a:schemeClr val="bg1"/>
                  </a:solidFill>
                  <a:latin typeface="+mn-lt"/>
                </a:rPr>
                <a:t>digit di </a:t>
              </a:r>
              <a:r>
                <a:rPr lang="en-MY" sz="3200" b="1" dirty="0" err="1">
                  <a:solidFill>
                    <a:schemeClr val="bg1"/>
                  </a:solidFill>
                  <a:latin typeface="+mn-lt"/>
                </a:rPr>
                <a:t>sebelah</a:t>
              </a:r>
              <a:r>
                <a:rPr lang="en-MY" sz="32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3200" b="1" dirty="0" err="1">
                  <a:solidFill>
                    <a:schemeClr val="bg1"/>
                  </a:solidFill>
                  <a:latin typeface="+mn-lt"/>
                </a:rPr>
                <a:t>kanan</a:t>
              </a:r>
              <a:r>
                <a:rPr lang="en-MY" sz="32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3200" b="1" dirty="0" err="1">
                  <a:solidFill>
                    <a:srgbClr val="FFFF00"/>
                  </a:solidFill>
                  <a:latin typeface="+mn-lt"/>
                </a:rPr>
                <a:t>titik</a:t>
              </a:r>
              <a:r>
                <a:rPr lang="en-MY" sz="3200" b="1" dirty="0">
                  <a:solidFill>
                    <a:srgbClr val="FFFF00"/>
                  </a:solidFill>
                  <a:latin typeface="+mn-lt"/>
                </a:rPr>
                <a:t> </a:t>
              </a:r>
              <a:r>
                <a:rPr lang="en-MY" sz="3200" b="1" dirty="0" err="1">
                  <a:solidFill>
                    <a:srgbClr val="FFFF00"/>
                  </a:solidFill>
                  <a:latin typeface="+mn-lt"/>
                </a:rPr>
                <a:t>perpuluhan</a:t>
              </a:r>
              <a:r>
                <a:rPr lang="en-MY" sz="3200" b="1" dirty="0">
                  <a:solidFill>
                    <a:srgbClr val="FFFF00"/>
                  </a:solidFill>
                  <a:latin typeface="+mn-lt"/>
                </a:rPr>
                <a:t> </a:t>
              </a:r>
              <a:r>
                <a:rPr lang="en-MY" sz="3200" b="1" dirty="0" err="1">
                  <a:solidFill>
                    <a:srgbClr val="FFFF00"/>
                  </a:solidFill>
                  <a:latin typeface="+mn-lt"/>
                </a:rPr>
                <a:t>adalah</a:t>
              </a:r>
              <a:r>
                <a:rPr lang="en-MY" sz="3200" b="1" dirty="0">
                  <a:solidFill>
                    <a:srgbClr val="FFFF00"/>
                  </a:solidFill>
                  <a:latin typeface="+mn-lt"/>
                </a:rPr>
                <a:t> </a:t>
              </a:r>
              <a:r>
                <a:rPr lang="en-MY" sz="3200" b="1" dirty="0" err="1">
                  <a:solidFill>
                    <a:srgbClr val="FFFF00"/>
                  </a:solidFill>
                  <a:latin typeface="+mn-lt"/>
                </a:rPr>
                <a:t>terhingga</a:t>
              </a:r>
              <a:r>
                <a:rPr lang="en-MY" sz="3200" b="1" dirty="0">
                  <a:solidFill>
                    <a:schemeClr val="bg1"/>
                  </a:solidFill>
                  <a:latin typeface="+mn-lt"/>
                </a:rPr>
                <a:t>. </a:t>
              </a:r>
            </a:p>
            <a:p>
              <a:pPr algn="ctr"/>
              <a:r>
                <a:rPr lang="en-MY" sz="3200" b="1" dirty="0" err="1">
                  <a:solidFill>
                    <a:schemeClr val="bg1"/>
                  </a:solidFill>
                  <a:latin typeface="+mn-lt"/>
                </a:rPr>
                <a:t>Contoh</a:t>
              </a:r>
              <a:r>
                <a:rPr lang="en-MY" sz="3200" b="1" dirty="0">
                  <a:solidFill>
                    <a:schemeClr val="bg1"/>
                  </a:solidFill>
                  <a:latin typeface="+mn-lt"/>
                </a:rPr>
                <a:t>: 0.25 </a:t>
              </a:r>
              <a:r>
                <a:rPr lang="en-MY" sz="3200" b="1" dirty="0" err="1">
                  <a:solidFill>
                    <a:schemeClr val="bg1"/>
                  </a:solidFill>
                  <a:latin typeface="+mn-lt"/>
                </a:rPr>
                <a:t>dan</a:t>
              </a:r>
              <a:r>
                <a:rPr lang="en-MY" sz="3200" b="1" dirty="0">
                  <a:solidFill>
                    <a:schemeClr val="bg1"/>
                  </a:solidFill>
                  <a:latin typeface="+mn-lt"/>
                </a:rPr>
                <a:t> 4.3</a:t>
              </a:r>
            </a:p>
          </p:txBody>
        </p:sp>
      </p:grpSp>
      <p:sp>
        <p:nvSpPr>
          <p:cNvPr id="2" name="Rounded Rectangular Callout 1"/>
          <p:cNvSpPr/>
          <p:nvPr/>
        </p:nvSpPr>
        <p:spPr>
          <a:xfrm>
            <a:off x="6012160" y="2780928"/>
            <a:ext cx="3024336" cy="1944215"/>
          </a:xfrm>
          <a:prstGeom prst="wedgeRoundRectCallout">
            <a:avLst>
              <a:gd name="adj1" fmla="val -33550"/>
              <a:gd name="adj2" fmla="val -69910"/>
              <a:gd name="adj3" fmla="val 16667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20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r>
              <a:rPr lang="en-US" sz="2200" b="1" dirty="0" err="1" smtClean="0">
                <a:solidFill>
                  <a:schemeClr val="bg1"/>
                </a:solidFill>
                <a:latin typeface="Century Gothic" pitchFamily="34" charset="0"/>
              </a:rPr>
              <a:t>Apakah</a:t>
            </a:r>
            <a:r>
              <a:rPr lang="en-US" sz="2200" b="1" dirty="0" smtClean="0">
                <a:solidFill>
                  <a:schemeClr val="bg1"/>
                </a:solidFill>
                <a:latin typeface="Century Gothic" pitchFamily="34" charset="0"/>
              </a:rPr>
              <a:t> yang </a:t>
            </a:r>
            <a:r>
              <a:rPr lang="en-US" sz="2200" b="1" dirty="0" err="1" smtClean="0">
                <a:solidFill>
                  <a:schemeClr val="bg1"/>
                </a:solidFill>
                <a:latin typeface="Century Gothic" pitchFamily="34" charset="0"/>
              </a:rPr>
              <a:t>dimaksudkan</a:t>
            </a:r>
            <a:r>
              <a:rPr lang="en-US" sz="2200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200" b="1" dirty="0" err="1" smtClean="0">
                <a:solidFill>
                  <a:schemeClr val="bg1"/>
                </a:solidFill>
                <a:latin typeface="Century Gothic" pitchFamily="34" charset="0"/>
              </a:rPr>
              <a:t>dengan</a:t>
            </a:r>
            <a:r>
              <a:rPr lang="en-US" sz="2200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200" b="1" dirty="0" err="1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titik</a:t>
            </a:r>
            <a:r>
              <a:rPr lang="en-US" sz="22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 </a:t>
            </a:r>
            <a:r>
              <a:rPr lang="en-US" sz="2200" b="1" dirty="0" err="1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perpuluhan</a:t>
            </a:r>
            <a:r>
              <a:rPr lang="en-US" sz="22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 </a:t>
            </a:r>
            <a:r>
              <a:rPr lang="en-US" sz="2200" b="1" dirty="0" err="1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adalah</a:t>
            </a:r>
            <a:r>
              <a:rPr lang="en-US" sz="22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 </a:t>
            </a:r>
            <a:r>
              <a:rPr lang="en-US" sz="2200" b="1" dirty="0" err="1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terhingga</a:t>
            </a:r>
            <a:r>
              <a:rPr lang="en-US" sz="2200" b="1" dirty="0" smtClean="0">
                <a:solidFill>
                  <a:schemeClr val="bg1"/>
                </a:solidFill>
                <a:latin typeface="Century Gothic" pitchFamily="34" charset="0"/>
              </a:rPr>
              <a:t>?</a:t>
            </a:r>
            <a:endParaRPr lang="en-US" sz="2200" b="1" dirty="0">
              <a:solidFill>
                <a:schemeClr val="bg1"/>
              </a:solidFill>
              <a:latin typeface="Century Gothic" pitchFamily="34" charset="0"/>
            </a:endParaRPr>
          </a:p>
          <a:p>
            <a:pPr marL="914400" algn="ctr"/>
            <a:endParaRPr lang="en-US" sz="2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0" y="4869160"/>
            <a:ext cx="9144000" cy="864096"/>
            <a:chOff x="0" y="4509120"/>
            <a:chExt cx="9144000" cy="864096"/>
          </a:xfrm>
        </p:grpSpPr>
        <p:sp>
          <p:nvSpPr>
            <p:cNvPr id="11" name="Rectangle 10"/>
            <p:cNvSpPr/>
            <p:nvPr/>
          </p:nvSpPr>
          <p:spPr>
            <a:xfrm>
              <a:off x="0" y="4581128"/>
              <a:ext cx="9144000" cy="717020"/>
            </a:xfrm>
            <a:prstGeom prst="rect">
              <a:avLst/>
            </a:prstGeom>
            <a:solidFill>
              <a:srgbClr val="C00000"/>
            </a:solidFill>
            <a:ln w="571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>
                <a:latin typeface="Century Gothic" pitchFamily="34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4509120"/>
              <a:ext cx="9144000" cy="864096"/>
              <a:chOff x="0" y="1556792"/>
              <a:chExt cx="9144000" cy="2603355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0" y="1556792"/>
                <a:ext cx="9144000" cy="2169462"/>
                <a:chOff x="0" y="1916832"/>
                <a:chExt cx="9144000" cy="2169462"/>
              </a:xfrm>
            </p:grpSpPr>
            <p:sp>
              <p:nvSpPr>
                <p:cNvPr id="16" name="Rectangle 2"/>
                <p:cNvSpPr txBox="1">
                  <a:spLocks noChangeArrowheads="1"/>
                </p:cNvSpPr>
                <p:nvPr/>
              </p:nvSpPr>
              <p:spPr bwMode="auto">
                <a:xfrm>
                  <a:off x="323528" y="2286091"/>
                  <a:ext cx="8496944" cy="18002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+mj-lt"/>
                      <a:ea typeface="+mj-ea"/>
                      <a:cs typeface="+mj-cs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5pPr>
                  <a:lvl6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6pPr>
                  <a:lvl7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7pPr>
                  <a:lvl8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8pPr>
                  <a:lvl9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fi-FI" altLang="en-US" sz="2800" kern="0" dirty="0">
                      <a:solidFill>
                        <a:schemeClr val="bg1"/>
                      </a:solidFill>
                      <a:latin typeface="+mn-lt"/>
                    </a:rPr>
                    <a:t>Adakah</a:t>
                  </a:r>
                  <a:r>
                    <a:rPr lang="fi-FI" altLang="en-US" sz="2800" kern="0" dirty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</a:rPr>
                    <a:t> </a:t>
                  </a:r>
                  <a:r>
                    <a:rPr lang="fi-FI" altLang="en-US" sz="2800" kern="0" dirty="0" smtClean="0">
                      <a:solidFill>
                        <a:srgbClr val="FFFF00"/>
                      </a:solidFill>
                      <a:latin typeface="+mn-lt"/>
                    </a:rPr>
                    <a:t>perpuluhan berakhir </a:t>
                  </a:r>
                  <a:r>
                    <a:rPr lang="fi-FI" altLang="en-US" sz="2800" kern="0" dirty="0" smtClean="0">
                      <a:solidFill>
                        <a:schemeClr val="bg1"/>
                      </a:solidFill>
                      <a:latin typeface="+mn-lt"/>
                    </a:rPr>
                    <a:t>suatu nombor nisbah?</a:t>
                  </a:r>
                  <a:endParaRPr lang="fi-FI" altLang="en-US" sz="2800" kern="0" dirty="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0" y="1916832"/>
                  <a:ext cx="9144000" cy="105107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4" name="Rectangle 13"/>
              <p:cNvSpPr/>
              <p:nvPr/>
            </p:nvSpPr>
            <p:spPr>
              <a:xfrm>
                <a:off x="0" y="4055039"/>
                <a:ext cx="9144000" cy="105108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9571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BD2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NOMBOR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NISBAH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-324544" y="908720"/>
            <a:ext cx="9110776" cy="1938952"/>
            <a:chOff x="-324544" y="980728"/>
            <a:chExt cx="9110776" cy="1938952"/>
          </a:xfrm>
        </p:grpSpPr>
        <p:sp>
          <p:nvSpPr>
            <p:cNvPr id="36" name="Rectangle 35"/>
            <p:cNvSpPr/>
            <p:nvPr/>
          </p:nvSpPr>
          <p:spPr>
            <a:xfrm>
              <a:off x="-322272" y="1263496"/>
              <a:ext cx="9108504" cy="165618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-324544" y="980728"/>
              <a:ext cx="9108504" cy="1800200"/>
              <a:chOff x="-324544" y="980728"/>
              <a:chExt cx="9108504" cy="1800200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-324544" y="1124744"/>
                <a:ext cx="9108504" cy="1656184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395536" y="980728"/>
                <a:ext cx="8388424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spcBef>
                    <a:spcPts val="100"/>
                  </a:spcBef>
                  <a:spcAft>
                    <a:spcPts val="100"/>
                  </a:spcAft>
                  <a:buBlip>
                    <a:blip r:embed="rId2"/>
                  </a:buBlip>
                </a:pPr>
                <a:r>
                  <a:rPr lang="en-MY" sz="3200" b="1" dirty="0" err="1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Perpuluhan</a:t>
                </a:r>
                <a:r>
                  <a:rPr lang="en-MY" sz="3200" b="1" dirty="0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berakhir</a:t>
                </a:r>
                <a:r>
                  <a:rPr lang="en-MY" sz="3200" b="1" dirty="0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adalah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nombor</a:t>
                </a:r>
                <a:r>
                  <a:rPr lang="en-MY" sz="32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nisbah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kerana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boleh</a:t>
                </a:r>
                <a:r>
                  <a:rPr lang="en-MY" sz="32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ditulis</a:t>
                </a:r>
                <a:r>
                  <a:rPr lang="en-MY" sz="32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dalam</a:t>
                </a:r>
                <a:r>
                  <a:rPr lang="en-MY" sz="32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bentuk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      .</a:t>
                </a:r>
                <a:endParaRPr lang="en-MY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grpSp>
            <p:nvGrpSpPr>
              <p:cNvPr id="19" name="Group 18"/>
              <p:cNvGrpSpPr/>
              <p:nvPr/>
            </p:nvGrpSpPr>
            <p:grpSpPr>
              <a:xfrm>
                <a:off x="6804248" y="1574208"/>
                <a:ext cx="504056" cy="1077218"/>
                <a:chOff x="-1256880" y="3096256"/>
                <a:chExt cx="504056" cy="1077218"/>
              </a:xfrm>
            </p:grpSpPr>
            <p:sp>
              <p:nvSpPr>
                <p:cNvPr id="20" name="TextBox 19"/>
                <p:cNvSpPr txBox="1"/>
                <p:nvPr/>
              </p:nvSpPr>
              <p:spPr>
                <a:xfrm>
                  <a:off x="-1256880" y="3096256"/>
                  <a:ext cx="504056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i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p</a:t>
                  </a:r>
                </a:p>
                <a:p>
                  <a:pPr algn="ctr"/>
                  <a:r>
                    <a:rPr lang="en-US" sz="3200" b="1" i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q</a:t>
                  </a:r>
                </a:p>
              </p:txBody>
            </p:sp>
            <p:cxnSp>
              <p:nvCxnSpPr>
                <p:cNvPr id="26" name="Straight Connector 25"/>
                <p:cNvCxnSpPr/>
                <p:nvPr/>
              </p:nvCxnSpPr>
              <p:spPr>
                <a:xfrm>
                  <a:off x="-1210592" y="3716753"/>
                  <a:ext cx="41148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1" name="Group 10"/>
          <p:cNvGrpSpPr/>
          <p:nvPr/>
        </p:nvGrpSpPr>
        <p:grpSpPr>
          <a:xfrm>
            <a:off x="-340646" y="3153606"/>
            <a:ext cx="9124288" cy="1787562"/>
            <a:chOff x="-340646" y="3441638"/>
            <a:chExt cx="9124288" cy="1787562"/>
          </a:xfrm>
        </p:grpSpPr>
        <p:sp>
          <p:nvSpPr>
            <p:cNvPr id="38" name="Rectangle 37"/>
            <p:cNvSpPr/>
            <p:nvPr/>
          </p:nvSpPr>
          <p:spPr>
            <a:xfrm>
              <a:off x="-324862" y="3573016"/>
              <a:ext cx="9108504" cy="165618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-340646" y="3441638"/>
              <a:ext cx="9108504" cy="1656184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395536" y="3453968"/>
              <a:ext cx="6834906" cy="1549940"/>
              <a:chOff x="833438" y="3453968"/>
              <a:chExt cx="6834906" cy="1549940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833438" y="3453968"/>
                <a:ext cx="4572000" cy="107721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457200" indent="-457200">
                  <a:buBlip>
                    <a:blip r:embed="rId2"/>
                  </a:buBlip>
                </a:pPr>
                <a:r>
                  <a:rPr lang="en-MY" sz="3200" b="1" dirty="0" err="1" smtClean="0">
                    <a:solidFill>
                      <a:schemeClr val="bg1"/>
                    </a:solidFill>
                    <a:latin typeface="+mn-lt"/>
                  </a:rPr>
                  <a:t>Contoh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+mn-lt"/>
                  </a:rPr>
                  <a:t>:</a:t>
                </a:r>
                <a:endParaRPr lang="en-MY" sz="3200" b="1" dirty="0">
                  <a:solidFill>
                    <a:schemeClr val="bg1"/>
                  </a:solidFill>
                  <a:latin typeface="+mn-lt"/>
                </a:endParaRPr>
              </a:p>
              <a:p>
                <a:endParaRPr lang="en-MY" sz="32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grpSp>
            <p:nvGrpSpPr>
              <p:cNvPr id="5" name="Group 4"/>
              <p:cNvGrpSpPr/>
              <p:nvPr/>
            </p:nvGrpSpPr>
            <p:grpSpPr>
              <a:xfrm>
                <a:off x="1603857" y="3923348"/>
                <a:ext cx="2704883" cy="1077218"/>
                <a:chOff x="5539525" y="3448930"/>
                <a:chExt cx="2704883" cy="1077218"/>
              </a:xfrm>
            </p:grpSpPr>
            <p:grpSp>
              <p:nvGrpSpPr>
                <p:cNvPr id="14" name="Group 13"/>
                <p:cNvGrpSpPr/>
                <p:nvPr/>
              </p:nvGrpSpPr>
              <p:grpSpPr>
                <a:xfrm>
                  <a:off x="6522482" y="3448930"/>
                  <a:ext cx="1133566" cy="1077218"/>
                  <a:chOff x="-1745856" y="3068960"/>
                  <a:chExt cx="1133566" cy="1077218"/>
                </a:xfrm>
              </p:grpSpPr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-1745856" y="3068960"/>
                    <a:ext cx="1133566" cy="10772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3200" b="1" dirty="0" smtClean="0">
                        <a:solidFill>
                          <a:srgbClr val="FFFF00"/>
                        </a:solidFill>
                        <a:latin typeface="+mn-lt"/>
                        <a:cs typeface="Times New Roman" pitchFamily="18" charset="0"/>
                      </a:rPr>
                      <a:t>25</a:t>
                    </a:r>
                  </a:p>
                  <a:p>
                    <a:pPr algn="ctr"/>
                    <a:r>
                      <a:rPr lang="en-US" sz="3200" b="1" dirty="0" smtClean="0">
                        <a:solidFill>
                          <a:srgbClr val="FFFF00"/>
                        </a:solidFill>
                        <a:latin typeface="+mn-lt"/>
                        <a:cs typeface="Times New Roman" pitchFamily="18" charset="0"/>
                      </a:rPr>
                      <a:t>100</a:t>
                    </a:r>
                    <a:endParaRPr lang="en-US" sz="3200" b="1" dirty="0">
                      <a:solidFill>
                        <a:srgbClr val="FFFF00"/>
                      </a:solidFill>
                      <a:latin typeface="+mn-lt"/>
                      <a:cs typeface="Times New Roman" pitchFamily="18" charset="0"/>
                    </a:endParaRPr>
                  </a:p>
                </p:txBody>
              </p:sp>
              <p:cxnSp>
                <p:nvCxnSpPr>
                  <p:cNvPr id="18" name="Straight Connector 17"/>
                  <p:cNvCxnSpPr/>
                  <p:nvPr/>
                </p:nvCxnSpPr>
                <p:spPr>
                  <a:xfrm>
                    <a:off x="-1517537" y="3614253"/>
                    <a:ext cx="689016" cy="0"/>
                  </a:xfrm>
                  <a:prstGeom prst="line">
                    <a:avLst/>
                  </a:prstGeom>
                  <a:ln w="38100"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7" name="TextBox 26"/>
                <p:cNvSpPr txBox="1"/>
                <p:nvPr/>
              </p:nvSpPr>
              <p:spPr>
                <a:xfrm>
                  <a:off x="5539525" y="3695152"/>
                  <a:ext cx="270488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b="1" dirty="0" smtClean="0">
                      <a:solidFill>
                        <a:srgbClr val="FFFF00"/>
                      </a:solidFill>
                      <a:latin typeface="+mn-lt"/>
                    </a:rPr>
                    <a:t>0.25 =</a:t>
                  </a:r>
                  <a:r>
                    <a:rPr lang="en-US" sz="3200" b="1" dirty="0" smtClean="0">
                      <a:solidFill>
                        <a:schemeClr val="bg1"/>
                      </a:solidFill>
                      <a:latin typeface="+mn-lt"/>
                    </a:rPr>
                    <a:t>             </a:t>
                  </a:r>
                  <a:r>
                    <a:rPr lang="en-US" sz="3200" b="1" dirty="0" smtClean="0">
                      <a:solidFill>
                        <a:srgbClr val="FFFF00"/>
                      </a:solidFill>
                      <a:latin typeface="+mn-lt"/>
                    </a:rPr>
                    <a:t>,</a:t>
                  </a:r>
                  <a:endParaRPr lang="en-US" sz="3200" b="1" dirty="0">
                    <a:solidFill>
                      <a:srgbClr val="FFFF00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8" name="Group 7"/>
              <p:cNvGrpSpPr/>
              <p:nvPr/>
            </p:nvGrpSpPr>
            <p:grpSpPr>
              <a:xfrm>
                <a:off x="4315389" y="3920006"/>
                <a:ext cx="3352955" cy="1083902"/>
                <a:chOff x="-252536" y="3992577"/>
                <a:chExt cx="3352955" cy="1083902"/>
              </a:xfrm>
            </p:grpSpPr>
            <p:grpSp>
              <p:nvGrpSpPr>
                <p:cNvPr id="30" name="Group 29"/>
                <p:cNvGrpSpPr/>
                <p:nvPr/>
              </p:nvGrpSpPr>
              <p:grpSpPr>
                <a:xfrm>
                  <a:off x="1872205" y="3999261"/>
                  <a:ext cx="637653" cy="1077218"/>
                  <a:chOff x="-798961" y="3068960"/>
                  <a:chExt cx="637653" cy="1077218"/>
                </a:xfrm>
              </p:grpSpPr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-798961" y="3068960"/>
                    <a:ext cx="637653" cy="10772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3200" b="1" dirty="0" smtClean="0">
                        <a:solidFill>
                          <a:srgbClr val="FFFF00"/>
                        </a:solidFill>
                        <a:latin typeface="+mn-lt"/>
                        <a:cs typeface="Times New Roman" pitchFamily="18" charset="0"/>
                      </a:rPr>
                      <a:t>43</a:t>
                    </a:r>
                  </a:p>
                  <a:p>
                    <a:pPr algn="ctr"/>
                    <a:r>
                      <a:rPr lang="en-US" sz="3200" b="1" dirty="0" smtClean="0">
                        <a:solidFill>
                          <a:srgbClr val="FFFF00"/>
                        </a:solidFill>
                        <a:latin typeface="+mn-lt"/>
                        <a:cs typeface="Times New Roman" pitchFamily="18" charset="0"/>
                      </a:rPr>
                      <a:t>10</a:t>
                    </a:r>
                    <a:endParaRPr lang="en-US" sz="3200" b="1" dirty="0">
                      <a:solidFill>
                        <a:srgbClr val="FFFF00"/>
                      </a:solidFill>
                      <a:latin typeface="+mn-lt"/>
                      <a:cs typeface="Times New Roman" pitchFamily="18" charset="0"/>
                    </a:endParaRPr>
                  </a:p>
                </p:txBody>
              </p:sp>
              <p:cxnSp>
                <p:nvCxnSpPr>
                  <p:cNvPr id="33" name="Straight Connector 32"/>
                  <p:cNvCxnSpPr/>
                  <p:nvPr/>
                </p:nvCxnSpPr>
                <p:spPr>
                  <a:xfrm>
                    <a:off x="-725186" y="3614253"/>
                    <a:ext cx="493776" cy="0"/>
                  </a:xfrm>
                  <a:prstGeom prst="line">
                    <a:avLst/>
                  </a:prstGeom>
                  <a:ln w="38100"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3" name="Group 12"/>
                <p:cNvGrpSpPr/>
                <p:nvPr/>
              </p:nvGrpSpPr>
              <p:grpSpPr>
                <a:xfrm>
                  <a:off x="683568" y="3992577"/>
                  <a:ext cx="2416851" cy="1077218"/>
                  <a:chOff x="4069988" y="4222539"/>
                  <a:chExt cx="2416851" cy="1077218"/>
                </a:xfrm>
              </p:grpSpPr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4069988" y="4468761"/>
                    <a:ext cx="241685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3200" b="1" dirty="0" smtClean="0">
                        <a:solidFill>
                          <a:srgbClr val="FFFF00"/>
                        </a:solidFill>
                        <a:latin typeface="+mn-lt"/>
                      </a:rPr>
                      <a:t>4       =</a:t>
                    </a:r>
                    <a:r>
                      <a:rPr lang="en-US" sz="3200" b="1" dirty="0" smtClean="0">
                        <a:solidFill>
                          <a:schemeClr val="bg1"/>
                        </a:solidFill>
                        <a:latin typeface="+mn-lt"/>
                      </a:rPr>
                      <a:t>         </a:t>
                    </a:r>
                    <a:endParaRPr lang="en-US" sz="3200" b="1" dirty="0">
                      <a:solidFill>
                        <a:schemeClr val="bg1"/>
                      </a:solidFill>
                      <a:latin typeface="+mn-lt"/>
                    </a:endParaRPr>
                  </a:p>
                </p:txBody>
              </p:sp>
              <p:grpSp>
                <p:nvGrpSpPr>
                  <p:cNvPr id="7" name="Group 6"/>
                  <p:cNvGrpSpPr/>
                  <p:nvPr/>
                </p:nvGrpSpPr>
                <p:grpSpPr>
                  <a:xfrm>
                    <a:off x="4165823" y="4222539"/>
                    <a:ext cx="1025897" cy="1077218"/>
                    <a:chOff x="4165823" y="4222539"/>
                    <a:chExt cx="1025897" cy="1077218"/>
                  </a:xfrm>
                </p:grpSpPr>
                <p:sp>
                  <p:nvSpPr>
                    <p:cNvPr id="29" name="TextBox 28"/>
                    <p:cNvSpPr txBox="1"/>
                    <p:nvPr/>
                  </p:nvSpPr>
                  <p:spPr>
                    <a:xfrm>
                      <a:off x="4165823" y="4222539"/>
                      <a:ext cx="1025897" cy="10772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FFFF00"/>
                          </a:solidFill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en-US" sz="3200" b="1" dirty="0" smtClean="0">
                        <a:solidFill>
                          <a:srgbClr val="FFFF00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+mn-lt"/>
                        <a:cs typeface="Times New Roman" pitchFamily="18" charset="0"/>
                      </a:endParaRPr>
                    </a:p>
                  </p:txBody>
                </p:sp>
                <p:cxnSp>
                  <p:nvCxnSpPr>
                    <p:cNvPr id="40" name="Straight Connector 39"/>
                    <p:cNvCxnSpPr/>
                    <p:nvPr/>
                  </p:nvCxnSpPr>
                  <p:spPr>
                    <a:xfrm>
                      <a:off x="4442552" y="4767832"/>
                      <a:ext cx="457200" cy="0"/>
                    </a:xfrm>
                    <a:prstGeom prst="line">
                      <a:avLst/>
                    </a:prstGeom>
                    <a:ln w="38100">
                      <a:solidFill>
                        <a:srgbClr val="FFFF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35" name="TextBox 34"/>
                <p:cNvSpPr txBox="1"/>
                <p:nvPr/>
              </p:nvSpPr>
              <p:spPr>
                <a:xfrm>
                  <a:off x="-252536" y="4238799"/>
                  <a:ext cx="2416851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b="1" dirty="0" smtClean="0">
                      <a:solidFill>
                        <a:srgbClr val="FFFF00"/>
                      </a:solidFill>
                      <a:latin typeface="+mn-lt"/>
                    </a:rPr>
                    <a:t>4.3 =</a:t>
                  </a:r>
                  <a:r>
                    <a:rPr lang="en-US" sz="3200" b="1" dirty="0" smtClean="0">
                      <a:solidFill>
                        <a:schemeClr val="bg1"/>
                      </a:solidFill>
                      <a:latin typeface="+mn-lt"/>
                    </a:rPr>
                    <a:t> </a:t>
                  </a:r>
                  <a:endParaRPr lang="en-US" sz="3200" b="1" dirty="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</p:grpSp>
        </p:grpSp>
      </p:grpSp>
      <p:grpSp>
        <p:nvGrpSpPr>
          <p:cNvPr id="39" name="Group 38"/>
          <p:cNvGrpSpPr/>
          <p:nvPr/>
        </p:nvGrpSpPr>
        <p:grpSpPr>
          <a:xfrm>
            <a:off x="0" y="5157192"/>
            <a:ext cx="9144000" cy="648072"/>
            <a:chOff x="0" y="5157192"/>
            <a:chExt cx="9144000" cy="648072"/>
          </a:xfrm>
        </p:grpSpPr>
        <p:sp>
          <p:nvSpPr>
            <p:cNvPr id="41" name="Rectangle 40"/>
            <p:cNvSpPr/>
            <p:nvPr/>
          </p:nvSpPr>
          <p:spPr>
            <a:xfrm>
              <a:off x="0" y="5157192"/>
              <a:ext cx="9144000" cy="64807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251520" y="5229200"/>
              <a:ext cx="871296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v-SE" sz="2400" b="1" dirty="0">
                  <a:solidFill>
                    <a:schemeClr val="bg1"/>
                  </a:solidFill>
                  <a:latin typeface="Century Gothic" pitchFamily="34" charset="0"/>
                </a:rPr>
                <a:t>Beri contoh perpuluhan berakhir dalam </a:t>
              </a:r>
              <a:r>
                <a:rPr lang="sv-SE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bentuk </a:t>
              </a:r>
              <a:r>
                <a:rPr lang="sv-SE" sz="2400" b="1" dirty="0">
                  <a:solidFill>
                    <a:schemeClr val="bg1"/>
                  </a:solidFill>
                  <a:latin typeface="Century Gothic" pitchFamily="34" charset="0"/>
                </a:rPr>
                <a:t>pecahan.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71573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93891" y="764704"/>
            <a:ext cx="8674128" cy="2592288"/>
            <a:chOff x="293891" y="1055638"/>
            <a:chExt cx="8674128" cy="2592288"/>
          </a:xfrm>
        </p:grpSpPr>
        <p:sp>
          <p:nvSpPr>
            <p:cNvPr id="17" name="Rounded Rectangle 16"/>
            <p:cNvSpPr/>
            <p:nvPr/>
          </p:nvSpPr>
          <p:spPr>
            <a:xfrm>
              <a:off x="293891" y="1055638"/>
              <a:ext cx="8457275" cy="2592288"/>
            </a:xfrm>
            <a:prstGeom prst="roundRect">
              <a:avLst/>
            </a:prstGeom>
            <a:solidFill>
              <a:srgbClr val="66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01923" y="1271662"/>
              <a:ext cx="8466096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MY" sz="3200" b="1" dirty="0" err="1">
                  <a:solidFill>
                    <a:srgbClr val="FFC000"/>
                  </a:solidFill>
                  <a:latin typeface="+mn-lt"/>
                </a:rPr>
                <a:t>Perpuluhan</a:t>
              </a:r>
              <a:r>
                <a:rPr lang="en-MY" sz="3200" b="1" dirty="0">
                  <a:solidFill>
                    <a:srgbClr val="FFC000"/>
                  </a:solidFill>
                  <a:latin typeface="+mn-lt"/>
                </a:rPr>
                <a:t> </a:t>
              </a:r>
              <a:r>
                <a:rPr lang="en-MY" sz="3200" b="1" dirty="0" err="1">
                  <a:solidFill>
                    <a:srgbClr val="FFC000"/>
                  </a:solidFill>
                  <a:latin typeface="+mn-lt"/>
                </a:rPr>
                <a:t>berulang</a:t>
              </a:r>
              <a:r>
                <a:rPr lang="en-MY" sz="3200" b="1" dirty="0">
                  <a:solidFill>
                    <a:srgbClr val="FFC000"/>
                  </a:solidFill>
                  <a:latin typeface="+mn-lt"/>
                </a:rPr>
                <a:t> </a:t>
              </a:r>
              <a:r>
                <a:rPr lang="en-MY" sz="3200" b="1" dirty="0" err="1">
                  <a:solidFill>
                    <a:schemeClr val="bg1"/>
                  </a:solidFill>
                  <a:latin typeface="+mn-lt"/>
                </a:rPr>
                <a:t>adalah</a:t>
              </a:r>
              <a:r>
                <a:rPr lang="en-MY" sz="32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3200" b="1" dirty="0" err="1">
                  <a:solidFill>
                    <a:schemeClr val="bg1"/>
                  </a:solidFill>
                  <a:latin typeface="+mn-lt"/>
                </a:rPr>
                <a:t>nombor-nombor</a:t>
              </a:r>
              <a:r>
                <a:rPr lang="en-MY" sz="32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3200" b="1" dirty="0" err="1" smtClean="0">
                  <a:solidFill>
                    <a:schemeClr val="bg1"/>
                  </a:solidFill>
                  <a:latin typeface="+mn-lt"/>
                </a:rPr>
                <a:t>seperti</a:t>
              </a:r>
              <a:r>
                <a:rPr lang="en-MY" sz="32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3200" b="1" dirty="0" err="1" smtClean="0">
                  <a:solidFill>
                    <a:schemeClr val="bg1"/>
                  </a:solidFill>
                  <a:latin typeface="+mn-lt"/>
                </a:rPr>
                <a:t>berikut</a:t>
              </a:r>
              <a:r>
                <a:rPr lang="en-MY" sz="3200" b="1" dirty="0" smtClean="0">
                  <a:solidFill>
                    <a:schemeClr val="bg1"/>
                  </a:solidFill>
                  <a:latin typeface="+mn-lt"/>
                </a:rPr>
                <a:t>:</a:t>
              </a:r>
              <a:endParaRPr lang="en-MY" sz="32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1760106" y="2032908"/>
            <a:ext cx="6485069" cy="957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3200" b="1" dirty="0" smtClean="0">
                <a:solidFill>
                  <a:srgbClr val="FFFF00"/>
                </a:solidFill>
                <a:ea typeface="Cambria Math" pitchFamily="18" charset="0"/>
              </a:rPr>
              <a:t>0.3333…               ,        1.6666…  </a:t>
            </a:r>
            <a:endParaRPr lang="en-MY" sz="3200" b="1" dirty="0">
              <a:solidFill>
                <a:srgbClr val="FFFF00"/>
              </a:solidFill>
              <a:ea typeface="Cambria Math" pitchFamily="18" charset="0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6535418" y="3212976"/>
            <a:ext cx="2394012" cy="1776052"/>
          </a:xfrm>
          <a:prstGeom prst="wedgeRoundRectCallout">
            <a:avLst>
              <a:gd name="adj1" fmla="val -53190"/>
              <a:gd name="adj2" fmla="val -74318"/>
              <a:gd name="adj3" fmla="val 16667"/>
            </a:avLst>
          </a:prstGeom>
          <a:solidFill>
            <a:srgbClr val="BD255B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r>
              <a:rPr lang="en-US" sz="2000" b="1" dirty="0" err="1" smtClean="0">
                <a:solidFill>
                  <a:schemeClr val="bg1"/>
                </a:solidFill>
                <a:latin typeface="Century Gothic" pitchFamily="34" charset="0"/>
              </a:rPr>
              <a:t>Bolehkah</a:t>
            </a:r>
            <a:r>
              <a:rPr lang="en-US" sz="2000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Century Gothic" pitchFamily="34" charset="0"/>
              </a:rPr>
              <a:t>perpuluhan</a:t>
            </a:r>
            <a:r>
              <a:rPr lang="en-US" sz="2000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Century Gothic" pitchFamily="34" charset="0"/>
              </a:rPr>
              <a:t>berulang</a:t>
            </a:r>
            <a:r>
              <a:rPr lang="en-US" sz="2000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Century Gothic" pitchFamily="34" charset="0"/>
              </a:rPr>
              <a:t>ditulis</a:t>
            </a:r>
            <a:r>
              <a:rPr lang="en-US" sz="2000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Century Gothic" pitchFamily="34" charset="0"/>
              </a:rPr>
              <a:t>dalam</a:t>
            </a:r>
            <a:r>
              <a:rPr lang="en-US" sz="2000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Century Gothic" pitchFamily="34" charset="0"/>
              </a:rPr>
              <a:t>bentuk</a:t>
            </a:r>
            <a:r>
              <a:rPr lang="en-US" sz="2000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Century Gothic" pitchFamily="34" charset="0"/>
              </a:rPr>
              <a:t>pecahan</a:t>
            </a:r>
            <a:r>
              <a:rPr lang="en-US" sz="2000" b="1" dirty="0" smtClean="0">
                <a:solidFill>
                  <a:schemeClr val="bg1"/>
                </a:solidFill>
                <a:latin typeface="Century Gothic" pitchFamily="34" charset="0"/>
              </a:rPr>
              <a:t>?</a:t>
            </a:r>
            <a:endParaRPr lang="en-US" sz="2000" b="1" dirty="0">
              <a:solidFill>
                <a:schemeClr val="bg1"/>
              </a:solidFill>
              <a:latin typeface="Century Gothic" pitchFamily="34" charset="0"/>
            </a:endParaRPr>
          </a:p>
          <a:p>
            <a:pPr marL="914400" algn="ctr"/>
            <a:endParaRPr lang="en-US" sz="2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BD2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NOMBOR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NISBAH</a:t>
            </a:r>
          </a:p>
        </p:txBody>
      </p:sp>
      <p:sp>
        <p:nvSpPr>
          <p:cNvPr id="3" name="Rectangle 2"/>
          <p:cNvSpPr/>
          <p:nvPr/>
        </p:nvSpPr>
        <p:spPr>
          <a:xfrm>
            <a:off x="107504" y="3933056"/>
            <a:ext cx="65523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MY" sz="2800" b="1" dirty="0" err="1" smtClean="0">
                <a:latin typeface="+mn-lt"/>
              </a:rPr>
              <a:t>Terangkan</a:t>
            </a:r>
            <a:r>
              <a:rPr lang="en-MY" sz="2800" b="1" dirty="0" smtClean="0">
                <a:latin typeface="+mn-lt"/>
              </a:rPr>
              <a:t> </a:t>
            </a:r>
            <a:r>
              <a:rPr lang="en-MY" sz="2800" b="1" dirty="0" err="1">
                <a:latin typeface="+mn-lt"/>
              </a:rPr>
              <a:t>perbezaan</a:t>
            </a:r>
            <a:r>
              <a:rPr lang="en-MY" sz="2800" b="1" dirty="0">
                <a:latin typeface="+mn-lt"/>
              </a:rPr>
              <a:t> </a:t>
            </a:r>
            <a:r>
              <a:rPr lang="en-MY" sz="2800" b="1" dirty="0" err="1">
                <a:latin typeface="+mn-lt"/>
              </a:rPr>
              <a:t>antara</a:t>
            </a:r>
            <a:r>
              <a:rPr lang="en-MY" sz="2800" b="1" dirty="0">
                <a:latin typeface="+mn-lt"/>
              </a:rPr>
              <a:t>  </a:t>
            </a:r>
            <a:r>
              <a:rPr lang="en-MY" sz="2800" b="1" dirty="0" err="1">
                <a:solidFill>
                  <a:srgbClr val="C00000"/>
                </a:solidFill>
                <a:latin typeface="+mn-lt"/>
              </a:rPr>
              <a:t>perpuluhan</a:t>
            </a:r>
            <a:r>
              <a:rPr lang="en-MY" sz="28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MY" sz="2800" b="1" dirty="0" err="1">
                <a:solidFill>
                  <a:srgbClr val="C00000"/>
                </a:solidFill>
                <a:latin typeface="+mn-lt"/>
              </a:rPr>
              <a:t>berakhir</a:t>
            </a:r>
            <a:r>
              <a:rPr lang="en-MY" sz="28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MY" sz="2800" b="1" dirty="0" err="1">
                <a:latin typeface="+mn-lt"/>
              </a:rPr>
              <a:t>dan</a:t>
            </a:r>
            <a:r>
              <a:rPr lang="en-MY" sz="2800" b="1" dirty="0">
                <a:latin typeface="+mn-lt"/>
              </a:rPr>
              <a:t> </a:t>
            </a:r>
            <a:r>
              <a:rPr lang="en-MY" sz="2800" b="1" dirty="0" err="1">
                <a:solidFill>
                  <a:srgbClr val="CC0000"/>
                </a:solidFill>
                <a:latin typeface="+mn-lt"/>
              </a:rPr>
              <a:t>perpuluhan</a:t>
            </a:r>
            <a:r>
              <a:rPr lang="en-MY" sz="2800" b="1" dirty="0">
                <a:solidFill>
                  <a:srgbClr val="CC0000"/>
                </a:solidFill>
                <a:latin typeface="+mn-lt"/>
              </a:rPr>
              <a:t> </a:t>
            </a:r>
            <a:r>
              <a:rPr lang="en-MY" sz="2800" b="1" dirty="0" err="1" smtClean="0">
                <a:solidFill>
                  <a:srgbClr val="CC0000"/>
                </a:solidFill>
                <a:latin typeface="+mn-lt"/>
              </a:rPr>
              <a:t>berulang</a:t>
            </a:r>
            <a:r>
              <a:rPr lang="en-MY" sz="2800" b="1" dirty="0" smtClean="0">
                <a:latin typeface="+mn-lt"/>
              </a:rPr>
              <a:t>.</a:t>
            </a:r>
            <a:endParaRPr lang="en-MY" sz="2800" b="1" dirty="0">
              <a:latin typeface="+mn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318054" y="1972833"/>
            <a:ext cx="821898" cy="1077218"/>
            <a:chOff x="3318054" y="2260865"/>
            <a:chExt cx="821898" cy="1077218"/>
          </a:xfrm>
        </p:grpSpPr>
        <p:sp>
          <p:nvSpPr>
            <p:cNvPr id="19" name="TextBox 18"/>
            <p:cNvSpPr txBox="1"/>
            <p:nvPr/>
          </p:nvSpPr>
          <p:spPr>
            <a:xfrm>
              <a:off x="3635896" y="2260865"/>
              <a:ext cx="50405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rgbClr val="FFFF00"/>
                  </a:solidFill>
                  <a:latin typeface="+mn-lt"/>
                  <a:cs typeface="Times New Roman" pitchFamily="18" charset="0"/>
                </a:rPr>
                <a:t>1</a:t>
              </a:r>
            </a:p>
            <a:p>
              <a:pPr algn="ctr"/>
              <a:r>
                <a:rPr lang="en-US" sz="3200" b="1" dirty="0" smtClean="0">
                  <a:solidFill>
                    <a:srgbClr val="FFFF00"/>
                  </a:solidFill>
                  <a:latin typeface="+mn-lt"/>
                  <a:cs typeface="Times New Roman" pitchFamily="18" charset="0"/>
                </a:rPr>
                <a:t>3</a:t>
              </a:r>
              <a:endParaRPr lang="en-US" sz="3200" b="1" dirty="0">
                <a:solidFill>
                  <a:srgbClr val="FFFF00"/>
                </a:solidFill>
                <a:latin typeface="+mn-lt"/>
                <a:cs typeface="Times New Roman" pitchFamily="18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3694256" y="2806158"/>
              <a:ext cx="365760" cy="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3318054" y="2513770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rgbClr val="FFFF00"/>
                  </a:solidFill>
                  <a:latin typeface="+mn-lt"/>
                </a:rPr>
                <a:t>=</a:t>
              </a:r>
              <a:endParaRPr lang="en-US" sz="3200" b="1" dirty="0">
                <a:solidFill>
                  <a:srgbClr val="FFFF00"/>
                </a:solidFill>
                <a:latin typeface="+mn-lt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990462" y="1972833"/>
            <a:ext cx="821898" cy="1077218"/>
            <a:chOff x="3318054" y="2260865"/>
            <a:chExt cx="821898" cy="1077218"/>
          </a:xfrm>
        </p:grpSpPr>
        <p:sp>
          <p:nvSpPr>
            <p:cNvPr id="28" name="TextBox 27"/>
            <p:cNvSpPr txBox="1"/>
            <p:nvPr/>
          </p:nvSpPr>
          <p:spPr>
            <a:xfrm>
              <a:off x="3635896" y="2260865"/>
              <a:ext cx="50405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rgbClr val="FFFF00"/>
                  </a:solidFill>
                  <a:latin typeface="+mn-lt"/>
                  <a:cs typeface="Times New Roman" pitchFamily="18" charset="0"/>
                </a:rPr>
                <a:t>5</a:t>
              </a:r>
            </a:p>
            <a:p>
              <a:pPr algn="ctr"/>
              <a:r>
                <a:rPr lang="en-US" sz="3200" b="1" dirty="0" smtClean="0">
                  <a:solidFill>
                    <a:srgbClr val="FFFF00"/>
                  </a:solidFill>
                  <a:latin typeface="+mn-lt"/>
                  <a:cs typeface="Times New Roman" pitchFamily="18" charset="0"/>
                </a:rPr>
                <a:t>3</a:t>
              </a:r>
              <a:endParaRPr lang="en-US" sz="3200" b="1" dirty="0">
                <a:solidFill>
                  <a:srgbClr val="FFFF00"/>
                </a:solidFill>
                <a:latin typeface="+mn-lt"/>
                <a:cs typeface="Times New Roman" pitchFamily="18" charset="0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3694256" y="2806158"/>
              <a:ext cx="365760" cy="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3318054" y="2513770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rgbClr val="FFFF00"/>
                  </a:solidFill>
                  <a:latin typeface="+mn-lt"/>
                </a:rPr>
                <a:t>=</a:t>
              </a:r>
              <a:endParaRPr lang="en-US" sz="3200" b="1" dirty="0">
                <a:solidFill>
                  <a:srgbClr val="FFFF00"/>
                </a:solidFill>
                <a:latin typeface="+mn-lt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0" y="5085184"/>
            <a:ext cx="9144000" cy="864096"/>
            <a:chOff x="0" y="4509120"/>
            <a:chExt cx="9144000" cy="864096"/>
          </a:xfrm>
        </p:grpSpPr>
        <p:sp>
          <p:nvSpPr>
            <p:cNvPr id="21" name="Rectangle 20"/>
            <p:cNvSpPr/>
            <p:nvPr/>
          </p:nvSpPr>
          <p:spPr>
            <a:xfrm>
              <a:off x="0" y="4581128"/>
              <a:ext cx="9144000" cy="717020"/>
            </a:xfrm>
            <a:prstGeom prst="rect">
              <a:avLst/>
            </a:prstGeom>
            <a:solidFill>
              <a:srgbClr val="C00000"/>
            </a:solidFill>
            <a:ln w="571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>
                <a:latin typeface="Century Gothic" pitchFamily="34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0" y="4509120"/>
              <a:ext cx="9144000" cy="864096"/>
              <a:chOff x="0" y="1556792"/>
              <a:chExt cx="9144000" cy="2603355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0" y="1556792"/>
                <a:ext cx="9144000" cy="2169462"/>
                <a:chOff x="0" y="1916832"/>
                <a:chExt cx="9144000" cy="2169462"/>
              </a:xfrm>
            </p:grpSpPr>
            <p:sp>
              <p:nvSpPr>
                <p:cNvPr id="31" name="Rectangle 2"/>
                <p:cNvSpPr txBox="1">
                  <a:spLocks noChangeArrowheads="1"/>
                </p:cNvSpPr>
                <p:nvPr/>
              </p:nvSpPr>
              <p:spPr bwMode="auto">
                <a:xfrm>
                  <a:off x="323528" y="2286091"/>
                  <a:ext cx="8496944" cy="18002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+mj-lt"/>
                      <a:ea typeface="+mj-ea"/>
                      <a:cs typeface="+mj-cs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5pPr>
                  <a:lvl6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6pPr>
                  <a:lvl7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7pPr>
                  <a:lvl8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8pPr>
                  <a:lvl9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fi-FI" altLang="en-US" sz="2800" kern="0" dirty="0">
                      <a:solidFill>
                        <a:schemeClr val="bg1"/>
                      </a:solidFill>
                      <a:latin typeface="+mn-lt"/>
                    </a:rPr>
                    <a:t>Adakah</a:t>
                  </a:r>
                  <a:r>
                    <a:rPr lang="fi-FI" altLang="en-US" sz="2800" kern="0" dirty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</a:rPr>
                    <a:t> </a:t>
                  </a:r>
                  <a:r>
                    <a:rPr lang="fi-FI" altLang="en-US" sz="2800" kern="0" dirty="0" smtClean="0">
                      <a:solidFill>
                        <a:srgbClr val="FFFF00"/>
                      </a:solidFill>
                      <a:latin typeface="+mn-lt"/>
                    </a:rPr>
                    <a:t>perpuluhan berulang </a:t>
                  </a:r>
                  <a:r>
                    <a:rPr lang="fi-FI" altLang="en-US" sz="2800" kern="0" dirty="0" smtClean="0">
                      <a:solidFill>
                        <a:schemeClr val="bg1"/>
                      </a:solidFill>
                      <a:latin typeface="+mn-lt"/>
                    </a:rPr>
                    <a:t>suatu nombor nisbah?</a:t>
                  </a:r>
                  <a:endParaRPr lang="fi-FI" altLang="en-US" sz="2800" kern="0" dirty="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  <p:sp>
              <p:nvSpPr>
                <p:cNvPr id="32" name="Rectangle 31"/>
                <p:cNvSpPr/>
                <p:nvPr/>
              </p:nvSpPr>
              <p:spPr>
                <a:xfrm>
                  <a:off x="0" y="1916832"/>
                  <a:ext cx="9144000" cy="105107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6" name="Rectangle 25"/>
              <p:cNvSpPr/>
              <p:nvPr/>
            </p:nvSpPr>
            <p:spPr>
              <a:xfrm>
                <a:off x="0" y="4055039"/>
                <a:ext cx="9144000" cy="105108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87502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0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BD2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NOMBOR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NISBAH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-324544" y="980728"/>
            <a:ext cx="9110776" cy="1938952"/>
            <a:chOff x="-324544" y="980728"/>
            <a:chExt cx="9110776" cy="1938952"/>
          </a:xfrm>
        </p:grpSpPr>
        <p:sp>
          <p:nvSpPr>
            <p:cNvPr id="36" name="Rectangle 35"/>
            <p:cNvSpPr/>
            <p:nvPr/>
          </p:nvSpPr>
          <p:spPr>
            <a:xfrm>
              <a:off x="-322272" y="1263496"/>
              <a:ext cx="9108504" cy="165618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-324544" y="980728"/>
              <a:ext cx="9108504" cy="1800200"/>
              <a:chOff x="-324544" y="980728"/>
              <a:chExt cx="9108504" cy="1800200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-324544" y="1124744"/>
                <a:ext cx="9108504" cy="1656184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395536" y="980728"/>
                <a:ext cx="8388424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spcBef>
                    <a:spcPts val="100"/>
                  </a:spcBef>
                  <a:spcAft>
                    <a:spcPts val="100"/>
                  </a:spcAft>
                  <a:buBlip>
                    <a:blip r:embed="rId2"/>
                  </a:buBlip>
                </a:pPr>
                <a:r>
                  <a:rPr lang="en-MY" sz="3200" b="1" dirty="0" err="1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Perpuluhan</a:t>
                </a:r>
                <a:r>
                  <a:rPr lang="en-MY" sz="3200" b="1" dirty="0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berulang</a:t>
                </a:r>
                <a:r>
                  <a:rPr lang="en-MY" sz="3200" b="1" dirty="0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adalah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nombor</a:t>
                </a:r>
                <a:r>
                  <a:rPr lang="en-MY" sz="32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nisbah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kerana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boleh</a:t>
                </a:r>
                <a:r>
                  <a:rPr lang="en-MY" sz="32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ditulis</a:t>
                </a:r>
                <a:r>
                  <a:rPr lang="en-MY" sz="32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dalam</a:t>
                </a:r>
                <a:r>
                  <a:rPr lang="en-MY" sz="32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bentuk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      .</a:t>
                </a:r>
                <a:endParaRPr lang="en-MY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grpSp>
            <p:nvGrpSpPr>
              <p:cNvPr id="19" name="Group 18"/>
              <p:cNvGrpSpPr/>
              <p:nvPr/>
            </p:nvGrpSpPr>
            <p:grpSpPr>
              <a:xfrm>
                <a:off x="6804248" y="1574208"/>
                <a:ext cx="504056" cy="1077218"/>
                <a:chOff x="-1256880" y="3096256"/>
                <a:chExt cx="504056" cy="1077218"/>
              </a:xfrm>
            </p:grpSpPr>
            <p:sp>
              <p:nvSpPr>
                <p:cNvPr id="20" name="TextBox 19"/>
                <p:cNvSpPr txBox="1"/>
                <p:nvPr/>
              </p:nvSpPr>
              <p:spPr>
                <a:xfrm>
                  <a:off x="-1256880" y="3096256"/>
                  <a:ext cx="504056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i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p</a:t>
                  </a:r>
                </a:p>
                <a:p>
                  <a:pPr algn="ctr"/>
                  <a:r>
                    <a:rPr lang="en-US" sz="3200" b="1" i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q</a:t>
                  </a:r>
                </a:p>
              </p:txBody>
            </p:sp>
            <p:cxnSp>
              <p:nvCxnSpPr>
                <p:cNvPr id="26" name="Straight Connector 25"/>
                <p:cNvCxnSpPr/>
                <p:nvPr/>
              </p:nvCxnSpPr>
              <p:spPr>
                <a:xfrm>
                  <a:off x="-1210592" y="3716753"/>
                  <a:ext cx="41148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6" name="Group 5"/>
          <p:cNvGrpSpPr/>
          <p:nvPr/>
        </p:nvGrpSpPr>
        <p:grpSpPr>
          <a:xfrm>
            <a:off x="-340646" y="3441638"/>
            <a:ext cx="9124288" cy="1787562"/>
            <a:chOff x="-340646" y="3441638"/>
            <a:chExt cx="9124288" cy="1787562"/>
          </a:xfrm>
        </p:grpSpPr>
        <p:sp>
          <p:nvSpPr>
            <p:cNvPr id="38" name="Rectangle 37"/>
            <p:cNvSpPr/>
            <p:nvPr/>
          </p:nvSpPr>
          <p:spPr>
            <a:xfrm>
              <a:off x="-324862" y="3573016"/>
              <a:ext cx="9108504" cy="165618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-340646" y="3441638"/>
              <a:ext cx="9108504" cy="1656184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5536" y="3453968"/>
              <a:ext cx="4572000" cy="107721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457200" indent="-457200">
                <a:buBlip>
                  <a:blip r:embed="rId2"/>
                </a:buBlip>
              </a:pPr>
              <a:r>
                <a:rPr lang="en-MY" sz="3200" b="1" dirty="0" err="1" smtClean="0">
                  <a:solidFill>
                    <a:schemeClr val="bg1"/>
                  </a:solidFill>
                  <a:latin typeface="+mn-lt"/>
                </a:rPr>
                <a:t>Contoh</a:t>
              </a:r>
              <a:r>
                <a:rPr lang="en-MY" sz="3200" b="1" dirty="0" smtClean="0">
                  <a:solidFill>
                    <a:schemeClr val="bg1"/>
                  </a:solidFill>
                  <a:latin typeface="+mn-lt"/>
                </a:rPr>
                <a:t>:</a:t>
              </a:r>
              <a:endParaRPr lang="en-MY" sz="3200" b="1" dirty="0">
                <a:solidFill>
                  <a:schemeClr val="bg1"/>
                </a:solidFill>
                <a:latin typeface="+mn-lt"/>
              </a:endParaRPr>
            </a:p>
            <a:p>
              <a:endParaRPr lang="en-MY" sz="3200" b="1" dirty="0">
                <a:solidFill>
                  <a:schemeClr val="bg1"/>
                </a:solidFill>
                <a:latin typeface="+mn-lt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1543315" y="3861048"/>
              <a:ext cx="6485069" cy="1077218"/>
              <a:chOff x="1760106" y="2260865"/>
              <a:chExt cx="6485069" cy="1077218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1760106" y="2320940"/>
                <a:ext cx="6485069" cy="957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MY" sz="3200" b="1" dirty="0" smtClean="0">
                    <a:solidFill>
                      <a:srgbClr val="FFFF00"/>
                    </a:solidFill>
                    <a:ea typeface="Cambria Math" pitchFamily="18" charset="0"/>
                  </a:rPr>
                  <a:t>0.3333…               ,        1.6666…  </a:t>
                </a:r>
                <a:endParaRPr lang="en-MY" sz="3200" b="1" dirty="0">
                  <a:solidFill>
                    <a:srgbClr val="FFFF00"/>
                  </a:solidFill>
                  <a:ea typeface="Cambria Math" pitchFamily="18" charset="0"/>
                </a:endParaRPr>
              </a:p>
            </p:txBody>
          </p:sp>
          <p:grpSp>
            <p:nvGrpSpPr>
              <p:cNvPr id="41" name="Group 40"/>
              <p:cNvGrpSpPr/>
              <p:nvPr/>
            </p:nvGrpSpPr>
            <p:grpSpPr>
              <a:xfrm>
                <a:off x="3318054" y="2260865"/>
                <a:ext cx="821898" cy="1077218"/>
                <a:chOff x="3318054" y="2260865"/>
                <a:chExt cx="821898" cy="1077218"/>
              </a:xfrm>
            </p:grpSpPr>
            <p:sp>
              <p:nvSpPr>
                <p:cNvPr id="42" name="TextBox 41"/>
                <p:cNvSpPr txBox="1"/>
                <p:nvPr/>
              </p:nvSpPr>
              <p:spPr>
                <a:xfrm>
                  <a:off x="3635896" y="2260865"/>
                  <a:ext cx="504056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solidFill>
                        <a:srgbClr val="FFFF00"/>
                      </a:solidFill>
                      <a:latin typeface="+mn-lt"/>
                      <a:cs typeface="Times New Roman" pitchFamily="18" charset="0"/>
                    </a:rPr>
                    <a:t>1</a:t>
                  </a:r>
                </a:p>
                <a:p>
                  <a:pPr algn="ctr"/>
                  <a:r>
                    <a:rPr lang="en-US" sz="3200" b="1" dirty="0" smtClean="0">
                      <a:solidFill>
                        <a:srgbClr val="FFFF00"/>
                      </a:solidFill>
                      <a:latin typeface="+mn-lt"/>
                      <a:cs typeface="Times New Roman" pitchFamily="18" charset="0"/>
                    </a:rPr>
                    <a:t>3</a:t>
                  </a:r>
                  <a:endParaRPr lang="en-US" sz="3200" b="1" dirty="0">
                    <a:solidFill>
                      <a:srgbClr val="FFFF00"/>
                    </a:solidFill>
                    <a:latin typeface="+mn-lt"/>
                    <a:cs typeface="Times New Roman" pitchFamily="18" charset="0"/>
                  </a:endParaRPr>
                </a:p>
              </p:txBody>
            </p:sp>
            <p:cxnSp>
              <p:nvCxnSpPr>
                <p:cNvPr id="43" name="Straight Connector 42"/>
                <p:cNvCxnSpPr/>
                <p:nvPr/>
              </p:nvCxnSpPr>
              <p:spPr>
                <a:xfrm>
                  <a:off x="3694256" y="2806158"/>
                  <a:ext cx="365760" cy="0"/>
                </a:xfrm>
                <a:prstGeom prst="line">
                  <a:avLst/>
                </a:prstGeom>
                <a:ln w="38100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TextBox 43"/>
                <p:cNvSpPr txBox="1"/>
                <p:nvPr/>
              </p:nvSpPr>
              <p:spPr>
                <a:xfrm>
                  <a:off x="3318054" y="2513770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 smtClean="0">
                      <a:solidFill>
                        <a:srgbClr val="FFFF00"/>
                      </a:solidFill>
                      <a:latin typeface="+mn-lt"/>
                    </a:rPr>
                    <a:t>=</a:t>
                  </a:r>
                  <a:endParaRPr lang="en-US" sz="3200" b="1" dirty="0">
                    <a:solidFill>
                      <a:srgbClr val="FFFF00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45" name="Group 44"/>
              <p:cNvGrpSpPr/>
              <p:nvPr/>
            </p:nvGrpSpPr>
            <p:grpSpPr>
              <a:xfrm>
                <a:off x="6990462" y="2260865"/>
                <a:ext cx="821898" cy="1077218"/>
                <a:chOff x="3318054" y="2260865"/>
                <a:chExt cx="821898" cy="1077218"/>
              </a:xfrm>
            </p:grpSpPr>
            <p:sp>
              <p:nvSpPr>
                <p:cNvPr id="46" name="TextBox 45"/>
                <p:cNvSpPr txBox="1"/>
                <p:nvPr/>
              </p:nvSpPr>
              <p:spPr>
                <a:xfrm>
                  <a:off x="3635896" y="2260865"/>
                  <a:ext cx="504056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solidFill>
                        <a:srgbClr val="FFFF00"/>
                      </a:solidFill>
                      <a:latin typeface="+mn-lt"/>
                      <a:cs typeface="Times New Roman" pitchFamily="18" charset="0"/>
                    </a:rPr>
                    <a:t>5</a:t>
                  </a:r>
                </a:p>
                <a:p>
                  <a:pPr algn="ctr"/>
                  <a:r>
                    <a:rPr lang="en-US" sz="3200" b="1" dirty="0" smtClean="0">
                      <a:solidFill>
                        <a:srgbClr val="FFFF00"/>
                      </a:solidFill>
                      <a:latin typeface="+mn-lt"/>
                      <a:cs typeface="Times New Roman" pitchFamily="18" charset="0"/>
                    </a:rPr>
                    <a:t>3</a:t>
                  </a:r>
                  <a:endParaRPr lang="en-US" sz="3200" b="1" dirty="0">
                    <a:solidFill>
                      <a:srgbClr val="FFFF00"/>
                    </a:solidFill>
                    <a:latin typeface="+mn-lt"/>
                    <a:cs typeface="Times New Roman" pitchFamily="18" charset="0"/>
                  </a:endParaRPr>
                </a:p>
              </p:txBody>
            </p:sp>
            <p:cxnSp>
              <p:nvCxnSpPr>
                <p:cNvPr id="47" name="Straight Connector 46"/>
                <p:cNvCxnSpPr/>
                <p:nvPr/>
              </p:nvCxnSpPr>
              <p:spPr>
                <a:xfrm>
                  <a:off x="3694256" y="2806158"/>
                  <a:ext cx="365760" cy="0"/>
                </a:xfrm>
                <a:prstGeom prst="line">
                  <a:avLst/>
                </a:prstGeom>
                <a:ln w="38100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TextBox 47"/>
                <p:cNvSpPr txBox="1"/>
                <p:nvPr/>
              </p:nvSpPr>
              <p:spPr>
                <a:xfrm>
                  <a:off x="3318054" y="2513770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 smtClean="0">
                      <a:solidFill>
                        <a:srgbClr val="FFFF00"/>
                      </a:solidFill>
                      <a:latin typeface="+mn-lt"/>
                    </a:rPr>
                    <a:t>=</a:t>
                  </a:r>
                  <a:endParaRPr lang="en-US" sz="3200" b="1" dirty="0">
                    <a:solidFill>
                      <a:srgbClr val="FFFF00"/>
                    </a:solidFill>
                    <a:latin typeface="+mn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0953936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BD2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NOMBOR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NISBAH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466528" y="2276872"/>
            <a:ext cx="6408712" cy="1728192"/>
            <a:chOff x="1403648" y="2636912"/>
            <a:chExt cx="6408712" cy="1728192"/>
          </a:xfrm>
        </p:grpSpPr>
        <p:sp>
          <p:nvSpPr>
            <p:cNvPr id="10" name="Rectangle 9"/>
            <p:cNvSpPr/>
            <p:nvPr/>
          </p:nvSpPr>
          <p:spPr>
            <a:xfrm>
              <a:off x="1403648" y="2636912"/>
              <a:ext cx="6408712" cy="1728192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763688" y="2708920"/>
              <a:ext cx="5814392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 err="1">
                  <a:solidFill>
                    <a:schemeClr val="bg1"/>
                  </a:solidFill>
                  <a:latin typeface="+mn-lt"/>
                </a:rPr>
                <a:t>Apakah</a:t>
              </a:r>
              <a:r>
                <a:rPr lang="en-US" sz="3200" b="1" dirty="0">
                  <a:solidFill>
                    <a:schemeClr val="bg1"/>
                  </a:solidFill>
                  <a:latin typeface="+mn-lt"/>
                </a:rPr>
                <a:t> yang </a:t>
              </a:r>
              <a:r>
                <a:rPr lang="en-US" sz="3200" b="1" dirty="0" err="1">
                  <a:solidFill>
                    <a:schemeClr val="bg1"/>
                  </a:solidFill>
                  <a:latin typeface="+mn-lt"/>
                </a:rPr>
                <a:t>dimaksudkan</a:t>
              </a:r>
              <a:r>
                <a:rPr lang="en-US" sz="32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+mn-lt"/>
                </a:rPr>
                <a:t>dengan</a:t>
              </a:r>
              <a:r>
                <a:rPr lang="en-US" sz="32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+mn-lt"/>
                </a:rPr>
                <a:t>punca</a:t>
              </a:r>
              <a:r>
                <a:rPr lang="en-US" sz="32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+mn-lt"/>
                </a:rPr>
                <a:t>kuasa</a:t>
              </a:r>
              <a:r>
                <a:rPr lang="en-US" sz="32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+mn-lt"/>
                </a:rPr>
                <a:t>dua</a:t>
              </a:r>
              <a:r>
                <a:rPr lang="en-US" sz="32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+mn-lt"/>
                </a:rPr>
                <a:t>sempurna</a:t>
              </a:r>
              <a:r>
                <a:rPr lang="en-US" sz="3200" b="1" dirty="0">
                  <a:solidFill>
                    <a:schemeClr val="bg1"/>
                  </a:solidFill>
                  <a:latin typeface="+mn-lt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00045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BD2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NOMBOR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NISBAH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1475656" y="3284984"/>
            <a:ext cx="6408712" cy="1008112"/>
            <a:chOff x="1331640" y="3573016"/>
            <a:chExt cx="6408712" cy="1008112"/>
          </a:xfrm>
        </p:grpSpPr>
        <p:sp>
          <p:nvSpPr>
            <p:cNvPr id="22" name="Rectangle 21"/>
            <p:cNvSpPr/>
            <p:nvPr/>
          </p:nvSpPr>
          <p:spPr>
            <a:xfrm>
              <a:off x="1331640" y="3573016"/>
              <a:ext cx="6408712" cy="1008112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609238" y="3573016"/>
              <a:ext cx="598709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Terangkan</a:t>
              </a:r>
              <a:r>
                <a: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kefahaman</a:t>
              </a:r>
              <a:r>
                <a: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anda</a:t>
              </a:r>
              <a:r>
                <a: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tentang</a:t>
              </a:r>
              <a:r>
                <a: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punca</a:t>
              </a:r>
              <a:r>
                <a: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kuasa</a:t>
              </a:r>
              <a:r>
                <a: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dua</a:t>
              </a:r>
              <a:r>
                <a: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sempurna</a:t>
              </a:r>
              <a:r>
                <a: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.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475656" y="4437112"/>
            <a:ext cx="6408712" cy="1384995"/>
            <a:chOff x="1475656" y="4509120"/>
            <a:chExt cx="6408712" cy="1384995"/>
          </a:xfrm>
        </p:grpSpPr>
        <p:sp>
          <p:nvSpPr>
            <p:cNvPr id="24" name="Rectangle 23"/>
            <p:cNvSpPr/>
            <p:nvPr/>
          </p:nvSpPr>
          <p:spPr>
            <a:xfrm>
              <a:off x="1475656" y="4509120"/>
              <a:ext cx="6408712" cy="1368152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979712" y="4509120"/>
              <a:ext cx="5526360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Adakah</a:t>
              </a:r>
              <a:r>
                <a: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punca</a:t>
              </a:r>
              <a:r>
                <a: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kuasa</a:t>
              </a:r>
              <a:r>
                <a: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dua</a:t>
              </a:r>
              <a:r>
                <a: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sempurna</a:t>
              </a:r>
              <a:r>
                <a: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suatu</a:t>
              </a:r>
              <a:r>
                <a: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nombor</a:t>
              </a:r>
              <a:r>
                <a: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8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nisbah</a:t>
              </a:r>
              <a:r>
                <a:rPr 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?</a:t>
              </a:r>
              <a:endParaRPr lang="en-US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  <a:p>
              <a:pPr algn="ctr"/>
              <a:r>
                <a:rPr lang="en-US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Terangkan</a:t>
              </a:r>
              <a:r>
                <a: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jawapan</a:t>
              </a:r>
              <a:r>
                <a: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anda</a:t>
              </a:r>
              <a:r>
                <a: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.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15546" y="692696"/>
            <a:ext cx="8457275" cy="2304256"/>
            <a:chOff x="415546" y="908720"/>
            <a:chExt cx="8457275" cy="2304256"/>
          </a:xfrm>
        </p:grpSpPr>
        <p:grpSp>
          <p:nvGrpSpPr>
            <p:cNvPr id="18" name="Group 17"/>
            <p:cNvGrpSpPr/>
            <p:nvPr/>
          </p:nvGrpSpPr>
          <p:grpSpPr>
            <a:xfrm>
              <a:off x="415546" y="908720"/>
              <a:ext cx="8457275" cy="2304256"/>
              <a:chOff x="293891" y="1127646"/>
              <a:chExt cx="8457275" cy="2304256"/>
            </a:xfrm>
          </p:grpSpPr>
          <p:sp>
            <p:nvSpPr>
              <p:cNvPr id="19" name="Rounded Rectangle 18"/>
              <p:cNvSpPr/>
              <p:nvPr/>
            </p:nvSpPr>
            <p:spPr>
              <a:xfrm>
                <a:off x="293891" y="1127646"/>
                <a:ext cx="8457275" cy="2304256"/>
              </a:xfrm>
              <a:prstGeom prst="roundRect">
                <a:avLst/>
              </a:pr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MY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501923" y="1271662"/>
                <a:ext cx="7980870" cy="1077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MY" sz="3200" b="1" dirty="0" err="1" smtClean="0">
                    <a:solidFill>
                      <a:srgbClr val="FFC000"/>
                    </a:solidFill>
                    <a:latin typeface="+mn-lt"/>
                  </a:rPr>
                  <a:t>Punca</a:t>
                </a:r>
                <a:r>
                  <a:rPr lang="en-MY" sz="3200" b="1" dirty="0" smtClean="0">
                    <a:solidFill>
                      <a:srgbClr val="FFC000"/>
                    </a:solidFill>
                    <a:latin typeface="+mn-lt"/>
                  </a:rPr>
                  <a:t> </a:t>
                </a:r>
                <a:r>
                  <a:rPr lang="en-MY" sz="3200" b="1" dirty="0" err="1" smtClean="0">
                    <a:solidFill>
                      <a:srgbClr val="FFC000"/>
                    </a:solidFill>
                    <a:latin typeface="+mn-lt"/>
                  </a:rPr>
                  <a:t>kuasa</a:t>
                </a:r>
                <a:r>
                  <a:rPr lang="en-MY" sz="3200" b="1" dirty="0" smtClean="0">
                    <a:solidFill>
                      <a:srgbClr val="FFC000"/>
                    </a:solidFill>
                    <a:latin typeface="+mn-lt"/>
                  </a:rPr>
                  <a:t> </a:t>
                </a:r>
                <a:r>
                  <a:rPr lang="en-MY" sz="3200" b="1" dirty="0" err="1" smtClean="0">
                    <a:solidFill>
                      <a:srgbClr val="FFC000"/>
                    </a:solidFill>
                    <a:latin typeface="+mn-lt"/>
                  </a:rPr>
                  <a:t>dua</a:t>
                </a:r>
                <a:r>
                  <a:rPr lang="en-MY" sz="3200" b="1" dirty="0" smtClean="0">
                    <a:solidFill>
                      <a:srgbClr val="FFC000"/>
                    </a:solidFill>
                    <a:latin typeface="+mn-lt"/>
                  </a:rPr>
                  <a:t> </a:t>
                </a:r>
                <a:r>
                  <a:rPr lang="en-MY" sz="3200" b="1" dirty="0" err="1" smtClean="0">
                    <a:solidFill>
                      <a:srgbClr val="FFC000"/>
                    </a:solidFill>
                    <a:latin typeface="+mn-lt"/>
                  </a:rPr>
                  <a:t>sempurna</a:t>
                </a:r>
                <a:r>
                  <a:rPr lang="en-MY" sz="3200" b="1" dirty="0" smtClean="0">
                    <a:solidFill>
                      <a:srgbClr val="FFC000"/>
                    </a:solidFill>
                    <a:latin typeface="+mn-lt"/>
                  </a:rPr>
                  <a:t>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+mn-lt"/>
                  </a:rPr>
                  <a:t>adalah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3200" b="1" dirty="0" err="1">
                    <a:solidFill>
                      <a:schemeClr val="bg1"/>
                    </a:solidFill>
                    <a:latin typeface="+mn-lt"/>
                  </a:rPr>
                  <a:t>nombor-nombor</a:t>
                </a:r>
                <a:r>
                  <a:rPr lang="en-MY" sz="32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+mn-lt"/>
                  </a:rPr>
                  <a:t>seperti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+mn-lt"/>
                  </a:rPr>
                  <a:t>berikut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+mn-lt"/>
                  </a:rPr>
                  <a:t>:</a:t>
                </a:r>
                <a:endParaRPr lang="en-MY" sz="32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2298531" y="2370594"/>
              <a:ext cx="4896544" cy="576064"/>
              <a:chOff x="2298531" y="2370594"/>
              <a:chExt cx="4896544" cy="57606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Rectangle 13"/>
                  <p:cNvSpPr/>
                  <p:nvPr/>
                </p:nvSpPr>
                <p:spPr>
                  <a:xfrm>
                    <a:off x="2298531" y="2370594"/>
                    <a:ext cx="1152128" cy="57606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ad>
                            <m:radPr>
                              <m:degHide m:val="on"/>
                              <m:ctrlPr>
                                <a:rPr lang="en-MY" sz="32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nor/>
                                </m:rPr>
                                <a:rPr lang="en-MY" sz="3200" b="1" i="0" smtClean="0">
                                  <a:latin typeface="Century Gothic" pitchFamily="34" charset="0"/>
                                  <a:ea typeface="Cambria Math"/>
                                </a:rPr>
                                <m:t>4</m:t>
                              </m:r>
                            </m:e>
                          </m:rad>
                          <m:r>
                            <a:rPr lang="en-MY" sz="3200" b="1" i="1" smtClean="0">
                              <a:latin typeface="Cambria Math"/>
                              <a:ea typeface="Cambria Math"/>
                            </a:rPr>
                            <m:t> ,</m:t>
                          </m:r>
                        </m:oMath>
                      </m:oMathPara>
                    </a14:m>
                    <a:endParaRPr lang="en-MY" sz="3200" b="1" dirty="0">
                      <a:latin typeface="Cambria Math" pitchFamily="18" charset="0"/>
                      <a:ea typeface="Cambria Math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4" name="Rectangle 1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8531" y="2370594"/>
                    <a:ext cx="1152128" cy="576064"/>
                  </a:xfrm>
                  <a:prstGeom prst="rect">
                    <a:avLst/>
                  </a:prstGeom>
                  <a:blipFill rotWithShape="1">
                    <a:blip r:embed="rId2" cstate="print"/>
                    <a:stretch>
                      <a:fillRect b="-1053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Rectangle 14"/>
                  <p:cNvSpPr/>
                  <p:nvPr/>
                </p:nvSpPr>
                <p:spPr>
                  <a:xfrm>
                    <a:off x="3090619" y="2370594"/>
                    <a:ext cx="1152128" cy="57606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ad>
                            <m:radPr>
                              <m:degHide m:val="on"/>
                              <m:ctrlPr>
                                <a:rPr lang="en-MY" sz="32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nor/>
                                </m:rPr>
                                <a:rPr lang="en-MY" sz="3200" b="1" i="0" smtClean="0">
                                  <a:latin typeface="Century Gothic" pitchFamily="34" charset="0"/>
                                  <a:ea typeface="Cambria Math"/>
                                </a:rPr>
                                <m:t>9</m:t>
                              </m:r>
                            </m:e>
                          </m:rad>
                          <m:r>
                            <a:rPr lang="en-MY" sz="3200" b="1" i="1" smtClean="0">
                              <a:latin typeface="Cambria Math"/>
                              <a:ea typeface="Cambria Math"/>
                            </a:rPr>
                            <m:t> ,</m:t>
                          </m:r>
                        </m:oMath>
                      </m:oMathPara>
                    </a14:m>
                    <a:endParaRPr lang="en-MY" sz="3200" b="1" dirty="0">
                      <a:latin typeface="Cambria Math" pitchFamily="18" charset="0"/>
                      <a:ea typeface="Cambria Math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5" name="Rectangle 1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90619" y="2370594"/>
                    <a:ext cx="1152128" cy="576064"/>
                  </a:xfrm>
                  <a:prstGeom prst="rect">
                    <a:avLst/>
                  </a:prstGeom>
                  <a:blipFill rotWithShape="1">
                    <a:blip r:embed="rId3" cstate="print"/>
                    <a:stretch>
                      <a:fillRect b="-1053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/>
                  <p:cNvSpPr/>
                  <p:nvPr/>
                </p:nvSpPr>
                <p:spPr>
                  <a:xfrm>
                    <a:off x="3954715" y="2370594"/>
                    <a:ext cx="1152128" cy="57606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ad>
                            <m:radPr>
                              <m:degHide m:val="on"/>
                              <m:ctrlPr>
                                <a:rPr lang="en-MY" sz="32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nor/>
                                </m:rPr>
                                <a:rPr lang="en-MY" sz="3200" b="1" i="0" smtClean="0">
                                  <a:latin typeface="Century Gothic" pitchFamily="34" charset="0"/>
                                  <a:ea typeface="Cambria Math"/>
                                </a:rPr>
                                <m:t>16</m:t>
                              </m:r>
                            </m:e>
                          </m:rad>
                          <m:r>
                            <a:rPr lang="en-MY" sz="3200" b="1" i="1" smtClean="0">
                              <a:latin typeface="Cambria Math"/>
                              <a:ea typeface="Cambria Math"/>
                            </a:rPr>
                            <m:t> ,</m:t>
                          </m:r>
                        </m:oMath>
                      </m:oMathPara>
                    </a14:m>
                    <a:endParaRPr lang="en-MY" sz="3200" b="1" dirty="0">
                      <a:latin typeface="Cambria Math" pitchFamily="18" charset="0"/>
                      <a:ea typeface="Cambria Math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6" name="Rectangle 1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54715" y="2370594"/>
                    <a:ext cx="1152128" cy="576064"/>
                  </a:xfrm>
                  <a:prstGeom prst="rect">
                    <a:avLst/>
                  </a:prstGeom>
                  <a:blipFill rotWithShape="1">
                    <a:blip r:embed="rId4" cstate="print"/>
                    <a:stretch>
                      <a:fillRect b="-1053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/>
                  <p:cNvSpPr/>
                  <p:nvPr/>
                </p:nvSpPr>
                <p:spPr>
                  <a:xfrm>
                    <a:off x="4962827" y="2370594"/>
                    <a:ext cx="1152128" cy="57606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ad>
                            <m:radPr>
                              <m:degHide m:val="on"/>
                              <m:ctrlPr>
                                <a:rPr lang="en-MY" sz="32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nor/>
                                </m:rPr>
                                <a:rPr lang="en-MY" sz="3200" b="1" i="0" smtClean="0">
                                  <a:latin typeface="Century Gothic" pitchFamily="34" charset="0"/>
                                  <a:ea typeface="Cambria Math"/>
                                </a:rPr>
                                <m:t>25</m:t>
                              </m:r>
                            </m:e>
                          </m:rad>
                          <m:r>
                            <a:rPr lang="en-MY" sz="3200" b="1" i="1" smtClean="0">
                              <a:latin typeface="Cambria Math"/>
                              <a:ea typeface="Cambria Math"/>
                            </a:rPr>
                            <m:t> ,</m:t>
                          </m:r>
                        </m:oMath>
                      </m:oMathPara>
                    </a14:m>
                    <a:endParaRPr lang="en-MY" sz="3200" b="1" dirty="0">
                      <a:latin typeface="Cambria Math" pitchFamily="18" charset="0"/>
                      <a:ea typeface="Cambria Math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7" name="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62827" y="2370594"/>
                    <a:ext cx="1152128" cy="576064"/>
                  </a:xfrm>
                  <a:prstGeom prst="rect">
                    <a:avLst/>
                  </a:prstGeom>
                  <a:blipFill rotWithShape="1">
                    <a:blip r:embed="rId5" cstate="print"/>
                    <a:stretch>
                      <a:fillRect b="-1053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Rectangle 20"/>
                  <p:cNvSpPr/>
                  <p:nvPr/>
                </p:nvSpPr>
                <p:spPr>
                  <a:xfrm>
                    <a:off x="6042947" y="2370594"/>
                    <a:ext cx="1152128" cy="57606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ad>
                            <m:radPr>
                              <m:degHide m:val="on"/>
                              <m:ctrlPr>
                                <a:rPr lang="en-MY" sz="32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nor/>
                                </m:rPr>
                                <a:rPr lang="en-MY" sz="3200" b="1" i="0" smtClean="0">
                                  <a:latin typeface="Century Gothic" pitchFamily="34" charset="0"/>
                                  <a:ea typeface="Cambria Math"/>
                                </a:rPr>
                                <m:t>100</m:t>
                              </m:r>
                            </m:e>
                          </m:rad>
                          <m:r>
                            <a:rPr lang="en-MY" sz="3200" b="1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</m:oMath>
                      </m:oMathPara>
                    </a14:m>
                    <a:endParaRPr lang="en-MY" sz="3200" b="1" dirty="0">
                      <a:latin typeface="Cambria Math" pitchFamily="18" charset="0"/>
                      <a:ea typeface="Cambria Math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1" name="Rectangle 2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42947" y="2370594"/>
                    <a:ext cx="1152128" cy="576064"/>
                  </a:xfrm>
                  <a:prstGeom prst="rect">
                    <a:avLst/>
                  </a:prstGeom>
                  <a:blipFill rotWithShape="1">
                    <a:blip r:embed="rId6" cstate="print"/>
                    <a:stretch>
                      <a:fillRect b="-1053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2260555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BD2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NOMBOR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NISBAH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-324544" y="980728"/>
            <a:ext cx="9110776" cy="1938952"/>
            <a:chOff x="-324544" y="980728"/>
            <a:chExt cx="9110776" cy="1938952"/>
          </a:xfrm>
        </p:grpSpPr>
        <p:sp>
          <p:nvSpPr>
            <p:cNvPr id="36" name="Rectangle 35"/>
            <p:cNvSpPr/>
            <p:nvPr/>
          </p:nvSpPr>
          <p:spPr>
            <a:xfrm>
              <a:off x="-322272" y="1263496"/>
              <a:ext cx="9108504" cy="165618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-324544" y="980728"/>
              <a:ext cx="9110776" cy="1800200"/>
              <a:chOff x="-324544" y="980728"/>
              <a:chExt cx="9110776" cy="1800200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-324544" y="1124744"/>
                <a:ext cx="9108504" cy="1656184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251520" y="980728"/>
                <a:ext cx="8534712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spcBef>
                    <a:spcPts val="100"/>
                  </a:spcBef>
                  <a:spcAft>
                    <a:spcPts val="100"/>
                  </a:spcAft>
                  <a:buBlip>
                    <a:blip r:embed="rId2"/>
                  </a:buBlip>
                </a:pPr>
                <a:r>
                  <a:rPr lang="en-MY" sz="3200" b="1" dirty="0" err="1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Punca</a:t>
                </a:r>
                <a:r>
                  <a:rPr lang="en-MY" sz="3200" b="1" dirty="0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kuasa</a:t>
                </a:r>
                <a:r>
                  <a:rPr lang="en-MY" sz="3200" b="1" dirty="0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dua</a:t>
                </a:r>
                <a:r>
                  <a:rPr lang="en-MY" sz="3200" b="1" dirty="0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sempurna</a:t>
                </a:r>
                <a:r>
                  <a:rPr lang="en-MY" sz="3200" b="1" dirty="0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adalah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nombor</a:t>
                </a:r>
                <a:r>
                  <a:rPr lang="en-MY" sz="32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nisbah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kerana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boleh</a:t>
                </a:r>
                <a:r>
                  <a:rPr lang="en-MY" sz="32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ditulis</a:t>
                </a:r>
                <a:r>
                  <a:rPr lang="en-MY" sz="32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dalam</a:t>
                </a:r>
                <a:r>
                  <a:rPr lang="en-MY" sz="32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32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bentuk</a:t>
                </a:r>
                <a:r>
                  <a:rPr lang="en-MY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     .</a:t>
                </a:r>
                <a:endParaRPr lang="en-MY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grpSp>
            <p:nvGrpSpPr>
              <p:cNvPr id="19" name="Group 18"/>
              <p:cNvGrpSpPr/>
              <p:nvPr/>
            </p:nvGrpSpPr>
            <p:grpSpPr>
              <a:xfrm>
                <a:off x="8045800" y="1574208"/>
                <a:ext cx="504056" cy="1077218"/>
                <a:chOff x="-15328" y="3096256"/>
                <a:chExt cx="504056" cy="1077218"/>
              </a:xfrm>
            </p:grpSpPr>
            <p:sp>
              <p:nvSpPr>
                <p:cNvPr id="20" name="TextBox 19"/>
                <p:cNvSpPr txBox="1"/>
                <p:nvPr/>
              </p:nvSpPr>
              <p:spPr>
                <a:xfrm>
                  <a:off x="-15328" y="3096256"/>
                  <a:ext cx="504056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i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p</a:t>
                  </a:r>
                </a:p>
                <a:p>
                  <a:pPr algn="ctr"/>
                  <a:r>
                    <a:rPr lang="en-US" sz="3200" b="1" i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q</a:t>
                  </a:r>
                </a:p>
              </p:txBody>
            </p:sp>
            <p:cxnSp>
              <p:nvCxnSpPr>
                <p:cNvPr id="26" name="Straight Connector 25"/>
                <p:cNvCxnSpPr/>
                <p:nvPr/>
              </p:nvCxnSpPr>
              <p:spPr>
                <a:xfrm>
                  <a:off x="30960" y="3716753"/>
                  <a:ext cx="41148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9" name="Group 8"/>
          <p:cNvGrpSpPr/>
          <p:nvPr/>
        </p:nvGrpSpPr>
        <p:grpSpPr>
          <a:xfrm>
            <a:off x="-340646" y="3140968"/>
            <a:ext cx="9124288" cy="2651658"/>
            <a:chOff x="-340646" y="3441638"/>
            <a:chExt cx="9124288" cy="2651658"/>
          </a:xfrm>
        </p:grpSpPr>
        <p:sp>
          <p:nvSpPr>
            <p:cNvPr id="38" name="Rectangle 37"/>
            <p:cNvSpPr/>
            <p:nvPr/>
          </p:nvSpPr>
          <p:spPr>
            <a:xfrm>
              <a:off x="-324862" y="5661248"/>
              <a:ext cx="9108504" cy="43204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-340646" y="3441638"/>
              <a:ext cx="9108504" cy="250764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18112" y="3453968"/>
              <a:ext cx="4572000" cy="107721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457200" indent="-457200">
                <a:buBlip>
                  <a:blip r:embed="rId2"/>
                </a:buBlip>
              </a:pPr>
              <a:r>
                <a:rPr lang="en-MY" sz="3200" b="1" dirty="0" err="1" smtClean="0">
                  <a:solidFill>
                    <a:schemeClr val="bg1"/>
                  </a:solidFill>
                  <a:latin typeface="+mn-lt"/>
                </a:rPr>
                <a:t>Contoh</a:t>
              </a:r>
              <a:r>
                <a:rPr lang="en-MY" sz="3200" b="1" dirty="0" smtClean="0">
                  <a:solidFill>
                    <a:schemeClr val="bg1"/>
                  </a:solidFill>
                  <a:latin typeface="+mn-lt"/>
                </a:rPr>
                <a:t>:</a:t>
              </a:r>
              <a:endParaRPr lang="en-MY" sz="3200" b="1" dirty="0">
                <a:solidFill>
                  <a:schemeClr val="bg1"/>
                </a:solidFill>
                <a:latin typeface="+mn-lt"/>
              </a:endParaRPr>
            </a:p>
            <a:p>
              <a:endParaRPr lang="en-MY" sz="3200" b="1" dirty="0">
                <a:solidFill>
                  <a:schemeClr val="bg1"/>
                </a:solidFill>
                <a:latin typeface="+mn-lt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1464484" y="3926046"/>
              <a:ext cx="4104456" cy="1077218"/>
              <a:chOff x="971600" y="3906051"/>
              <a:chExt cx="4104456" cy="1077218"/>
            </a:xfrm>
          </p:grpSpPr>
          <p:grpSp>
            <p:nvGrpSpPr>
              <p:cNvPr id="41" name="Group 40"/>
              <p:cNvGrpSpPr/>
              <p:nvPr/>
            </p:nvGrpSpPr>
            <p:grpSpPr>
              <a:xfrm>
                <a:off x="2606030" y="3906051"/>
                <a:ext cx="2097241" cy="1077218"/>
                <a:chOff x="2805405" y="2260865"/>
                <a:chExt cx="2097241" cy="1077218"/>
              </a:xfrm>
            </p:grpSpPr>
            <p:sp>
              <p:nvSpPr>
                <p:cNvPr id="42" name="TextBox 41"/>
                <p:cNvSpPr txBox="1"/>
                <p:nvPr/>
              </p:nvSpPr>
              <p:spPr>
                <a:xfrm>
                  <a:off x="3420639" y="2260865"/>
                  <a:ext cx="504056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solidFill>
                        <a:srgbClr val="FFFF00"/>
                      </a:solidFill>
                      <a:latin typeface="+mn-lt"/>
                      <a:cs typeface="Times New Roman" pitchFamily="18" charset="0"/>
                    </a:rPr>
                    <a:t>2</a:t>
                  </a:r>
                </a:p>
                <a:p>
                  <a:pPr algn="ctr"/>
                  <a:r>
                    <a:rPr lang="en-US" sz="3200" b="1" dirty="0" smtClean="0">
                      <a:solidFill>
                        <a:srgbClr val="FFFF00"/>
                      </a:solidFill>
                      <a:latin typeface="+mn-lt"/>
                      <a:cs typeface="Times New Roman" pitchFamily="18" charset="0"/>
                    </a:rPr>
                    <a:t>1</a:t>
                  </a:r>
                  <a:endParaRPr lang="en-US" sz="3200" b="1" dirty="0">
                    <a:solidFill>
                      <a:srgbClr val="FFFF00"/>
                    </a:solidFill>
                    <a:latin typeface="+mn-lt"/>
                    <a:cs typeface="Times New Roman" pitchFamily="18" charset="0"/>
                  </a:endParaRPr>
                </a:p>
              </p:txBody>
            </p:sp>
            <p:cxnSp>
              <p:nvCxnSpPr>
                <p:cNvPr id="43" name="Straight Connector 42"/>
                <p:cNvCxnSpPr/>
                <p:nvPr/>
              </p:nvCxnSpPr>
              <p:spPr>
                <a:xfrm>
                  <a:off x="3489536" y="2806158"/>
                  <a:ext cx="365760" cy="0"/>
                </a:xfrm>
                <a:prstGeom prst="line">
                  <a:avLst/>
                </a:prstGeom>
                <a:ln w="38100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TextBox 43"/>
                <p:cNvSpPr txBox="1"/>
                <p:nvPr/>
              </p:nvSpPr>
              <p:spPr>
                <a:xfrm>
                  <a:off x="2805405" y="2513770"/>
                  <a:ext cx="209724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 smtClean="0">
                      <a:solidFill>
                        <a:srgbClr val="FFFF00"/>
                      </a:solidFill>
                      <a:latin typeface="+mn-lt"/>
                    </a:rPr>
                    <a:t>= –      </a:t>
                  </a:r>
                  <a:r>
                    <a:rPr lang="en-US" sz="3200" b="1" dirty="0" err="1" smtClean="0">
                      <a:solidFill>
                        <a:srgbClr val="FFFF00"/>
                      </a:solidFill>
                      <a:latin typeface="+mn-lt"/>
                    </a:rPr>
                    <a:t>atau</a:t>
                  </a:r>
                  <a:r>
                    <a:rPr lang="en-US" sz="3200" b="1" dirty="0" smtClean="0">
                      <a:solidFill>
                        <a:srgbClr val="FFFF00"/>
                      </a:solidFill>
                      <a:latin typeface="+mn-lt"/>
                    </a:rPr>
                    <a:t> </a:t>
                  </a:r>
                  <a:endParaRPr lang="en-US" sz="3200" b="1" dirty="0">
                    <a:solidFill>
                      <a:srgbClr val="FFFF00"/>
                    </a:solidFill>
                    <a:latin typeface="+mn-lt"/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Rectangle 24"/>
                  <p:cNvSpPr/>
                  <p:nvPr/>
                </p:nvSpPr>
                <p:spPr>
                  <a:xfrm>
                    <a:off x="971600" y="4156628"/>
                    <a:ext cx="1152128" cy="57606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ad>
                            <m:radPr>
                              <m:degHide m:val="on"/>
                              <m:ctrlPr>
                                <a:rPr lang="en-MY" sz="3200" b="1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nor/>
                                </m:rPr>
                                <a:rPr lang="en-MY" sz="3200" b="1" i="0" smtClean="0">
                                  <a:solidFill>
                                    <a:srgbClr val="FFFF00"/>
                                  </a:solidFill>
                                  <a:ea typeface="Cambria Math"/>
                                </a:rPr>
                                <m:t>4</m:t>
                              </m:r>
                            </m:e>
                          </m:rad>
                          <m:r>
                            <a:rPr lang="en-MY" sz="3200" b="1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 </m:t>
                          </m:r>
                        </m:oMath>
                      </m:oMathPara>
                    </a14:m>
                    <a:endParaRPr lang="en-MY" sz="3200" b="1" dirty="0">
                      <a:solidFill>
                        <a:srgbClr val="FFFF00"/>
                      </a:solidFill>
                      <a:latin typeface="Cambria Math" pitchFamily="18" charset="0"/>
                      <a:ea typeface="Cambria Math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5" name="Rectangle 2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1600" y="4156628"/>
                    <a:ext cx="1152128" cy="576064"/>
                  </a:xfrm>
                  <a:prstGeom prst="rect">
                    <a:avLst/>
                  </a:prstGeom>
                  <a:blipFill rotWithShape="1">
                    <a:blip r:embed="rId3" cstate="print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" name="TextBox 4"/>
              <p:cNvSpPr txBox="1"/>
              <p:nvPr/>
            </p:nvSpPr>
            <p:spPr>
              <a:xfrm>
                <a:off x="1783663" y="4152273"/>
                <a:ext cx="134817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solidFill>
                      <a:srgbClr val="FFFF00"/>
                    </a:solidFill>
                    <a:latin typeface="+mn-lt"/>
                    <a:sym typeface="Symbol"/>
                  </a:rPr>
                  <a:t>= 2</a:t>
                </a:r>
                <a:endParaRPr lang="en-US" sz="3200" b="1" dirty="0">
                  <a:solidFill>
                    <a:srgbClr val="FFFF00"/>
                  </a:solidFill>
                  <a:latin typeface="+mn-lt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4572000" y="3906051"/>
                <a:ext cx="50405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rgbClr val="FFFF00"/>
                    </a:solidFill>
                    <a:latin typeface="+mn-lt"/>
                    <a:cs typeface="Times New Roman" pitchFamily="18" charset="0"/>
                  </a:rPr>
                  <a:t>2</a:t>
                </a:r>
              </a:p>
              <a:p>
                <a:pPr algn="ctr"/>
                <a:r>
                  <a:rPr lang="en-US" sz="3200" b="1" dirty="0" smtClean="0">
                    <a:solidFill>
                      <a:srgbClr val="FFFF00"/>
                    </a:solidFill>
                    <a:latin typeface="+mn-lt"/>
                    <a:cs typeface="Times New Roman" pitchFamily="18" charset="0"/>
                  </a:rPr>
                  <a:t>1</a:t>
                </a:r>
                <a:endParaRPr lang="en-US" sz="3200" b="1" dirty="0">
                  <a:solidFill>
                    <a:srgbClr val="FFFF00"/>
                  </a:solidFill>
                  <a:latin typeface="+mn-lt"/>
                  <a:cs typeface="Times New Roman" pitchFamily="18" charset="0"/>
                </a:endParaRPr>
              </a:p>
            </p:txBody>
          </p:sp>
          <p:cxnSp>
            <p:nvCxnSpPr>
              <p:cNvPr id="50" name="Straight Connector 49"/>
              <p:cNvCxnSpPr/>
              <p:nvPr/>
            </p:nvCxnSpPr>
            <p:spPr>
              <a:xfrm>
                <a:off x="4640897" y="4444660"/>
                <a:ext cx="365760" cy="0"/>
              </a:xfrm>
              <a:prstGeom prst="line">
                <a:avLst/>
              </a:prstGeom>
              <a:ln w="381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Group 50"/>
            <p:cNvGrpSpPr/>
            <p:nvPr/>
          </p:nvGrpSpPr>
          <p:grpSpPr>
            <a:xfrm>
              <a:off x="1464484" y="4869160"/>
              <a:ext cx="4104456" cy="1077218"/>
              <a:chOff x="971600" y="3906051"/>
              <a:chExt cx="4104456" cy="1077218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2606030" y="3906051"/>
                <a:ext cx="2097241" cy="1077218"/>
                <a:chOff x="2805405" y="2260865"/>
                <a:chExt cx="2097241" cy="1077218"/>
              </a:xfrm>
            </p:grpSpPr>
            <p:sp>
              <p:nvSpPr>
                <p:cNvPr id="57" name="TextBox 56"/>
                <p:cNvSpPr txBox="1"/>
                <p:nvPr/>
              </p:nvSpPr>
              <p:spPr>
                <a:xfrm>
                  <a:off x="3420639" y="2260865"/>
                  <a:ext cx="504056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solidFill>
                        <a:srgbClr val="FFFF00"/>
                      </a:solidFill>
                      <a:latin typeface="+mn-lt"/>
                      <a:cs typeface="Times New Roman" pitchFamily="18" charset="0"/>
                    </a:rPr>
                    <a:t>3</a:t>
                  </a:r>
                </a:p>
                <a:p>
                  <a:pPr algn="ctr"/>
                  <a:r>
                    <a:rPr lang="en-US" sz="3200" b="1" dirty="0" smtClean="0">
                      <a:solidFill>
                        <a:srgbClr val="FFFF00"/>
                      </a:solidFill>
                      <a:latin typeface="+mn-lt"/>
                      <a:cs typeface="Times New Roman" pitchFamily="18" charset="0"/>
                    </a:rPr>
                    <a:t>1</a:t>
                  </a:r>
                  <a:endParaRPr lang="en-US" sz="3200" b="1" dirty="0">
                    <a:solidFill>
                      <a:srgbClr val="FFFF00"/>
                    </a:solidFill>
                    <a:latin typeface="+mn-lt"/>
                    <a:cs typeface="Times New Roman" pitchFamily="18" charset="0"/>
                  </a:endParaRPr>
                </a:p>
              </p:txBody>
            </p: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3489536" y="2806158"/>
                  <a:ext cx="365760" cy="0"/>
                </a:xfrm>
                <a:prstGeom prst="line">
                  <a:avLst/>
                </a:prstGeom>
                <a:ln w="38100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9" name="TextBox 58"/>
                <p:cNvSpPr txBox="1"/>
                <p:nvPr/>
              </p:nvSpPr>
              <p:spPr>
                <a:xfrm>
                  <a:off x="2805405" y="2513770"/>
                  <a:ext cx="209724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 smtClean="0">
                      <a:solidFill>
                        <a:srgbClr val="FFFF00"/>
                      </a:solidFill>
                      <a:latin typeface="+mn-lt"/>
                    </a:rPr>
                    <a:t>= –      </a:t>
                  </a:r>
                  <a:r>
                    <a:rPr lang="en-US" sz="3200" b="1" dirty="0" err="1" smtClean="0">
                      <a:solidFill>
                        <a:srgbClr val="FFFF00"/>
                      </a:solidFill>
                      <a:latin typeface="+mn-lt"/>
                    </a:rPr>
                    <a:t>atau</a:t>
                  </a:r>
                  <a:r>
                    <a:rPr lang="en-US" sz="3200" b="1" dirty="0" smtClean="0">
                      <a:solidFill>
                        <a:srgbClr val="FFFF00"/>
                      </a:solidFill>
                      <a:latin typeface="+mn-lt"/>
                    </a:rPr>
                    <a:t> </a:t>
                  </a:r>
                  <a:endParaRPr lang="en-US" sz="3200" b="1" dirty="0">
                    <a:solidFill>
                      <a:srgbClr val="FFFF00"/>
                    </a:solidFill>
                    <a:latin typeface="+mn-lt"/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Rectangle 52"/>
                  <p:cNvSpPr/>
                  <p:nvPr/>
                </p:nvSpPr>
                <p:spPr>
                  <a:xfrm>
                    <a:off x="971600" y="4156628"/>
                    <a:ext cx="1152128" cy="57606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ad>
                            <m:radPr>
                              <m:degHide m:val="on"/>
                              <m:ctrlPr>
                                <a:rPr lang="en-MY" sz="3200" b="1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nor/>
                                </m:rPr>
                                <a:rPr lang="en-US" sz="3200" b="1" i="0" smtClean="0">
                                  <a:solidFill>
                                    <a:srgbClr val="FFFF00"/>
                                  </a:solidFill>
                                  <a:ea typeface="Cambria Math"/>
                                </a:rPr>
                                <m:t>9</m:t>
                              </m:r>
                            </m:e>
                          </m:rad>
                          <m:r>
                            <a:rPr lang="en-MY" sz="3200" b="1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 </m:t>
                          </m:r>
                        </m:oMath>
                      </m:oMathPara>
                    </a14:m>
                    <a:endParaRPr lang="en-MY" sz="3200" b="1" dirty="0">
                      <a:solidFill>
                        <a:srgbClr val="FFFF00"/>
                      </a:solidFill>
                      <a:latin typeface="Cambria Math" pitchFamily="18" charset="0"/>
                      <a:ea typeface="Cambria Math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53" name="Rectangle 5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1600" y="4156628"/>
                    <a:ext cx="1152128" cy="576064"/>
                  </a:xfrm>
                  <a:prstGeom prst="rect">
                    <a:avLst/>
                  </a:prstGeom>
                  <a:blipFill rotWithShape="1">
                    <a:blip r:embed="rId4" cstate="print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4" name="TextBox 53"/>
              <p:cNvSpPr txBox="1"/>
              <p:nvPr/>
            </p:nvSpPr>
            <p:spPr>
              <a:xfrm>
                <a:off x="1783663" y="4152273"/>
                <a:ext cx="134817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solidFill>
                      <a:srgbClr val="FFFF00"/>
                    </a:solidFill>
                    <a:latin typeface="+mn-lt"/>
                    <a:sym typeface="Symbol"/>
                  </a:rPr>
                  <a:t>= 3</a:t>
                </a:r>
                <a:endParaRPr lang="en-US" sz="3200" b="1" dirty="0">
                  <a:solidFill>
                    <a:srgbClr val="FFFF00"/>
                  </a:solidFill>
                  <a:latin typeface="+mn-lt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4572000" y="3906051"/>
                <a:ext cx="50405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rgbClr val="FFFF00"/>
                    </a:solidFill>
                    <a:latin typeface="+mn-lt"/>
                    <a:cs typeface="Times New Roman" pitchFamily="18" charset="0"/>
                  </a:rPr>
                  <a:t>3</a:t>
                </a:r>
              </a:p>
              <a:p>
                <a:pPr algn="ctr"/>
                <a:r>
                  <a:rPr lang="en-US" sz="3200" b="1" dirty="0" smtClean="0">
                    <a:solidFill>
                      <a:srgbClr val="FFFF00"/>
                    </a:solidFill>
                    <a:latin typeface="+mn-lt"/>
                    <a:cs typeface="Times New Roman" pitchFamily="18" charset="0"/>
                  </a:rPr>
                  <a:t>1</a:t>
                </a:r>
                <a:endParaRPr lang="en-US" sz="3200" b="1" dirty="0">
                  <a:solidFill>
                    <a:srgbClr val="FFFF00"/>
                  </a:solidFill>
                  <a:latin typeface="+mn-lt"/>
                  <a:cs typeface="Times New Roman" pitchFamily="18" charset="0"/>
                </a:endParaRPr>
              </a:p>
            </p:txBody>
          </p:sp>
          <p:cxnSp>
            <p:nvCxnSpPr>
              <p:cNvPr id="56" name="Straight Connector 55"/>
              <p:cNvCxnSpPr/>
              <p:nvPr/>
            </p:nvCxnSpPr>
            <p:spPr>
              <a:xfrm>
                <a:off x="4640897" y="4444660"/>
                <a:ext cx="365760" cy="0"/>
              </a:xfrm>
              <a:prstGeom prst="line">
                <a:avLst/>
              </a:prstGeom>
              <a:ln w="381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5322539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539552" y="5157192"/>
            <a:ext cx="8640960" cy="584775"/>
            <a:chOff x="539552" y="5157192"/>
            <a:chExt cx="8640960" cy="584775"/>
          </a:xfrm>
        </p:grpSpPr>
        <p:sp>
          <p:nvSpPr>
            <p:cNvPr id="16" name="Rectangle 15"/>
            <p:cNvSpPr/>
            <p:nvPr/>
          </p:nvSpPr>
          <p:spPr>
            <a:xfrm>
              <a:off x="539552" y="5157192"/>
              <a:ext cx="864096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746125" algn="ctr" eaLnBrk="1" fontAlgn="auto" hangingPunct="1">
                <a:spcAft>
                  <a:spcPts val="0"/>
                </a:spcAft>
                <a:buFont typeface="Arial" pitchFamily="34" charset="0"/>
                <a:buNone/>
                <a:defRPr/>
              </a:pPr>
              <a:r>
                <a:rPr lang="en-US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itchFamily="34" charset="0"/>
                </a:rPr>
                <a:t>                    Mari </a:t>
              </a:r>
              <a:r>
                <a:rPr lang="en-US" altLang="en-US" sz="32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itchFamily="34" charset="0"/>
                </a:rPr>
                <a:t>kita</a:t>
              </a:r>
              <a:r>
                <a:rPr lang="en-US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itchFamily="34" charset="0"/>
                </a:rPr>
                <a:t> </a:t>
              </a:r>
              <a:r>
                <a:rPr lang="en-US" altLang="en-US" sz="32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itchFamily="34" charset="0"/>
                </a:rPr>
                <a:t>siasat</a:t>
              </a:r>
              <a:r>
                <a:rPr lang="en-US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itchFamily="34" charset="0"/>
                </a:rPr>
                <a:t>!</a:t>
              </a:r>
            </a:p>
          </p:txBody>
        </p:sp>
        <p:sp>
          <p:nvSpPr>
            <p:cNvPr id="17" name="Chevron 16"/>
            <p:cNvSpPr/>
            <p:nvPr/>
          </p:nvSpPr>
          <p:spPr>
            <a:xfrm>
              <a:off x="7956376" y="5157192"/>
              <a:ext cx="648072" cy="576064"/>
            </a:xfrm>
            <a:prstGeom prst="chevr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0" y="1628800"/>
            <a:ext cx="9144000" cy="2481371"/>
            <a:chOff x="0" y="1556792"/>
            <a:chExt cx="9144000" cy="2481371"/>
          </a:xfrm>
        </p:grpSpPr>
        <p:grpSp>
          <p:nvGrpSpPr>
            <p:cNvPr id="12" name="Group 11"/>
            <p:cNvGrpSpPr/>
            <p:nvPr/>
          </p:nvGrpSpPr>
          <p:grpSpPr>
            <a:xfrm>
              <a:off x="0" y="1556792"/>
              <a:ext cx="9144000" cy="2304257"/>
              <a:chOff x="0" y="1916832"/>
              <a:chExt cx="9144000" cy="2304257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0" y="2060847"/>
                <a:ext cx="9144000" cy="2160242"/>
                <a:chOff x="-187375" y="4128918"/>
                <a:chExt cx="8658478" cy="1641784"/>
              </a:xfrm>
            </p:grpSpPr>
            <p:sp>
              <p:nvSpPr>
                <p:cNvPr id="21" name="Rectangle 20"/>
                <p:cNvSpPr/>
                <p:nvPr/>
              </p:nvSpPr>
              <p:spPr>
                <a:xfrm>
                  <a:off x="-187375" y="4128918"/>
                  <a:ext cx="8658478" cy="1641784"/>
                </a:xfrm>
                <a:prstGeom prst="rect">
                  <a:avLst/>
                </a:prstGeom>
                <a:solidFill>
                  <a:srgbClr val="C00000"/>
                </a:solidFill>
                <a:ln w="57150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 sz="2400">
                    <a:latin typeface="Century Gothic" pitchFamily="34" charset="0"/>
                  </a:endParaRPr>
                </a:p>
              </p:txBody>
            </p:sp>
            <p:sp>
              <p:nvSpPr>
                <p:cNvPr id="22" name="Rectangle 2"/>
                <p:cNvSpPr txBox="1">
                  <a:spLocks noChangeArrowheads="1"/>
                </p:cNvSpPr>
                <p:nvPr/>
              </p:nvSpPr>
              <p:spPr bwMode="auto">
                <a:xfrm>
                  <a:off x="187159" y="4293097"/>
                  <a:ext cx="8045779" cy="13681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+mj-lt"/>
                      <a:ea typeface="+mj-ea"/>
                      <a:cs typeface="+mj-cs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5pPr>
                  <a:lvl6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6pPr>
                  <a:lvl7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7pPr>
                  <a:lvl8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8pPr>
                  <a:lvl9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9pPr>
                </a:lstStyle>
                <a:p>
                  <a:pPr algn="ctr"/>
                  <a:r>
                    <a:rPr lang="en-MY" sz="3200" dirty="0" err="1">
                      <a:solidFill>
                        <a:schemeClr val="bg1"/>
                      </a:solidFill>
                      <a:latin typeface="Century Gothic" pitchFamily="34" charset="0"/>
                    </a:rPr>
                    <a:t>Apakah</a:t>
                  </a:r>
                  <a:r>
                    <a:rPr lang="en-MY" sz="3200" dirty="0">
                      <a:solidFill>
                        <a:schemeClr val="bg1"/>
                      </a:solidFill>
                      <a:latin typeface="Century Gothic" pitchFamily="34" charset="0"/>
                    </a:rPr>
                    <a:t> </a:t>
                  </a:r>
                  <a:r>
                    <a:rPr lang="en-MY" sz="3200" dirty="0" err="1">
                      <a:solidFill>
                        <a:schemeClr val="bg1"/>
                      </a:solidFill>
                      <a:latin typeface="Century Gothic" pitchFamily="34" charset="0"/>
                    </a:rPr>
                    <a:t>jenis</a:t>
                  </a:r>
                  <a:r>
                    <a:rPr lang="en-MY" sz="3200" dirty="0">
                      <a:solidFill>
                        <a:schemeClr val="bg1"/>
                      </a:solidFill>
                      <a:latin typeface="Century Gothic" pitchFamily="34" charset="0"/>
                    </a:rPr>
                    <a:t> </a:t>
                  </a:r>
                  <a:r>
                    <a:rPr lang="en-MY" sz="3200" dirty="0" err="1">
                      <a:solidFill>
                        <a:schemeClr val="bg1"/>
                      </a:solidFill>
                      <a:latin typeface="Century Gothic" pitchFamily="34" charset="0"/>
                    </a:rPr>
                    <a:t>nombor</a:t>
                  </a:r>
                  <a:r>
                    <a:rPr lang="en-MY" sz="3200" dirty="0">
                      <a:solidFill>
                        <a:schemeClr val="bg1"/>
                      </a:solidFill>
                      <a:latin typeface="Century Gothic" pitchFamily="34" charset="0"/>
                    </a:rPr>
                    <a:t> yang </a:t>
                  </a:r>
                  <a:r>
                    <a:rPr lang="en-MY" sz="3200" dirty="0" err="1">
                      <a:solidFill>
                        <a:schemeClr val="bg1"/>
                      </a:solidFill>
                      <a:latin typeface="Century Gothic" pitchFamily="34" charset="0"/>
                    </a:rPr>
                    <a:t>tidak</a:t>
                  </a:r>
                  <a:r>
                    <a:rPr lang="en-MY" sz="3200" dirty="0">
                      <a:solidFill>
                        <a:schemeClr val="bg1"/>
                      </a:solidFill>
                      <a:latin typeface="Century Gothic" pitchFamily="34" charset="0"/>
                    </a:rPr>
                    <a:t> </a:t>
                  </a:r>
                  <a:r>
                    <a:rPr lang="en-MY" sz="3200" dirty="0" err="1">
                      <a:solidFill>
                        <a:schemeClr val="bg1"/>
                      </a:solidFill>
                      <a:latin typeface="Century Gothic" pitchFamily="34" charset="0"/>
                    </a:rPr>
                    <a:t>termasuk</a:t>
                  </a:r>
                  <a:r>
                    <a:rPr lang="en-MY" sz="3200" dirty="0">
                      <a:solidFill>
                        <a:schemeClr val="bg1"/>
                      </a:solidFill>
                      <a:latin typeface="Century Gothic" pitchFamily="34" charset="0"/>
                    </a:rPr>
                    <a:t> </a:t>
                  </a:r>
                  <a:r>
                    <a:rPr lang="en-MY" sz="3200" dirty="0" err="1">
                      <a:solidFill>
                        <a:schemeClr val="bg1"/>
                      </a:solidFill>
                      <a:latin typeface="Century Gothic" pitchFamily="34" charset="0"/>
                    </a:rPr>
                    <a:t>dalam</a:t>
                  </a:r>
                  <a:r>
                    <a:rPr lang="en-MY" sz="3200" dirty="0">
                      <a:solidFill>
                        <a:schemeClr val="bg1"/>
                      </a:solidFill>
                      <a:latin typeface="Century Gothic" pitchFamily="34" charset="0"/>
                    </a:rPr>
                    <a:t> </a:t>
                  </a:r>
                  <a:r>
                    <a:rPr lang="en-MY" sz="3200" dirty="0" err="1">
                      <a:solidFill>
                        <a:schemeClr val="bg1"/>
                      </a:solidFill>
                      <a:latin typeface="Century Gothic" pitchFamily="34" charset="0"/>
                    </a:rPr>
                    <a:t>nombor</a:t>
                  </a:r>
                  <a:r>
                    <a:rPr lang="en-MY" sz="3200" dirty="0">
                      <a:solidFill>
                        <a:schemeClr val="bg1"/>
                      </a:solidFill>
                      <a:latin typeface="Century Gothic" pitchFamily="34" charset="0"/>
                    </a:rPr>
                    <a:t> </a:t>
                  </a:r>
                  <a:r>
                    <a:rPr lang="en-MY" sz="3200" dirty="0" err="1" smtClean="0">
                      <a:solidFill>
                        <a:schemeClr val="bg1"/>
                      </a:solidFill>
                      <a:latin typeface="Century Gothic" pitchFamily="34" charset="0"/>
                    </a:rPr>
                    <a:t>nisbah</a:t>
                  </a:r>
                  <a:r>
                    <a:rPr lang="en-MY" sz="3200" dirty="0" smtClean="0">
                      <a:solidFill>
                        <a:schemeClr val="bg1"/>
                      </a:solidFill>
                      <a:latin typeface="Century Gothic" pitchFamily="34" charset="0"/>
                    </a:rPr>
                    <a:t>? </a:t>
                  </a:r>
                  <a:endParaRPr lang="en-MY" sz="3200" dirty="0">
                    <a:solidFill>
                      <a:schemeClr val="bg1"/>
                    </a:solidFill>
                    <a:latin typeface="Century Gothic" pitchFamily="34" charset="0"/>
                  </a:endParaRPr>
                </a:p>
              </p:txBody>
            </p:sp>
          </p:grpSp>
          <p:sp>
            <p:nvSpPr>
              <p:cNvPr id="19" name="Rectangle 18"/>
              <p:cNvSpPr/>
              <p:nvPr/>
            </p:nvSpPr>
            <p:spPr>
              <a:xfrm>
                <a:off x="0" y="1916832"/>
                <a:ext cx="9144000" cy="105107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0" y="3933056"/>
              <a:ext cx="9144000" cy="10510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45542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B61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NOMBOR BUKAN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NISBAH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7584" y="743739"/>
            <a:ext cx="7677980" cy="1677149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8" name="Rectangle 27"/>
          <p:cNvSpPr/>
          <p:nvPr/>
        </p:nvSpPr>
        <p:spPr>
          <a:xfrm>
            <a:off x="1331640" y="774805"/>
            <a:ext cx="3429508" cy="7665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3200" b="1" dirty="0" smtClean="0">
                <a:solidFill>
                  <a:srgbClr val="FFFF00"/>
                </a:solidFill>
                <a:ea typeface="Cambria Math" pitchFamily="18" charset="0"/>
              </a:rPr>
              <a:t>0.454455444555…         </a:t>
            </a:r>
            <a:endParaRPr lang="en-MY" sz="3200" b="1" dirty="0">
              <a:solidFill>
                <a:srgbClr val="FFFF00"/>
              </a:solidFill>
              <a:ea typeface="Cambria Math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6012160" y="870056"/>
                <a:ext cx="1152128" cy="5760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MY" sz="3200" b="1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m:rPr>
                              <m:nor/>
                            </m:rPr>
                            <a:rPr lang="en-MY" sz="3200" b="1" i="0" smtClean="0">
                              <a:solidFill>
                                <a:srgbClr val="FFFF00"/>
                              </a:solidFill>
                              <a:ea typeface="Cambria Math"/>
                            </a:rPr>
                            <m:t>2</m:t>
                          </m:r>
                        </m:e>
                      </m:rad>
                      <m:r>
                        <a:rPr lang="en-MY" sz="3200" b="1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en-MY" sz="3200" b="1" dirty="0">
                  <a:solidFill>
                    <a:srgbClr val="FFFF00"/>
                  </a:solidFill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870056"/>
                <a:ext cx="1152128" cy="57606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3347864" y="1435979"/>
                <a:ext cx="4824536" cy="957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MY" sz="3200" b="1" i="0" dirty="0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𝛑</m:t>
                    </m:r>
                    <m:r>
                      <a:rPr lang="en-MY" sz="3200" b="1" i="1" dirty="0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  </m:t>
                    </m:r>
                  </m:oMath>
                </a14:m>
                <a:r>
                  <a:rPr lang="en-MY" sz="3200" b="1" dirty="0" smtClean="0">
                    <a:solidFill>
                      <a:srgbClr val="FFFF00"/>
                    </a:solidFill>
                    <a:ea typeface="Cambria Math" pitchFamily="18" charset="0"/>
                  </a:rPr>
                  <a:t>= 3.141592654…</a:t>
                </a:r>
                <a:endParaRPr lang="en-MY" sz="3200" b="1" dirty="0">
                  <a:solidFill>
                    <a:srgbClr val="FFFF00"/>
                  </a:solidFill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1435979"/>
                <a:ext cx="4824536" cy="95706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19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1043608" y="4779149"/>
            <a:ext cx="71287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SzPct val="80000"/>
              <a:buBlip>
                <a:blip r:embed="rId4"/>
              </a:buBlip>
            </a:pPr>
            <a:r>
              <a:rPr lang="en-MY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Nombor-nombor</a:t>
            </a:r>
            <a:r>
              <a:rPr lang="en-MY" sz="3200" b="1" dirty="0">
                <a:latin typeface="+mn-lt"/>
              </a:rPr>
              <a:t> </a:t>
            </a:r>
            <a:r>
              <a:rPr lang="en-MY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ini</a:t>
            </a:r>
            <a:r>
              <a:rPr lang="en-MY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MY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dikenali</a:t>
            </a:r>
            <a:r>
              <a:rPr lang="en-MY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MY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sebagai</a:t>
            </a:r>
            <a:r>
              <a:rPr lang="en-MY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MY" sz="3200" b="1" dirty="0" err="1">
                <a:solidFill>
                  <a:srgbClr val="C00000"/>
                </a:solidFill>
                <a:latin typeface="+mn-lt"/>
              </a:rPr>
              <a:t>nombor</a:t>
            </a:r>
            <a:r>
              <a:rPr lang="en-MY" sz="32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MY" sz="3200" b="1" dirty="0" err="1" smtClean="0">
                <a:solidFill>
                  <a:srgbClr val="C00000"/>
                </a:solidFill>
                <a:latin typeface="+mn-lt"/>
              </a:rPr>
              <a:t>bukan</a:t>
            </a:r>
            <a:r>
              <a:rPr lang="en-MY" sz="3200" b="1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MY" sz="3200" b="1" dirty="0" err="1" smtClean="0">
                <a:solidFill>
                  <a:srgbClr val="C00000"/>
                </a:solidFill>
                <a:latin typeface="+mn-lt"/>
              </a:rPr>
              <a:t>nisbah</a:t>
            </a:r>
            <a:r>
              <a:rPr lang="en-MY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</a:t>
            </a:r>
            <a:endParaRPr lang="en-MY" sz="3200" b="1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016732" y="2631683"/>
            <a:ext cx="7488832" cy="2062103"/>
            <a:chOff x="1016732" y="2420888"/>
            <a:chExt cx="7488832" cy="20621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1016732" y="2420888"/>
                  <a:ext cx="7488832" cy="206210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457200" indent="-457200">
                    <a:buSzPct val="80000"/>
                    <a:buBlip>
                      <a:blip r:embed="rId4"/>
                    </a:buBlip>
                  </a:pPr>
                  <a:r>
                    <a:rPr lang="en-MY" sz="3200" b="1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Nombor-nombor di </a:t>
                  </a:r>
                  <a:r>
                    <a:rPr lang="en-MY" sz="3200" b="1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atas</a:t>
                  </a:r>
                  <a:r>
                    <a:rPr lang="en-MY" sz="32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 </a:t>
                  </a:r>
                  <a:r>
                    <a:rPr lang="en-MY" sz="3200" b="1" dirty="0" err="1">
                      <a:solidFill>
                        <a:srgbClr val="C00000"/>
                      </a:solidFill>
                      <a:latin typeface="+mn-lt"/>
                    </a:rPr>
                    <a:t>tidak</a:t>
                  </a:r>
                  <a:r>
                    <a:rPr lang="en-MY" sz="3200" b="1" dirty="0">
                      <a:solidFill>
                        <a:srgbClr val="C00000"/>
                      </a:solidFill>
                      <a:latin typeface="+mn-lt"/>
                    </a:rPr>
                    <a:t> </a:t>
                  </a:r>
                  <a:r>
                    <a:rPr lang="en-MY" sz="3200" b="1" dirty="0" err="1">
                      <a:solidFill>
                        <a:srgbClr val="C00000"/>
                      </a:solidFill>
                      <a:latin typeface="+mn-lt"/>
                    </a:rPr>
                    <a:t>boleh</a:t>
                  </a:r>
                  <a:r>
                    <a:rPr lang="en-MY" sz="3200" b="1" dirty="0">
                      <a:solidFill>
                        <a:srgbClr val="C00000"/>
                      </a:solidFill>
                      <a:latin typeface="+mn-lt"/>
                    </a:rPr>
                    <a:t> </a:t>
                  </a:r>
                  <a:endParaRPr lang="en-MY" sz="3200" b="1" dirty="0" smtClean="0">
                    <a:solidFill>
                      <a:srgbClr val="C00000"/>
                    </a:solidFill>
                    <a:latin typeface="+mn-lt"/>
                  </a:endParaRPr>
                </a:p>
                <a:p>
                  <a:pPr>
                    <a:buSzPct val="80000"/>
                  </a:pPr>
                  <a:endParaRPr lang="en-MY" sz="1600" b="1" dirty="0" smtClean="0">
                    <a:solidFill>
                      <a:srgbClr val="C00000"/>
                    </a:solidFill>
                    <a:latin typeface="+mn-lt"/>
                  </a:endParaRPr>
                </a:p>
                <a:p>
                  <a:pPr marL="463550">
                    <a:buSzPct val="80000"/>
                  </a:pPr>
                  <a:r>
                    <a:rPr lang="en-MY" sz="3200" b="1" dirty="0" err="1" smtClean="0">
                      <a:solidFill>
                        <a:srgbClr val="C00000"/>
                      </a:solidFill>
                      <a:latin typeface="+mn-lt"/>
                    </a:rPr>
                    <a:t>ditulis</a:t>
                  </a:r>
                  <a:r>
                    <a:rPr lang="en-MY" sz="3200" b="1" dirty="0" smtClean="0">
                      <a:solidFill>
                        <a:srgbClr val="C00000"/>
                      </a:solidFill>
                      <a:latin typeface="+mn-lt"/>
                    </a:rPr>
                    <a:t> </a:t>
                  </a:r>
                  <a:r>
                    <a:rPr lang="en-MY" sz="3200" b="1" dirty="0" err="1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dalam</a:t>
                  </a:r>
                  <a:r>
                    <a:rPr lang="en-MY" sz="3200" b="1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 </a:t>
                  </a:r>
                  <a:r>
                    <a:rPr lang="en-MY" sz="3200" b="1" dirty="0" err="1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bentuk</a:t>
                  </a:r>
                  <a:r>
                    <a:rPr lang="en-MY" sz="3200" b="1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      </a:t>
                  </a:r>
                  <a:r>
                    <a:rPr lang="en-MY" sz="32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, </a:t>
                  </a:r>
                  <a:r>
                    <a:rPr lang="en-MY" sz="3200" b="1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dengan</a:t>
                  </a:r>
                  <a:r>
                    <a:rPr lang="en-MY" sz="3200" b="1" i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cs typeface="Times New Roman" pitchFamily="18" charset="0"/>
                    </a:rPr>
                    <a:t> </a:t>
                  </a:r>
                  <a:r>
                    <a:rPr lang="en-MY" sz="3200" b="1" i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p</a:t>
                  </a:r>
                  <a:r>
                    <a:rPr lang="en-MY" sz="3200" b="1" i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cs typeface="Times New Roman" pitchFamily="18" charset="0"/>
                    </a:rPr>
                    <a:t> </a:t>
                  </a:r>
                  <a:r>
                    <a:rPr lang="en-MY" sz="3200" b="1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dan</a:t>
                  </a:r>
                  <a:r>
                    <a:rPr lang="en-MY" sz="32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 </a:t>
                  </a:r>
                  <a:r>
                    <a:rPr lang="en-MY" sz="3200" b="1" i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q</a:t>
                  </a:r>
                  <a:r>
                    <a:rPr lang="en-MY" sz="32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 </a:t>
                  </a:r>
                  <a:endParaRPr lang="en-MY" sz="32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endParaRPr>
                </a:p>
                <a:p>
                  <a:pPr marL="463550">
                    <a:buSzPct val="80000"/>
                  </a:pPr>
                  <a:endParaRPr lang="en-MY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endParaRPr>
                </a:p>
                <a:p>
                  <a:pPr marL="463550">
                    <a:buSzPct val="80000"/>
                  </a:pPr>
                  <a:r>
                    <a:rPr lang="en-MY" sz="3200" b="1" dirty="0" err="1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adalah</a:t>
                  </a:r>
                  <a:r>
                    <a:rPr lang="en-MY" sz="3200" b="1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 integer </a:t>
                  </a:r>
                  <a:r>
                    <a:rPr lang="en-MY" sz="3200" b="1" dirty="0" err="1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dan</a:t>
                  </a:r>
                  <a:r>
                    <a:rPr lang="en-MY" sz="3200" b="1" i="1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cs typeface="Times New Roman" pitchFamily="18" charset="0"/>
                    </a:rPr>
                    <a:t> </a:t>
                  </a:r>
                  <a:r>
                    <a:rPr lang="en-MY" sz="3200" b="1" i="1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q</a:t>
                  </a:r>
                  <a:r>
                    <a:rPr lang="en-MY" sz="3200" b="1" i="1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cs typeface="Times New Roman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lang="en-MY" sz="3200" b="1" i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m:t>≠</m:t>
                      </m:r>
                    </m:oMath>
                  </a14:m>
                  <a:r>
                    <a:rPr lang="en-MY" sz="3200" b="1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 0.</a:t>
                  </a:r>
                  <a:endParaRPr lang="en-MY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732" y="2420888"/>
                  <a:ext cx="7488832" cy="2062103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 t="-3846" r="-1140" b="-917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" name="Group 2"/>
            <p:cNvGrpSpPr/>
            <p:nvPr/>
          </p:nvGrpSpPr>
          <p:grpSpPr>
            <a:xfrm>
              <a:off x="5076056" y="2861067"/>
              <a:ext cx="504056" cy="1077218"/>
              <a:chOff x="9377948" y="1242942"/>
              <a:chExt cx="504056" cy="1077218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9377948" y="1242942"/>
                <a:ext cx="50405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i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p</a:t>
                </a:r>
              </a:p>
              <a:p>
                <a:pPr algn="ctr"/>
                <a:r>
                  <a:rPr lang="en-US" sz="3200" b="1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q</a:t>
                </a:r>
              </a:p>
            </p:txBody>
          </p:sp>
          <p:cxnSp>
            <p:nvCxnSpPr>
              <p:cNvPr id="12" name="Straight Connector 11"/>
              <p:cNvCxnSpPr/>
              <p:nvPr/>
            </p:nvCxnSpPr>
            <p:spPr>
              <a:xfrm>
                <a:off x="9424236" y="1863439"/>
                <a:ext cx="411480" cy="0"/>
              </a:xfrm>
              <a:prstGeom prst="line">
                <a:avLst/>
              </a:prstGeom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1491620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67544" y="2924944"/>
            <a:ext cx="84717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Pakar</a:t>
            </a:r>
            <a:r>
              <a:rPr lang="en-US" sz="28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matematik</a:t>
            </a:r>
            <a:r>
              <a:rPr lang="en-US" sz="2800" b="1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telah</a:t>
            </a:r>
            <a:r>
              <a:rPr lang="en-US" sz="28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menghitung</a:t>
            </a:r>
            <a:r>
              <a:rPr lang="en-US" sz="28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nilai</a:t>
            </a:r>
            <a:r>
              <a:rPr lang="en-US" sz="28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Pi </a:t>
            </a:r>
          </a:p>
          <a:p>
            <a:pPr lvl="0" algn="ctr"/>
            <a:r>
              <a:rPr lang="en-US" sz="2800" b="1" dirty="0" err="1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kepada</a:t>
            </a:r>
            <a:r>
              <a:rPr lang="en-US" sz="2800" b="1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lebih</a:t>
            </a:r>
            <a:r>
              <a:rPr lang="en-US" sz="28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daripada</a:t>
            </a:r>
            <a:r>
              <a:rPr lang="en-US" sz="28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kuadrilion</a:t>
            </a:r>
            <a:r>
              <a:rPr lang="en-US" sz="28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tempat</a:t>
            </a:r>
            <a:r>
              <a:rPr lang="en-US" sz="28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perpuluhan</a:t>
            </a:r>
            <a:r>
              <a:rPr lang="en-US" sz="28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dan</a:t>
            </a:r>
            <a:r>
              <a:rPr lang="en-US" sz="28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sehingga</a:t>
            </a:r>
            <a:r>
              <a:rPr lang="en-US" sz="28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kini</a:t>
            </a:r>
            <a:r>
              <a:rPr lang="en-US" sz="28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masih</a:t>
            </a:r>
            <a:r>
              <a:rPr lang="en-US" sz="28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belum</a:t>
            </a:r>
            <a:r>
              <a:rPr lang="en-US" sz="28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dapat</a:t>
            </a:r>
            <a:r>
              <a:rPr lang="en-US" sz="28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mencari</a:t>
            </a:r>
            <a:r>
              <a:rPr lang="en-US" sz="28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US" sz="2800" b="1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lvl="0" algn="ctr"/>
            <a:r>
              <a:rPr lang="en-US" sz="2800" b="1" dirty="0" err="1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pola</a:t>
            </a:r>
            <a:r>
              <a:rPr lang="en-US" sz="2800" b="1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pada</a:t>
            </a:r>
            <a:r>
              <a:rPr lang="en-US" sz="28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nilai</a:t>
            </a:r>
            <a:r>
              <a:rPr lang="en-US" sz="28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pi.</a:t>
            </a:r>
            <a:endParaRPr lang="en-MY" sz="28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B61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NOMBOR BUKAN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NISBAH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88223" y="908720"/>
            <a:ext cx="8604257" cy="1008112"/>
            <a:chOff x="288223" y="908720"/>
            <a:chExt cx="8604257" cy="1008112"/>
          </a:xfrm>
        </p:grpSpPr>
        <p:sp>
          <p:nvSpPr>
            <p:cNvPr id="13" name="Rounded Rectangle 12"/>
            <p:cNvSpPr/>
            <p:nvPr/>
          </p:nvSpPr>
          <p:spPr>
            <a:xfrm>
              <a:off x="288223" y="908720"/>
              <a:ext cx="8604257" cy="100811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323528" y="959763"/>
                  <a:ext cx="8568952" cy="95706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MY" sz="2800" b="1" i="0" dirty="0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𝛑</m:t>
                      </m:r>
                      <m:r>
                        <a:rPr lang="en-MY" sz="2800" b="1" i="1" dirty="0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  </m:t>
                      </m:r>
                    </m:oMath>
                  </a14:m>
                  <a:r>
                    <a:rPr lang="en-MY" sz="2800" b="1" dirty="0" smtClean="0">
                      <a:solidFill>
                        <a:srgbClr val="FFFF00"/>
                      </a:solidFill>
                      <a:latin typeface="Century Gothic" pitchFamily="34" charset="0"/>
                      <a:ea typeface="Cambria Math" pitchFamily="18" charset="0"/>
                    </a:rPr>
                    <a:t>= 3.1415926535897932384626433832795…</a:t>
                  </a:r>
                  <a:endParaRPr lang="en-MY" sz="2800" b="1" dirty="0">
                    <a:solidFill>
                      <a:srgbClr val="FFFF00"/>
                    </a:solidFill>
                    <a:latin typeface="Century Gothic" pitchFamily="34" charset="0"/>
                    <a:ea typeface="Cambria Math" pitchFamily="18" charset="0"/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3528" y="959763"/>
                  <a:ext cx="8568952" cy="957069"/>
                </a:xfrm>
                <a:prstGeom prst="rect">
                  <a:avLst/>
                </a:prstGeom>
                <a:blipFill rotWithShape="1">
                  <a:blip r:embed="rId2" cstate="print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Rectangle 4"/>
          <p:cNvSpPr/>
          <p:nvPr/>
        </p:nvSpPr>
        <p:spPr>
          <a:xfrm>
            <a:off x="611560" y="2021939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libri" pitchFamily="34" charset="0"/>
                <a:cs typeface="Calibri" pitchFamily="34" charset="0"/>
              </a:rPr>
              <a:t>Pi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ialah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nombor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tak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rasional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yang</a:t>
            </a:r>
          </a:p>
          <a:p>
            <a:pPr algn="ctr"/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sangat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terkenal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. </a:t>
            </a:r>
            <a:endParaRPr lang="en-MY" sz="280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83568" y="4797152"/>
            <a:ext cx="7560840" cy="1008112"/>
            <a:chOff x="683568" y="4653136"/>
            <a:chExt cx="7560840" cy="1008112"/>
          </a:xfrm>
        </p:grpSpPr>
        <p:grpSp>
          <p:nvGrpSpPr>
            <p:cNvPr id="8" name="Group 7"/>
            <p:cNvGrpSpPr/>
            <p:nvPr/>
          </p:nvGrpSpPr>
          <p:grpSpPr>
            <a:xfrm>
              <a:off x="683568" y="4653136"/>
              <a:ext cx="7560840" cy="1008112"/>
              <a:chOff x="899592" y="4653136"/>
              <a:chExt cx="7272808" cy="1008112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899592" y="4653136"/>
                <a:ext cx="7272808" cy="1008112"/>
              </a:xfrm>
              <a:prstGeom prst="round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MY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2207288" y="4926359"/>
                <a:ext cx="472942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b="1" dirty="0" err="1">
                    <a:solidFill>
                      <a:schemeClr val="bg1"/>
                    </a:solidFill>
                    <a:latin typeface="Century Gothic" pitchFamily="34" charset="0"/>
                  </a:rPr>
                  <a:t>Jadi</a:t>
                </a:r>
                <a:r>
                  <a:rPr lang="en-US" sz="2400" b="1" dirty="0">
                    <a:solidFill>
                      <a:schemeClr val="bg1"/>
                    </a:solidFill>
                    <a:latin typeface="Century Gothic" pitchFamily="34" charset="0"/>
                  </a:rPr>
                  <a:t>, </a:t>
                </a:r>
                <a:r>
                  <a:rPr lang="en-US" sz="2400" b="1" dirty="0" err="1">
                    <a:solidFill>
                      <a:schemeClr val="bg1"/>
                    </a:solidFill>
                    <a:latin typeface="Century Gothic" pitchFamily="34" charset="0"/>
                  </a:rPr>
                  <a:t>apakah</a:t>
                </a:r>
                <a:r>
                  <a:rPr lang="en-US" sz="2400" b="1" dirty="0">
                    <a:solidFill>
                      <a:schemeClr val="bg1"/>
                    </a:solidFill>
                    <a:latin typeface="Century Gothic" pitchFamily="34" charset="0"/>
                  </a:rPr>
                  <a:t> </a:t>
                </a:r>
                <a:r>
                  <a:rPr lang="en-US" sz="2400" b="1" dirty="0" err="1">
                    <a:solidFill>
                      <a:schemeClr val="bg1"/>
                    </a:solidFill>
                    <a:latin typeface="Century Gothic" pitchFamily="34" charset="0"/>
                  </a:rPr>
                  <a:t>maksud</a:t>
                </a:r>
                <a:r>
                  <a:rPr lang="en-US" sz="2400" b="1" dirty="0">
                    <a:solidFill>
                      <a:schemeClr val="bg1"/>
                    </a:solidFill>
                    <a:latin typeface="Century Gothic" pitchFamily="34" charset="0"/>
                  </a:rPr>
                  <a:t> </a:t>
                </a:r>
                <a:r>
                  <a:rPr lang="en-US" sz="2400" b="1" dirty="0" err="1">
                    <a:solidFill>
                      <a:schemeClr val="bg1"/>
                    </a:solidFill>
                    <a:latin typeface="Century Gothic" pitchFamily="34" charset="0"/>
                  </a:rPr>
                  <a:t>nilai</a:t>
                </a:r>
                <a:r>
                  <a:rPr lang="en-US" sz="2400" b="1" dirty="0">
                    <a:solidFill>
                      <a:schemeClr val="bg1"/>
                    </a:solidFill>
                    <a:latin typeface="Century Gothic" pitchFamily="34" charset="0"/>
                  </a:rPr>
                  <a:t> </a:t>
                </a:r>
                <a:r>
                  <a:rPr lang="en-US" sz="2400" b="1" dirty="0" smtClean="0">
                    <a:solidFill>
                      <a:schemeClr val="bg1"/>
                    </a:solidFill>
                    <a:latin typeface="Century Gothic" pitchFamily="34" charset="0"/>
                  </a:rPr>
                  <a:t>      ?</a:t>
                </a:r>
                <a:endParaRPr lang="en-US" sz="2400" b="1" dirty="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6094029" y="4741693"/>
              <a:ext cx="710219" cy="830997"/>
              <a:chOff x="6166037" y="4741693"/>
              <a:chExt cx="710219" cy="830997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6166037" y="4741693"/>
                <a:ext cx="71021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bg1"/>
                    </a:solidFill>
                    <a:latin typeface="Century Gothic" pitchFamily="34" charset="0"/>
                    <a:cs typeface="Times New Roman" pitchFamily="18" charset="0"/>
                  </a:rPr>
                  <a:t>22</a:t>
                </a:r>
              </a:p>
              <a:p>
                <a:pPr algn="ctr"/>
                <a:r>
                  <a:rPr lang="en-US" sz="2400" b="1" dirty="0" smtClean="0">
                    <a:solidFill>
                      <a:schemeClr val="bg1"/>
                    </a:solidFill>
                    <a:latin typeface="Century Gothic" pitchFamily="34" charset="0"/>
                    <a:cs typeface="Times New Roman" pitchFamily="18" charset="0"/>
                  </a:rPr>
                  <a:t>7</a:t>
                </a:r>
                <a:endParaRPr lang="en-US" sz="2400" b="1" dirty="0">
                  <a:solidFill>
                    <a:schemeClr val="bg1"/>
                  </a:solidFill>
                  <a:latin typeface="Century Gothic" pitchFamily="34" charset="0"/>
                  <a:cs typeface="Times New Roman" pitchFamily="18" charset="0"/>
                </a:endParaRPr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6299783" y="5154079"/>
                <a:ext cx="41148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4960702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94928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43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0" y="1739717"/>
            <a:ext cx="9144000" cy="2481371"/>
            <a:chOff x="0" y="1556792"/>
            <a:chExt cx="9144000" cy="2481371"/>
          </a:xfrm>
        </p:grpSpPr>
        <p:grpSp>
          <p:nvGrpSpPr>
            <p:cNvPr id="11" name="Group 10"/>
            <p:cNvGrpSpPr/>
            <p:nvPr/>
          </p:nvGrpSpPr>
          <p:grpSpPr>
            <a:xfrm>
              <a:off x="0" y="1556792"/>
              <a:ext cx="9144000" cy="2304257"/>
              <a:chOff x="0" y="1916832"/>
              <a:chExt cx="9144000" cy="2304257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0" y="2060847"/>
                <a:ext cx="9144000" cy="2160242"/>
                <a:chOff x="-187375" y="4128918"/>
                <a:chExt cx="8658478" cy="1641784"/>
              </a:xfrm>
            </p:grpSpPr>
            <p:sp>
              <p:nvSpPr>
                <p:cNvPr id="15" name="Rectangle 14"/>
                <p:cNvSpPr/>
                <p:nvPr/>
              </p:nvSpPr>
              <p:spPr>
                <a:xfrm>
                  <a:off x="-187375" y="4128918"/>
                  <a:ext cx="8658478" cy="1641784"/>
                </a:xfrm>
                <a:prstGeom prst="rect">
                  <a:avLst/>
                </a:prstGeom>
                <a:solidFill>
                  <a:srgbClr val="C00000"/>
                </a:solidFill>
                <a:ln w="57150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 sz="2400">
                    <a:latin typeface="Century Gothic" pitchFamily="34" charset="0"/>
                  </a:endParaRPr>
                </a:p>
              </p:txBody>
            </p:sp>
            <p:sp>
              <p:nvSpPr>
                <p:cNvPr id="16" name="Rectangle 2"/>
                <p:cNvSpPr txBox="1">
                  <a:spLocks noChangeArrowheads="1"/>
                </p:cNvSpPr>
                <p:nvPr/>
              </p:nvSpPr>
              <p:spPr bwMode="auto">
                <a:xfrm>
                  <a:off x="187159" y="4293097"/>
                  <a:ext cx="8045779" cy="13681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+mj-lt"/>
                      <a:ea typeface="+mj-ea"/>
                      <a:cs typeface="+mj-cs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5pPr>
                  <a:lvl6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6pPr>
                  <a:lvl7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7pPr>
                  <a:lvl8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8pPr>
                  <a:lvl9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fi-FI" altLang="en-US" sz="3600" kern="0" dirty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Membanding</a:t>
                  </a:r>
                  <a:r>
                    <a:rPr lang="fi-FI" altLang="en-US" sz="3600" kern="0" dirty="0">
                      <a:solidFill>
                        <a:srgbClr val="FFFF00"/>
                      </a:solidFill>
                      <a:latin typeface="Calibri" pitchFamily="34" charset="0"/>
                      <a:cs typeface="Calibri" pitchFamily="34" charset="0"/>
                    </a:rPr>
                    <a:t> dan </a:t>
                  </a:r>
                  <a:r>
                    <a:rPr lang="fi-FI" altLang="en-US" sz="3600" kern="0" dirty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Menyusun</a:t>
                  </a:r>
                  <a:r>
                    <a:rPr lang="fi-FI" altLang="en-US" sz="3600" kern="0" dirty="0">
                      <a:solidFill>
                        <a:srgbClr val="FFFF00"/>
                      </a:solidFill>
                      <a:latin typeface="Calibri" pitchFamily="34" charset="0"/>
                      <a:cs typeface="Calibri" pitchFamily="34" charset="0"/>
                    </a:rPr>
                    <a:t> </a:t>
                  </a:r>
                </a:p>
                <a:p>
                  <a:pPr algn="ctr">
                    <a:defRPr/>
                  </a:pPr>
                  <a:r>
                    <a:rPr lang="fi-FI" altLang="en-US" sz="3600" kern="0" dirty="0">
                      <a:solidFill>
                        <a:srgbClr val="FFFF00"/>
                      </a:solidFill>
                      <a:latin typeface="Calibri" pitchFamily="34" charset="0"/>
                      <a:cs typeface="Calibri" pitchFamily="34" charset="0"/>
                    </a:rPr>
                    <a:t>Nombor </a:t>
                  </a:r>
                  <a:r>
                    <a:rPr lang="fi-FI" altLang="en-US" sz="3600" kern="0" dirty="0" smtClean="0">
                      <a:solidFill>
                        <a:srgbClr val="FFFF00"/>
                      </a:solidFill>
                      <a:latin typeface="Calibri" pitchFamily="34" charset="0"/>
                      <a:cs typeface="Calibri" pitchFamily="34" charset="0"/>
                    </a:rPr>
                    <a:t>Nisbah</a:t>
                  </a:r>
                  <a:endParaRPr lang="fi-FI" altLang="en-US" sz="3600" kern="0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sp>
            <p:nvSpPr>
              <p:cNvPr id="14" name="Rectangle 13"/>
              <p:cNvSpPr/>
              <p:nvPr/>
            </p:nvSpPr>
            <p:spPr>
              <a:xfrm>
                <a:off x="0" y="1916832"/>
                <a:ext cx="9144000" cy="105107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0" y="3933056"/>
              <a:ext cx="9144000" cy="10510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470956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720080"/>
            <a:ext cx="9144000" cy="2132856"/>
            <a:chOff x="0" y="576064"/>
            <a:chExt cx="9144000" cy="2132856"/>
          </a:xfrm>
        </p:grpSpPr>
        <p:grpSp>
          <p:nvGrpSpPr>
            <p:cNvPr id="33" name="Group 32"/>
            <p:cNvGrpSpPr/>
            <p:nvPr/>
          </p:nvGrpSpPr>
          <p:grpSpPr>
            <a:xfrm>
              <a:off x="0" y="576064"/>
              <a:ext cx="9144000" cy="2132856"/>
              <a:chOff x="0" y="1700808"/>
              <a:chExt cx="9144000" cy="2808311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0" y="1772815"/>
                <a:ext cx="9144000" cy="2736304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571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2400">
                  <a:latin typeface="Century Gothic" pitchFamily="34" charset="0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0" y="1700808"/>
                <a:ext cx="9144000" cy="105107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" name="Text Box 8"/>
            <p:cNvSpPr txBox="1">
              <a:spLocks noChangeArrowheads="1"/>
            </p:cNvSpPr>
            <p:nvPr/>
          </p:nvSpPr>
          <p:spPr bwMode="auto">
            <a:xfrm>
              <a:off x="352425" y="764704"/>
              <a:ext cx="8540055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dirty="0" err="1" smtClean="0">
                  <a:solidFill>
                    <a:schemeClr val="bg1"/>
                  </a:solidFill>
                  <a:latin typeface="+mn-lt"/>
                </a:rPr>
                <a:t>Antara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+mn-lt"/>
                </a:rPr>
                <a:t>nombor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+mn-lt"/>
                </a:rPr>
                <a:t>berikut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+mn-lt"/>
                </a:rPr>
                <a:t>, yang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+mn-lt"/>
                </a:rPr>
                <a:t>manakah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+mn-lt"/>
                </a:rPr>
                <a:t>mempunyai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+mn-lt"/>
                </a:rPr>
                <a:t>nilai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+mn-lt"/>
                </a:rPr>
                <a:t> yang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+mn-lt"/>
                </a:rPr>
                <a:t>lebih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+mn-lt"/>
                </a:rPr>
                <a:t>besar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+mn-lt"/>
                </a:rPr>
                <a:t>?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3200" b="1" dirty="0" err="1" smtClean="0">
                  <a:solidFill>
                    <a:schemeClr val="bg1"/>
                  </a:solidFill>
                  <a:latin typeface="+mn-lt"/>
                </a:rPr>
                <a:t>Jelaskan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+mn-lt"/>
                </a:rPr>
                <a:t>bagaimana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+mn-lt"/>
                </a:rPr>
                <a:t>anda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+mn-lt"/>
                </a:rPr>
                <a:t>menentukannya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+mn-lt"/>
                </a:rPr>
                <a:t>.</a:t>
              </a:r>
              <a:endParaRPr lang="en-US" altLang="en-US" sz="32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44" name="Round Diagonal Corner Rectangle 43"/>
          <p:cNvSpPr/>
          <p:nvPr/>
        </p:nvSpPr>
        <p:spPr>
          <a:xfrm>
            <a:off x="0" y="79374"/>
            <a:ext cx="1979712" cy="484717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b="1" dirty="0" err="1" smtClean="0">
                <a:latin typeface="Century Gothic" pitchFamily="34" charset="0"/>
              </a:rPr>
              <a:t>Contoh</a:t>
            </a:r>
            <a:r>
              <a:rPr lang="en-MY" sz="2400" b="1" dirty="0" smtClean="0">
                <a:latin typeface="Century Gothic" pitchFamily="34" charset="0"/>
              </a:rPr>
              <a:t> 1</a:t>
            </a:r>
            <a:endParaRPr lang="en-MY" sz="2400" b="1" dirty="0">
              <a:latin typeface="Century Gothic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590057" y="3581220"/>
            <a:ext cx="1706636" cy="1296144"/>
            <a:chOff x="2259676" y="3581220"/>
            <a:chExt cx="1706636" cy="1296144"/>
          </a:xfrm>
        </p:grpSpPr>
        <p:sp>
          <p:nvSpPr>
            <p:cNvPr id="3" name="Rounded Rectangle 2"/>
            <p:cNvSpPr/>
            <p:nvPr/>
          </p:nvSpPr>
          <p:spPr>
            <a:xfrm>
              <a:off x="2259676" y="3581220"/>
              <a:ext cx="1706636" cy="1296144"/>
            </a:xfrm>
            <a:prstGeom prst="roundRect">
              <a:avLst>
                <a:gd name="adj" fmla="val 32619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538360" y="3750758"/>
              <a:ext cx="1152128" cy="957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4000" b="1" dirty="0" smtClean="0">
                  <a:solidFill>
                    <a:schemeClr val="bg1"/>
                  </a:solidFill>
                  <a:ea typeface="Cambria Math" pitchFamily="18" charset="0"/>
                </a:rPr>
                <a:t>0.35</a:t>
              </a:r>
              <a:endParaRPr lang="en-MY" sz="4000" b="1" dirty="0">
                <a:solidFill>
                  <a:schemeClr val="bg1"/>
                </a:solidFill>
                <a:ea typeface="Cambria Math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097612" y="3578844"/>
            <a:ext cx="1706636" cy="1296144"/>
            <a:chOff x="4551207" y="3578844"/>
            <a:chExt cx="1706636" cy="1296144"/>
          </a:xfrm>
        </p:grpSpPr>
        <p:sp>
          <p:nvSpPr>
            <p:cNvPr id="17" name="Rounded Rectangle 16"/>
            <p:cNvSpPr/>
            <p:nvPr/>
          </p:nvSpPr>
          <p:spPr>
            <a:xfrm>
              <a:off x="4551207" y="3578844"/>
              <a:ext cx="1706636" cy="1296144"/>
            </a:xfrm>
            <a:prstGeom prst="roundRect">
              <a:avLst>
                <a:gd name="adj" fmla="val 32619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sz="2000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5152497" y="3620067"/>
              <a:ext cx="504056" cy="1200329"/>
              <a:chOff x="3491880" y="2923483"/>
              <a:chExt cx="504056" cy="1200329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3491880" y="2923483"/>
                <a:ext cx="50405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 smtClean="0">
                    <a:solidFill>
                      <a:schemeClr val="bg1"/>
                    </a:solidFill>
                    <a:latin typeface="+mn-lt"/>
                    <a:cs typeface="Times New Roman" pitchFamily="18" charset="0"/>
                  </a:rPr>
                  <a:t>3</a:t>
                </a:r>
              </a:p>
              <a:p>
                <a:pPr algn="ctr"/>
                <a:r>
                  <a:rPr lang="en-US" sz="3600" b="1" dirty="0" smtClean="0">
                    <a:solidFill>
                      <a:schemeClr val="bg1"/>
                    </a:solidFill>
                    <a:latin typeface="+mn-lt"/>
                    <a:cs typeface="Times New Roman" pitchFamily="18" charset="0"/>
                  </a:rPr>
                  <a:t>5</a:t>
                </a:r>
                <a:endParaRPr lang="en-US" sz="3600" b="1" dirty="0">
                  <a:solidFill>
                    <a:schemeClr val="bg1"/>
                  </a:solidFill>
                  <a:latin typeface="+mn-lt"/>
                  <a:cs typeface="Times New Roman" pitchFamily="18" charset="0"/>
                </a:endParaRPr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>
                <a:off x="3538168" y="3534008"/>
                <a:ext cx="41148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988716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6414581" y="68995"/>
            <a:ext cx="2621915" cy="574811"/>
            <a:chOff x="7041380" y="5326727"/>
            <a:chExt cx="2621915" cy="574811"/>
          </a:xfrm>
        </p:grpSpPr>
        <p:sp>
          <p:nvSpPr>
            <p:cNvPr id="11" name="Snip and Round Single Corner Rectangle 10"/>
            <p:cNvSpPr/>
            <p:nvPr/>
          </p:nvSpPr>
          <p:spPr>
            <a:xfrm>
              <a:off x="7319144" y="5326728"/>
              <a:ext cx="2344151" cy="574810"/>
            </a:xfrm>
            <a:prstGeom prst="snipRoundRect">
              <a:avLst>
                <a:gd name="adj1" fmla="val 16667"/>
                <a:gd name="adj2" fmla="val 31674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477078" y="5444855"/>
              <a:ext cx="218621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Jawapan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Contoh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1</a:t>
              </a:r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7041380" y="5326727"/>
              <a:ext cx="576064" cy="57481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257404" y="5433346"/>
              <a:ext cx="111803" cy="371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5" name="Group 34"/>
          <p:cNvGrpSpPr/>
          <p:nvPr/>
        </p:nvGrpSpPr>
        <p:grpSpPr>
          <a:xfrm>
            <a:off x="1246369" y="188640"/>
            <a:ext cx="1371600" cy="1005840"/>
            <a:chOff x="2259676" y="3581220"/>
            <a:chExt cx="1706636" cy="1296144"/>
          </a:xfrm>
        </p:grpSpPr>
        <p:sp>
          <p:nvSpPr>
            <p:cNvPr id="36" name="Rounded Rectangle 35"/>
            <p:cNvSpPr/>
            <p:nvPr/>
          </p:nvSpPr>
          <p:spPr>
            <a:xfrm>
              <a:off x="2259676" y="3581220"/>
              <a:ext cx="1706636" cy="1296144"/>
            </a:xfrm>
            <a:prstGeom prst="roundRect">
              <a:avLst>
                <a:gd name="adj" fmla="val 32619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sz="140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538360" y="3750758"/>
              <a:ext cx="1152128" cy="957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2800" b="1" dirty="0" smtClean="0">
                  <a:solidFill>
                    <a:schemeClr val="bg1"/>
                  </a:solidFill>
                  <a:ea typeface="Cambria Math" pitchFamily="18" charset="0"/>
                </a:rPr>
                <a:t>0.35</a:t>
              </a:r>
              <a:endParaRPr lang="en-MY" sz="2800" b="1" dirty="0">
                <a:solidFill>
                  <a:schemeClr val="bg1"/>
                </a:solidFill>
                <a:ea typeface="Cambria Math" pitchFamily="18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759797" y="188640"/>
            <a:ext cx="1371600" cy="1005840"/>
            <a:chOff x="4551207" y="3578844"/>
            <a:chExt cx="1706636" cy="1296144"/>
          </a:xfrm>
        </p:grpSpPr>
        <p:sp>
          <p:nvSpPr>
            <p:cNvPr id="46" name="Rounded Rectangle 45"/>
            <p:cNvSpPr/>
            <p:nvPr/>
          </p:nvSpPr>
          <p:spPr>
            <a:xfrm>
              <a:off x="4551207" y="3578844"/>
              <a:ext cx="1706636" cy="1296144"/>
            </a:xfrm>
            <a:prstGeom prst="roundRect">
              <a:avLst>
                <a:gd name="adj" fmla="val 32619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sz="2000"/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5152497" y="3620067"/>
              <a:ext cx="504056" cy="1229480"/>
              <a:chOff x="3491880" y="2923483"/>
              <a:chExt cx="504056" cy="1229480"/>
            </a:xfrm>
          </p:grpSpPr>
          <p:sp>
            <p:nvSpPr>
              <p:cNvPr id="49" name="TextBox 48"/>
              <p:cNvSpPr txBox="1"/>
              <p:nvPr/>
            </p:nvSpPr>
            <p:spPr>
              <a:xfrm>
                <a:off x="3491880" y="2923483"/>
                <a:ext cx="504056" cy="12294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+mn-lt"/>
                    <a:cs typeface="Times New Roman" pitchFamily="18" charset="0"/>
                  </a:rPr>
                  <a:t>3</a:t>
                </a:r>
              </a:p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+mn-lt"/>
                    <a:cs typeface="Times New Roman" pitchFamily="18" charset="0"/>
                  </a:rPr>
                  <a:t>5</a:t>
                </a:r>
                <a:endParaRPr lang="en-US" sz="2800" b="1" dirty="0">
                  <a:solidFill>
                    <a:schemeClr val="bg1"/>
                  </a:solidFill>
                  <a:latin typeface="+mn-lt"/>
                  <a:cs typeface="Times New Roman" pitchFamily="18" charset="0"/>
                </a:endParaRPr>
              </a:p>
            </p:txBody>
          </p:sp>
          <p:cxnSp>
            <p:nvCxnSpPr>
              <p:cNvPr id="50" name="Straight Connector 49"/>
              <p:cNvCxnSpPr/>
              <p:nvPr/>
            </p:nvCxnSpPr>
            <p:spPr>
              <a:xfrm>
                <a:off x="3572131" y="3534009"/>
                <a:ext cx="341327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Group 22"/>
          <p:cNvGrpSpPr/>
          <p:nvPr/>
        </p:nvGrpSpPr>
        <p:grpSpPr>
          <a:xfrm>
            <a:off x="-653143" y="1519863"/>
            <a:ext cx="10121687" cy="954107"/>
            <a:chOff x="-653143" y="1268128"/>
            <a:chExt cx="10121687" cy="954107"/>
          </a:xfrm>
        </p:grpSpPr>
        <p:sp>
          <p:nvSpPr>
            <p:cNvPr id="17" name="Rectangle 16"/>
            <p:cNvSpPr/>
            <p:nvPr/>
          </p:nvSpPr>
          <p:spPr>
            <a:xfrm>
              <a:off x="-396552" y="1318536"/>
              <a:ext cx="9865096" cy="874671"/>
            </a:xfrm>
            <a:prstGeom prst="rect">
              <a:avLst/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Pentagon 1"/>
            <p:cNvSpPr/>
            <p:nvPr/>
          </p:nvSpPr>
          <p:spPr>
            <a:xfrm>
              <a:off x="-653143" y="1466961"/>
              <a:ext cx="2776871" cy="579935"/>
            </a:xfrm>
            <a:prstGeom prst="homePlate">
              <a:avLst>
                <a:gd name="adj" fmla="val 68285"/>
              </a:avLst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entury Gothic" pitchFamily="34" charset="0"/>
                <a:cs typeface="Arial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5496" y="1505211"/>
              <a:ext cx="17363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 smtClean="0">
                  <a:solidFill>
                    <a:schemeClr val="bg1"/>
                  </a:solidFill>
                  <a:latin typeface="Century Gothic" pitchFamily="34" charset="0"/>
                  <a:cs typeface="Arial" pitchFamily="34" charset="0"/>
                </a:rPr>
                <a:t>Langkah</a:t>
              </a:r>
              <a:r>
                <a:rPr lang="en-US" sz="2400" b="1" dirty="0" smtClean="0">
                  <a:solidFill>
                    <a:schemeClr val="bg1"/>
                  </a:solidFill>
                  <a:latin typeface="Century Gothic" pitchFamily="34" charset="0"/>
                  <a:cs typeface="Arial" pitchFamily="34" charset="0"/>
                </a:rPr>
                <a:t> 1</a:t>
              </a:r>
              <a:endParaRPr lang="en-US" sz="2400" b="1" dirty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2123728" y="1268128"/>
              <a:ext cx="6349692" cy="954107"/>
              <a:chOff x="2758812" y="1268128"/>
              <a:chExt cx="6349692" cy="954107"/>
            </a:xfrm>
          </p:grpSpPr>
          <p:sp>
            <p:nvSpPr>
              <p:cNvPr id="4" name="Text Box 8"/>
              <p:cNvSpPr txBox="1">
                <a:spLocks noChangeArrowheads="1"/>
              </p:cNvSpPr>
              <p:nvPr/>
            </p:nvSpPr>
            <p:spPr bwMode="auto">
              <a:xfrm>
                <a:off x="2758812" y="1465620"/>
                <a:ext cx="6349692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+mn-lt"/>
                  </a:rPr>
                  <a:t>Tukarkan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+mn-lt"/>
                  </a:rPr>
                  <a:t>    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+mn-lt"/>
                  </a:rPr>
                  <a:t>kepada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+mn-lt"/>
                  </a:rPr>
                  <a:t>nombor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+mn-lt"/>
                  </a:rPr>
                  <a:t>perpuluhan</a:t>
                </a:r>
                <a:r>
                  <a:rPr lang="en-US" altLang="en-US" sz="2800" b="1" dirty="0">
                    <a:solidFill>
                      <a:schemeClr val="bg1"/>
                    </a:solidFill>
                    <a:latin typeface="+mn-lt"/>
                  </a:rPr>
                  <a:t>.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220979" y="1268128"/>
                <a:ext cx="40510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3</a:t>
                </a:r>
              </a:p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5</a:t>
                </a:r>
                <a:endPara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cxnSp>
            <p:nvCxnSpPr>
              <p:cNvPr id="52" name="Straight Connector 51"/>
              <p:cNvCxnSpPr/>
              <p:nvPr/>
            </p:nvCxnSpPr>
            <p:spPr>
              <a:xfrm>
                <a:off x="4270962" y="1745375"/>
                <a:ext cx="27432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Group 6"/>
          <p:cNvGrpSpPr/>
          <p:nvPr/>
        </p:nvGrpSpPr>
        <p:grpSpPr>
          <a:xfrm>
            <a:off x="3413323" y="2502482"/>
            <a:ext cx="2918191" cy="954107"/>
            <a:chOff x="3382001" y="2510616"/>
            <a:chExt cx="2918191" cy="954107"/>
          </a:xfrm>
        </p:grpSpPr>
        <p:sp>
          <p:nvSpPr>
            <p:cNvPr id="37" name="Rectangle 36"/>
            <p:cNvSpPr/>
            <p:nvPr/>
          </p:nvSpPr>
          <p:spPr>
            <a:xfrm>
              <a:off x="3382001" y="2514982"/>
              <a:ext cx="2918191" cy="9140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ea typeface="Cambria Math" pitchFamily="18" charset="0"/>
                  <a:cs typeface="Calibri" pitchFamily="34" charset="0"/>
                </a:rPr>
                <a:t>= 0.6</a:t>
              </a:r>
              <a:endParaRPr lang="en-MY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4042754" y="2510616"/>
              <a:ext cx="405103" cy="954107"/>
              <a:chOff x="4042754" y="2537912"/>
              <a:chExt cx="405103" cy="954107"/>
            </a:xfrm>
          </p:grpSpPr>
          <p:sp>
            <p:nvSpPr>
              <p:cNvPr id="53" name="TextBox 52"/>
              <p:cNvSpPr txBox="1"/>
              <p:nvPr/>
            </p:nvSpPr>
            <p:spPr>
              <a:xfrm>
                <a:off x="4042754" y="2537912"/>
                <a:ext cx="40510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3</a:t>
                </a:r>
              </a:p>
              <a:p>
                <a:pPr algn="ctr"/>
                <a:r>
                  <a:rPr lang="en-US" sz="2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5</a:t>
                </a:r>
                <a:endPara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cxnSp>
            <p:nvCxnSpPr>
              <p:cNvPr id="54" name="Straight Connector 53"/>
              <p:cNvCxnSpPr/>
              <p:nvPr/>
            </p:nvCxnSpPr>
            <p:spPr>
              <a:xfrm>
                <a:off x="4107251" y="3000645"/>
                <a:ext cx="274320" cy="0"/>
              </a:xfrm>
              <a:prstGeom prst="line">
                <a:avLst/>
              </a:prstGeom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15"/>
          <p:cNvGrpSpPr/>
          <p:nvPr/>
        </p:nvGrpSpPr>
        <p:grpSpPr>
          <a:xfrm>
            <a:off x="2684701" y="4563125"/>
            <a:ext cx="3456384" cy="954107"/>
            <a:chOff x="3112721" y="5041642"/>
            <a:chExt cx="2865121" cy="954107"/>
          </a:xfrm>
        </p:grpSpPr>
        <p:sp>
          <p:nvSpPr>
            <p:cNvPr id="38" name="Text Box 8"/>
            <p:cNvSpPr txBox="1">
              <a:spLocks noChangeArrowheads="1"/>
            </p:cNvSpPr>
            <p:nvPr/>
          </p:nvSpPr>
          <p:spPr bwMode="auto">
            <a:xfrm>
              <a:off x="3112721" y="5233954"/>
              <a:ext cx="286512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Maka</a:t>
              </a:r>
              <a:r>
                <a:rPr lang="en-US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,      </a:t>
              </a:r>
              <a:r>
                <a:rPr lang="en-US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&gt;</a:t>
              </a:r>
              <a:r>
                <a:rPr lang="en-US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0.35. </a:t>
              </a:r>
              <a:endPara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3948381" y="5041642"/>
              <a:ext cx="405103" cy="954107"/>
              <a:chOff x="3879262" y="1460062"/>
              <a:chExt cx="405103" cy="954107"/>
            </a:xfrm>
          </p:grpSpPr>
          <p:sp>
            <p:nvSpPr>
              <p:cNvPr id="58" name="TextBox 57"/>
              <p:cNvSpPr txBox="1"/>
              <p:nvPr/>
            </p:nvSpPr>
            <p:spPr>
              <a:xfrm>
                <a:off x="3879262" y="1460062"/>
                <a:ext cx="40510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cs typeface="Times New Roman" pitchFamily="18" charset="0"/>
                  </a:rPr>
                  <a:t>3</a:t>
                </a:r>
              </a:p>
              <a:p>
                <a:pPr algn="ctr"/>
                <a:r>
                  <a:rPr lang="en-US" sz="2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cs typeface="Times New Roman" pitchFamily="18" charset="0"/>
                  </a:rPr>
                  <a:t>5</a:t>
                </a:r>
                <a:endPara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cs typeface="Times New Roman" pitchFamily="18" charset="0"/>
                </a:endParaRPr>
              </a:p>
            </p:txBody>
          </p:sp>
          <p:cxnSp>
            <p:nvCxnSpPr>
              <p:cNvPr id="59" name="Straight Connector 58"/>
              <p:cNvCxnSpPr/>
              <p:nvPr/>
            </p:nvCxnSpPr>
            <p:spPr>
              <a:xfrm>
                <a:off x="3967819" y="1922795"/>
                <a:ext cx="227394" cy="0"/>
              </a:xfrm>
              <a:prstGeom prst="line">
                <a:avLst/>
              </a:prstGeom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0" name="Group 59"/>
          <p:cNvGrpSpPr/>
          <p:nvPr/>
        </p:nvGrpSpPr>
        <p:grpSpPr>
          <a:xfrm>
            <a:off x="-653143" y="3497116"/>
            <a:ext cx="10121687" cy="874671"/>
            <a:chOff x="-653143" y="1318536"/>
            <a:chExt cx="10121687" cy="874671"/>
          </a:xfrm>
        </p:grpSpPr>
        <p:sp>
          <p:nvSpPr>
            <p:cNvPr id="61" name="Rectangle 60"/>
            <p:cNvSpPr/>
            <p:nvPr/>
          </p:nvSpPr>
          <p:spPr>
            <a:xfrm>
              <a:off x="-396552" y="1318536"/>
              <a:ext cx="9865096" cy="874671"/>
            </a:xfrm>
            <a:prstGeom prst="rect">
              <a:avLst/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Pentagon 61"/>
            <p:cNvSpPr/>
            <p:nvPr/>
          </p:nvSpPr>
          <p:spPr>
            <a:xfrm>
              <a:off x="-653143" y="1466961"/>
              <a:ext cx="2776871" cy="579935"/>
            </a:xfrm>
            <a:prstGeom prst="homePlate">
              <a:avLst>
                <a:gd name="adj" fmla="val 68285"/>
              </a:avLst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entury Gothic" pitchFamily="34" charset="0"/>
                <a:cs typeface="Arial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5496" y="1505211"/>
              <a:ext cx="17363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 smtClean="0">
                  <a:solidFill>
                    <a:schemeClr val="bg1"/>
                  </a:solidFill>
                  <a:latin typeface="Century Gothic" pitchFamily="34" charset="0"/>
                  <a:cs typeface="Arial" pitchFamily="34" charset="0"/>
                </a:rPr>
                <a:t>Langkah</a:t>
              </a:r>
              <a:r>
                <a:rPr lang="en-US" sz="2400" b="1" dirty="0" smtClean="0">
                  <a:solidFill>
                    <a:schemeClr val="bg1"/>
                  </a:solidFill>
                  <a:latin typeface="Century Gothic" pitchFamily="34" charset="0"/>
                  <a:cs typeface="Arial" pitchFamily="34" charset="0"/>
                </a:rPr>
                <a:t> 2</a:t>
              </a:r>
              <a:endParaRPr lang="en-US" sz="2400" b="1" dirty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endParaRPr>
            </a:p>
          </p:txBody>
        </p:sp>
        <p:sp>
          <p:nvSpPr>
            <p:cNvPr id="65" name="Text Box 8"/>
            <p:cNvSpPr txBox="1">
              <a:spLocks noChangeArrowheads="1"/>
            </p:cNvSpPr>
            <p:nvPr/>
          </p:nvSpPr>
          <p:spPr bwMode="auto">
            <a:xfrm>
              <a:off x="2123728" y="1465620"/>
              <a:ext cx="6349692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Bandingkan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kedua-dua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nilai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perpuluhan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.</a:t>
              </a:r>
              <a:endParaRPr lang="en-US" altLang="en-US" sz="2800" b="1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45329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 Diagonal Corner Rectangle 23"/>
          <p:cNvSpPr/>
          <p:nvPr/>
        </p:nvSpPr>
        <p:spPr>
          <a:xfrm>
            <a:off x="0" y="79374"/>
            <a:ext cx="1979712" cy="484717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b="1" dirty="0" err="1" smtClean="0">
                <a:latin typeface="Century Gothic" pitchFamily="34" charset="0"/>
              </a:rPr>
              <a:t>Contoh</a:t>
            </a:r>
            <a:r>
              <a:rPr lang="en-MY" sz="2400" b="1" dirty="0" smtClean="0">
                <a:latin typeface="Century Gothic" pitchFamily="34" charset="0"/>
              </a:rPr>
              <a:t> 2</a:t>
            </a:r>
            <a:endParaRPr lang="en-MY" sz="2400" b="1" dirty="0">
              <a:latin typeface="Century Gothic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99592" y="3933056"/>
            <a:ext cx="7293767" cy="1080120"/>
            <a:chOff x="971600" y="3933056"/>
            <a:chExt cx="7293767" cy="1080120"/>
          </a:xfrm>
        </p:grpSpPr>
        <p:grpSp>
          <p:nvGrpSpPr>
            <p:cNvPr id="5" name="Group 4"/>
            <p:cNvGrpSpPr/>
            <p:nvPr/>
          </p:nvGrpSpPr>
          <p:grpSpPr>
            <a:xfrm>
              <a:off x="971600" y="3933056"/>
              <a:ext cx="7293767" cy="1080120"/>
              <a:chOff x="971600" y="3933056"/>
              <a:chExt cx="7293767" cy="1080120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3987552" y="3933056"/>
                <a:ext cx="1080120" cy="1080120"/>
              </a:xfrm>
              <a:prstGeom prst="rect">
                <a:avLst/>
              </a:prstGeom>
              <a:noFill/>
              <a:ln w="57150">
                <a:solidFill>
                  <a:srgbClr val="BD255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971600" y="3933056"/>
                <a:ext cx="1080120" cy="1080120"/>
              </a:xfrm>
              <a:prstGeom prst="rect">
                <a:avLst/>
              </a:prstGeom>
              <a:noFill/>
              <a:ln w="57150">
                <a:solidFill>
                  <a:srgbClr val="BD255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7185247" y="3933056"/>
                <a:ext cx="1080120" cy="1080120"/>
              </a:xfrm>
              <a:prstGeom prst="rect">
                <a:avLst/>
              </a:prstGeom>
              <a:noFill/>
              <a:ln w="57150">
                <a:solidFill>
                  <a:srgbClr val="BD255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2483768" y="3933056"/>
                  <a:ext cx="1123231" cy="100811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MY" sz="72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&lt;</m:t>
                        </m:r>
                      </m:oMath>
                    </m:oMathPara>
                  </a14:m>
                  <a:endParaRPr lang="en-MY" sz="7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83768" y="3933056"/>
                  <a:ext cx="1123231" cy="1008112"/>
                </a:xfrm>
                <a:prstGeom prst="rect">
                  <a:avLst/>
                </a:prstGeom>
                <a:blipFill rotWithShape="1">
                  <a:blip r:embed="rId2" cstate="print"/>
                  <a:stretch>
                    <a:fillRect t="-31928" r="-38043" b="-58434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MY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>
                <a:xfrm>
                  <a:off x="5652120" y="3933056"/>
                  <a:ext cx="1123231" cy="100811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MY" sz="72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&lt;</m:t>
                        </m:r>
                      </m:oMath>
                    </m:oMathPara>
                  </a14:m>
                  <a:endParaRPr lang="en-MY" sz="7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52120" y="3933056"/>
                  <a:ext cx="1123231" cy="1008112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 t="-31928" r="-37838" b="-58434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MY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/>
          <p:cNvGrpSpPr/>
          <p:nvPr/>
        </p:nvGrpSpPr>
        <p:grpSpPr>
          <a:xfrm>
            <a:off x="0" y="692696"/>
            <a:ext cx="9144000" cy="2522676"/>
            <a:chOff x="0" y="692696"/>
            <a:chExt cx="9144000" cy="2522676"/>
          </a:xfrm>
        </p:grpSpPr>
        <p:grpSp>
          <p:nvGrpSpPr>
            <p:cNvPr id="3" name="Group 2"/>
            <p:cNvGrpSpPr/>
            <p:nvPr/>
          </p:nvGrpSpPr>
          <p:grpSpPr>
            <a:xfrm>
              <a:off x="0" y="692696"/>
              <a:ext cx="9144000" cy="2522676"/>
              <a:chOff x="0" y="692696"/>
              <a:chExt cx="9144000" cy="2522676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0" y="692696"/>
                <a:ext cx="9144000" cy="2522676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571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2800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" name="Text Box 8"/>
              <p:cNvSpPr txBox="1">
                <a:spLocks noChangeArrowheads="1"/>
              </p:cNvSpPr>
              <p:nvPr/>
            </p:nvSpPr>
            <p:spPr bwMode="auto">
              <a:xfrm>
                <a:off x="539552" y="945302"/>
                <a:ext cx="8540055" cy="20313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50000"/>
                  </a:spcBef>
                </a:pP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Susun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0.56,     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dan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     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supaya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pernyataan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di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bawah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adalah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benar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.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Tunjukkan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susunan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tersebut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pada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garis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nombor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.</a:t>
                </a:r>
                <a:endParaRPr lang="en-US" alt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2380649" y="876582"/>
              <a:ext cx="405103" cy="954107"/>
              <a:chOff x="4377906" y="1326184"/>
              <a:chExt cx="405103" cy="954107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4377906" y="1326184"/>
                <a:ext cx="40510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3</a:t>
                </a:r>
              </a:p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8</a:t>
                </a:r>
                <a:endPara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4442403" y="1803431"/>
                <a:ext cx="27432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30"/>
            <p:cNvGrpSpPr/>
            <p:nvPr/>
          </p:nvGrpSpPr>
          <p:grpSpPr>
            <a:xfrm>
              <a:off x="3343381" y="876582"/>
              <a:ext cx="566033" cy="954107"/>
              <a:chOff x="4273990" y="1326184"/>
              <a:chExt cx="566033" cy="954107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4273990" y="1326184"/>
                <a:ext cx="56603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7</a:t>
                </a:r>
              </a:p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10</a:t>
                </a:r>
                <a:endPara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cxnSp>
            <p:nvCxnSpPr>
              <p:cNvPr id="33" name="Straight Connector 32"/>
              <p:cNvCxnSpPr/>
              <p:nvPr/>
            </p:nvCxnSpPr>
            <p:spPr>
              <a:xfrm>
                <a:off x="4379431" y="1803431"/>
                <a:ext cx="36576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090922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899592" y="4653136"/>
            <a:ext cx="7293767" cy="1080120"/>
            <a:chOff x="971600" y="3933056"/>
            <a:chExt cx="7293767" cy="1080120"/>
          </a:xfrm>
        </p:grpSpPr>
        <p:grpSp>
          <p:nvGrpSpPr>
            <p:cNvPr id="66" name="Group 65"/>
            <p:cNvGrpSpPr/>
            <p:nvPr/>
          </p:nvGrpSpPr>
          <p:grpSpPr>
            <a:xfrm>
              <a:off x="971600" y="3933056"/>
              <a:ext cx="7293767" cy="1080120"/>
              <a:chOff x="971600" y="3933056"/>
              <a:chExt cx="7293767" cy="1080120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3987552" y="3933056"/>
                <a:ext cx="1080120" cy="1080120"/>
              </a:xfrm>
              <a:prstGeom prst="rect">
                <a:avLst/>
              </a:prstGeom>
              <a:noFill/>
              <a:ln w="57150">
                <a:solidFill>
                  <a:srgbClr val="BD255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971600" y="3933056"/>
                <a:ext cx="1080120" cy="1080120"/>
              </a:xfrm>
              <a:prstGeom prst="rect">
                <a:avLst/>
              </a:prstGeom>
              <a:noFill/>
              <a:ln w="57150">
                <a:solidFill>
                  <a:srgbClr val="BD255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7185247" y="3933056"/>
                <a:ext cx="1080120" cy="1080120"/>
              </a:xfrm>
              <a:prstGeom prst="rect">
                <a:avLst/>
              </a:prstGeom>
              <a:noFill/>
              <a:ln w="57150">
                <a:solidFill>
                  <a:srgbClr val="BD255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6"/>
                <p:cNvSpPr/>
                <p:nvPr/>
              </p:nvSpPr>
              <p:spPr>
                <a:xfrm>
                  <a:off x="2483768" y="3933056"/>
                  <a:ext cx="1123231" cy="100811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MY" sz="72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&lt;</m:t>
                        </m:r>
                      </m:oMath>
                    </m:oMathPara>
                  </a14:m>
                  <a:endParaRPr lang="en-MY" sz="7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67" name="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83768" y="3933056"/>
                  <a:ext cx="1123231" cy="1008112"/>
                </a:xfrm>
                <a:prstGeom prst="rect">
                  <a:avLst/>
                </a:prstGeom>
                <a:blipFill rotWithShape="1">
                  <a:blip r:embed="rId2" cstate="print"/>
                  <a:stretch>
                    <a:fillRect t="-32121" r="-38043" b="-59394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MY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/>
                <p:cNvSpPr/>
                <p:nvPr/>
              </p:nvSpPr>
              <p:spPr>
                <a:xfrm>
                  <a:off x="5652120" y="3933056"/>
                  <a:ext cx="1123231" cy="100811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MY" sz="72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&lt;</m:t>
                        </m:r>
                      </m:oMath>
                    </m:oMathPara>
                  </a14:m>
                  <a:endParaRPr lang="en-MY" sz="7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68" name="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52120" y="3933056"/>
                  <a:ext cx="1123231" cy="1008112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 t="-32121" r="-37838" b="-59394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MY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3" name="Rectangle 72"/>
          <p:cNvSpPr/>
          <p:nvPr/>
        </p:nvSpPr>
        <p:spPr>
          <a:xfrm>
            <a:off x="3945281" y="4747231"/>
            <a:ext cx="1050383" cy="9140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0.56</a:t>
            </a:r>
            <a:endParaRPr lang="en-MY" sz="3200" b="1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Cambria Math" pitchFamily="18" charset="0"/>
              <a:cs typeface="Calibri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434012" y="282310"/>
            <a:ext cx="3894163" cy="979370"/>
            <a:chOff x="1434012" y="282310"/>
            <a:chExt cx="3894163" cy="979370"/>
          </a:xfrm>
        </p:grpSpPr>
        <p:grpSp>
          <p:nvGrpSpPr>
            <p:cNvPr id="9" name="Group 8"/>
            <p:cNvGrpSpPr/>
            <p:nvPr/>
          </p:nvGrpSpPr>
          <p:grpSpPr>
            <a:xfrm>
              <a:off x="1434012" y="282310"/>
              <a:ext cx="1205200" cy="967826"/>
              <a:chOff x="2771800" y="300934"/>
              <a:chExt cx="1205200" cy="967826"/>
            </a:xfrm>
          </p:grpSpPr>
          <p:sp>
            <p:nvSpPr>
              <p:cNvPr id="8" name="Rounded Rectangle 7"/>
              <p:cNvSpPr/>
              <p:nvPr/>
            </p:nvSpPr>
            <p:spPr>
              <a:xfrm>
                <a:off x="2771800" y="300934"/>
                <a:ext cx="1205200" cy="967826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MY" sz="2800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2843808" y="300934"/>
                <a:ext cx="1045984" cy="91401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MY" sz="2800" b="1" dirty="0" smtClean="0">
                    <a:solidFill>
                      <a:schemeClr val="bg1"/>
                    </a:solidFill>
                    <a:ea typeface="Cambria Math" pitchFamily="18" charset="0"/>
                  </a:rPr>
                  <a:t>0.56 </a:t>
                </a:r>
                <a:endParaRPr lang="en-MY" sz="2800" b="1" dirty="0">
                  <a:solidFill>
                    <a:schemeClr val="bg1"/>
                  </a:solidFill>
                  <a:ea typeface="Cambria Math" pitchFamily="18" charset="0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2791948" y="282310"/>
              <a:ext cx="1205200" cy="979370"/>
              <a:chOff x="4489776" y="266353"/>
              <a:chExt cx="1205200" cy="979370"/>
            </a:xfrm>
          </p:grpSpPr>
          <p:sp>
            <p:nvSpPr>
              <p:cNvPr id="89" name="Rounded Rectangle 88"/>
              <p:cNvSpPr/>
              <p:nvPr/>
            </p:nvSpPr>
            <p:spPr>
              <a:xfrm>
                <a:off x="4489776" y="266353"/>
                <a:ext cx="1205200" cy="967826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MY" sz="2800"/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4889824" y="291616"/>
                <a:ext cx="405103" cy="954107"/>
                <a:chOff x="8533633" y="568547"/>
                <a:chExt cx="405103" cy="954107"/>
              </a:xfrm>
            </p:grpSpPr>
            <p:sp>
              <p:nvSpPr>
                <p:cNvPr id="91" name="TextBox 90"/>
                <p:cNvSpPr txBox="1"/>
                <p:nvPr/>
              </p:nvSpPr>
              <p:spPr>
                <a:xfrm>
                  <a:off x="8533633" y="568547"/>
                  <a:ext cx="405103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b="1" dirty="0" smtClean="0">
                      <a:solidFill>
                        <a:schemeClr val="bg1"/>
                      </a:solidFill>
                      <a:latin typeface="+mn-lt"/>
                      <a:cs typeface="Times New Roman" pitchFamily="18" charset="0"/>
                    </a:rPr>
                    <a:t>3</a:t>
                  </a:r>
                </a:p>
                <a:p>
                  <a:pPr algn="ctr"/>
                  <a:r>
                    <a:rPr lang="en-US" sz="2800" b="1" dirty="0" smtClean="0">
                      <a:solidFill>
                        <a:schemeClr val="bg1"/>
                      </a:solidFill>
                      <a:latin typeface="+mn-lt"/>
                      <a:cs typeface="Times New Roman" pitchFamily="18" charset="0"/>
                    </a:rPr>
                    <a:t>8</a:t>
                  </a:r>
                  <a:endParaRPr lang="en-US" sz="2800" b="1" dirty="0">
                    <a:solidFill>
                      <a:schemeClr val="bg1"/>
                    </a:solidFill>
                    <a:latin typeface="+mn-lt"/>
                    <a:cs typeface="Times New Roman" pitchFamily="18" charset="0"/>
                  </a:endParaRPr>
                </a:p>
              </p:txBody>
            </p:sp>
            <p:cxnSp>
              <p:nvCxnSpPr>
                <p:cNvPr id="92" name="Straight Connector 91"/>
                <p:cNvCxnSpPr/>
                <p:nvPr/>
              </p:nvCxnSpPr>
              <p:spPr>
                <a:xfrm>
                  <a:off x="8598130" y="1045794"/>
                  <a:ext cx="27432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7" name="Group 16"/>
            <p:cNvGrpSpPr/>
            <p:nvPr/>
          </p:nvGrpSpPr>
          <p:grpSpPr>
            <a:xfrm>
              <a:off x="4122975" y="282310"/>
              <a:ext cx="1205200" cy="978979"/>
              <a:chOff x="5820803" y="295564"/>
              <a:chExt cx="1205200" cy="978979"/>
            </a:xfrm>
          </p:grpSpPr>
          <p:sp>
            <p:nvSpPr>
              <p:cNvPr id="94" name="Rounded Rectangle 93"/>
              <p:cNvSpPr/>
              <p:nvPr/>
            </p:nvSpPr>
            <p:spPr>
              <a:xfrm>
                <a:off x="5820803" y="295564"/>
                <a:ext cx="1205200" cy="967826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MY" sz="2800"/>
              </a:p>
            </p:txBody>
          </p:sp>
          <p:grpSp>
            <p:nvGrpSpPr>
              <p:cNvPr id="16" name="Group 15"/>
              <p:cNvGrpSpPr/>
              <p:nvPr/>
            </p:nvGrpSpPr>
            <p:grpSpPr>
              <a:xfrm>
                <a:off x="6141727" y="320436"/>
                <a:ext cx="566033" cy="954107"/>
                <a:chOff x="9567773" y="524534"/>
                <a:chExt cx="566033" cy="954107"/>
              </a:xfrm>
            </p:grpSpPr>
            <p:sp>
              <p:nvSpPr>
                <p:cNvPr id="98" name="TextBox 97"/>
                <p:cNvSpPr txBox="1"/>
                <p:nvPr/>
              </p:nvSpPr>
              <p:spPr>
                <a:xfrm>
                  <a:off x="9567773" y="524534"/>
                  <a:ext cx="566033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b="1" dirty="0" smtClean="0">
                      <a:solidFill>
                        <a:schemeClr val="bg1"/>
                      </a:solidFill>
                      <a:latin typeface="+mn-lt"/>
                      <a:cs typeface="Times New Roman" pitchFamily="18" charset="0"/>
                    </a:rPr>
                    <a:t>7</a:t>
                  </a:r>
                </a:p>
                <a:p>
                  <a:pPr algn="ctr"/>
                  <a:r>
                    <a:rPr lang="en-US" sz="2800" b="1" dirty="0" smtClean="0">
                      <a:solidFill>
                        <a:schemeClr val="bg1"/>
                      </a:solidFill>
                      <a:latin typeface="+mn-lt"/>
                      <a:cs typeface="Times New Roman" pitchFamily="18" charset="0"/>
                    </a:rPr>
                    <a:t>10</a:t>
                  </a:r>
                  <a:endParaRPr lang="en-US" sz="2800" b="1" dirty="0">
                    <a:solidFill>
                      <a:schemeClr val="bg1"/>
                    </a:solidFill>
                    <a:latin typeface="+mn-lt"/>
                    <a:cs typeface="Times New Roman" pitchFamily="18" charset="0"/>
                  </a:endParaRPr>
                </a:p>
              </p:txBody>
            </p:sp>
            <p:cxnSp>
              <p:nvCxnSpPr>
                <p:cNvPr id="99" name="Straight Connector 98"/>
                <p:cNvCxnSpPr/>
                <p:nvPr/>
              </p:nvCxnSpPr>
              <p:spPr>
                <a:xfrm>
                  <a:off x="9673214" y="987267"/>
                  <a:ext cx="36576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00" name="Group 99"/>
          <p:cNvGrpSpPr/>
          <p:nvPr/>
        </p:nvGrpSpPr>
        <p:grpSpPr>
          <a:xfrm>
            <a:off x="6414581" y="68995"/>
            <a:ext cx="2621915" cy="574811"/>
            <a:chOff x="7041380" y="5326727"/>
            <a:chExt cx="2621915" cy="574811"/>
          </a:xfrm>
        </p:grpSpPr>
        <p:sp>
          <p:nvSpPr>
            <p:cNvPr id="101" name="Snip and Round Single Corner Rectangle 100"/>
            <p:cNvSpPr/>
            <p:nvPr/>
          </p:nvSpPr>
          <p:spPr>
            <a:xfrm>
              <a:off x="7319144" y="5326728"/>
              <a:ext cx="2344151" cy="574810"/>
            </a:xfrm>
            <a:prstGeom prst="snipRoundRect">
              <a:avLst>
                <a:gd name="adj1" fmla="val 16667"/>
                <a:gd name="adj2" fmla="val 31674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7477078" y="5444855"/>
              <a:ext cx="218621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Jawapan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Contoh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2</a:t>
              </a:r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3" name="Oval 102"/>
            <p:cNvSpPr/>
            <p:nvPr/>
          </p:nvSpPr>
          <p:spPr>
            <a:xfrm>
              <a:off x="7041380" y="5326727"/>
              <a:ext cx="576064" cy="57481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104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257404" y="5433346"/>
              <a:ext cx="111803" cy="371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5" name="Group 24"/>
          <p:cNvGrpSpPr/>
          <p:nvPr/>
        </p:nvGrpSpPr>
        <p:grpSpPr>
          <a:xfrm>
            <a:off x="-653143" y="1268760"/>
            <a:ext cx="10193695" cy="972313"/>
            <a:chOff x="-653143" y="1268760"/>
            <a:chExt cx="10193695" cy="972313"/>
          </a:xfrm>
        </p:grpSpPr>
        <p:grpSp>
          <p:nvGrpSpPr>
            <p:cNvPr id="105" name="Group 104"/>
            <p:cNvGrpSpPr/>
            <p:nvPr/>
          </p:nvGrpSpPr>
          <p:grpSpPr>
            <a:xfrm>
              <a:off x="-653143" y="1318536"/>
              <a:ext cx="10193695" cy="874671"/>
              <a:chOff x="-653143" y="1318536"/>
              <a:chExt cx="10193695" cy="874671"/>
            </a:xfrm>
          </p:grpSpPr>
          <p:sp>
            <p:nvSpPr>
              <p:cNvPr id="106" name="Rectangle 105"/>
              <p:cNvSpPr/>
              <p:nvPr/>
            </p:nvSpPr>
            <p:spPr>
              <a:xfrm>
                <a:off x="-396552" y="1318536"/>
                <a:ext cx="9937104" cy="874671"/>
              </a:xfrm>
              <a:prstGeom prst="rect">
                <a:avLst/>
              </a:prstGeom>
              <a:solidFill>
                <a:srgbClr val="8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Pentagon 106"/>
              <p:cNvSpPr/>
              <p:nvPr/>
            </p:nvSpPr>
            <p:spPr>
              <a:xfrm>
                <a:off x="-653143" y="1466961"/>
                <a:ext cx="2560847" cy="579935"/>
              </a:xfrm>
              <a:prstGeom prst="homePlate">
                <a:avLst>
                  <a:gd name="adj" fmla="val 68285"/>
                </a:avLst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entury Gothic" pitchFamily="34" charset="0"/>
                  <a:cs typeface="Arial" pitchFamily="34" charset="0"/>
                </a:endParaRPr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-36512" y="1505211"/>
                <a:ext cx="17363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err="1" smtClean="0">
                    <a:solidFill>
                      <a:schemeClr val="bg1"/>
                    </a:solidFill>
                    <a:latin typeface="Century Gothic" pitchFamily="34" charset="0"/>
                    <a:cs typeface="Arial" pitchFamily="34" charset="0"/>
                  </a:rPr>
                  <a:t>Langkah</a:t>
                </a:r>
                <a:r>
                  <a:rPr lang="en-US" sz="2400" b="1" dirty="0" smtClean="0">
                    <a:solidFill>
                      <a:schemeClr val="bg1"/>
                    </a:solidFill>
                    <a:latin typeface="Century Gothic" pitchFamily="34" charset="0"/>
                    <a:cs typeface="Arial" pitchFamily="34" charset="0"/>
                  </a:rPr>
                  <a:t> 1</a:t>
                </a:r>
                <a:endParaRPr lang="en-US" sz="2400" b="1" dirty="0">
                  <a:solidFill>
                    <a:schemeClr val="bg1"/>
                  </a:solidFill>
                  <a:latin typeface="Century Gothic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1864999" y="1268760"/>
              <a:ext cx="7603545" cy="972313"/>
              <a:chOff x="712871" y="1545950"/>
              <a:chExt cx="7603545" cy="972313"/>
            </a:xfrm>
          </p:grpSpPr>
          <p:sp>
            <p:nvSpPr>
              <p:cNvPr id="4" name="Text Box 8"/>
              <p:cNvSpPr txBox="1">
                <a:spLocks noChangeArrowheads="1"/>
              </p:cNvSpPr>
              <p:nvPr/>
            </p:nvSpPr>
            <p:spPr bwMode="auto">
              <a:xfrm>
                <a:off x="712871" y="1743199"/>
                <a:ext cx="7603545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Tukarkan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    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dan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     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kepada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nombor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perpuluhan</a:t>
                </a:r>
                <a:r>
                  <a:rPr lang="en-US" altLang="en-US" sz="28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.</a:t>
                </a:r>
              </a:p>
            </p:txBody>
          </p:sp>
          <p:grpSp>
            <p:nvGrpSpPr>
              <p:cNvPr id="7" name="Group 6"/>
              <p:cNvGrpSpPr/>
              <p:nvPr/>
            </p:nvGrpSpPr>
            <p:grpSpPr>
              <a:xfrm>
                <a:off x="3228571" y="1545950"/>
                <a:ext cx="566033" cy="954107"/>
                <a:chOff x="3232314" y="818526"/>
                <a:chExt cx="566033" cy="954107"/>
              </a:xfrm>
            </p:grpSpPr>
            <p:sp>
              <p:nvSpPr>
                <p:cNvPr id="47" name="TextBox 46"/>
                <p:cNvSpPr txBox="1"/>
                <p:nvPr/>
              </p:nvSpPr>
              <p:spPr>
                <a:xfrm>
                  <a:off x="3232314" y="818526"/>
                  <a:ext cx="566033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b="1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7</a:t>
                  </a:r>
                </a:p>
                <a:p>
                  <a:pPr algn="ctr"/>
                  <a:r>
                    <a:rPr lang="en-US" sz="2800" b="1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10</a:t>
                  </a:r>
                  <a:endParaRPr lang="en-US" sz="28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cxnSp>
              <p:nvCxnSpPr>
                <p:cNvPr id="48" name="Straight Connector 47"/>
                <p:cNvCxnSpPr/>
                <p:nvPr/>
              </p:nvCxnSpPr>
              <p:spPr>
                <a:xfrm>
                  <a:off x="3337755" y="1295773"/>
                  <a:ext cx="36576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Group 9"/>
              <p:cNvGrpSpPr/>
              <p:nvPr/>
            </p:nvGrpSpPr>
            <p:grpSpPr>
              <a:xfrm>
                <a:off x="2204443" y="1564156"/>
                <a:ext cx="405103" cy="954107"/>
                <a:chOff x="4319297" y="458231"/>
                <a:chExt cx="405103" cy="954107"/>
              </a:xfrm>
            </p:grpSpPr>
            <p:sp>
              <p:nvSpPr>
                <p:cNvPr id="50" name="TextBox 49"/>
                <p:cNvSpPr txBox="1"/>
                <p:nvPr/>
              </p:nvSpPr>
              <p:spPr>
                <a:xfrm>
                  <a:off x="4319297" y="458231"/>
                  <a:ext cx="405103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b="1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3</a:t>
                  </a:r>
                </a:p>
                <a:p>
                  <a:pPr algn="ctr"/>
                  <a:r>
                    <a:rPr lang="en-US" sz="2800" b="1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8</a:t>
                  </a:r>
                  <a:endParaRPr lang="en-US" sz="28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cxnSp>
              <p:nvCxnSpPr>
                <p:cNvPr id="51" name="Straight Connector 50"/>
                <p:cNvCxnSpPr/>
                <p:nvPr/>
              </p:nvCxnSpPr>
              <p:spPr>
                <a:xfrm>
                  <a:off x="4383794" y="935478"/>
                  <a:ext cx="27432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2" name="Group 21"/>
          <p:cNvGrpSpPr/>
          <p:nvPr/>
        </p:nvGrpSpPr>
        <p:grpSpPr>
          <a:xfrm>
            <a:off x="2573177" y="2496184"/>
            <a:ext cx="1640951" cy="954107"/>
            <a:chOff x="627280" y="2496184"/>
            <a:chExt cx="1640951" cy="954107"/>
          </a:xfrm>
        </p:grpSpPr>
        <p:grpSp>
          <p:nvGrpSpPr>
            <p:cNvPr id="20" name="Group 19"/>
            <p:cNvGrpSpPr/>
            <p:nvPr/>
          </p:nvGrpSpPr>
          <p:grpSpPr>
            <a:xfrm>
              <a:off x="627280" y="2496184"/>
              <a:ext cx="405103" cy="954107"/>
              <a:chOff x="3508971" y="1439366"/>
              <a:chExt cx="405103" cy="954107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3508971" y="1439366"/>
                <a:ext cx="40510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3</a:t>
                </a:r>
              </a:p>
              <a:p>
                <a:pPr algn="ctr"/>
                <a:r>
                  <a:rPr lang="en-US" sz="2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8</a:t>
                </a:r>
                <a:endPara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cxnSp>
            <p:nvCxnSpPr>
              <p:cNvPr id="114" name="Straight Connector 113"/>
              <p:cNvCxnSpPr/>
              <p:nvPr/>
            </p:nvCxnSpPr>
            <p:spPr>
              <a:xfrm>
                <a:off x="3573468" y="1916613"/>
                <a:ext cx="274320" cy="0"/>
              </a:xfrm>
              <a:prstGeom prst="line">
                <a:avLst/>
              </a:prstGeom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TextBox 20"/>
            <p:cNvSpPr txBox="1"/>
            <p:nvPr/>
          </p:nvSpPr>
          <p:spPr>
            <a:xfrm>
              <a:off x="995126" y="2711627"/>
              <a:ext cx="127310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= 0.375</a:t>
              </a:r>
              <a:endPara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004910" y="2496184"/>
            <a:ext cx="1372014" cy="954107"/>
            <a:chOff x="4304999" y="2680163"/>
            <a:chExt cx="1372014" cy="954107"/>
          </a:xfrm>
        </p:grpSpPr>
        <p:sp>
          <p:nvSpPr>
            <p:cNvPr id="117" name="TextBox 116"/>
            <p:cNvSpPr txBox="1"/>
            <p:nvPr/>
          </p:nvSpPr>
          <p:spPr>
            <a:xfrm>
              <a:off x="4769392" y="2895606"/>
              <a:ext cx="9076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= 0.7</a:t>
              </a:r>
              <a:endPara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4304999" y="2680163"/>
              <a:ext cx="566033" cy="954107"/>
              <a:chOff x="4533099" y="1421160"/>
              <a:chExt cx="566033" cy="954107"/>
            </a:xfrm>
          </p:grpSpPr>
          <p:sp>
            <p:nvSpPr>
              <p:cNvPr id="120" name="TextBox 119"/>
              <p:cNvSpPr txBox="1"/>
              <p:nvPr/>
            </p:nvSpPr>
            <p:spPr>
              <a:xfrm>
                <a:off x="4533099" y="1421160"/>
                <a:ext cx="56603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7</a:t>
                </a:r>
              </a:p>
              <a:p>
                <a:pPr algn="ctr"/>
                <a:r>
                  <a:rPr lang="en-US" sz="2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10</a:t>
                </a:r>
                <a:endPara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cxnSp>
            <p:nvCxnSpPr>
              <p:cNvPr id="121" name="Straight Connector 120"/>
              <p:cNvCxnSpPr/>
              <p:nvPr/>
            </p:nvCxnSpPr>
            <p:spPr>
              <a:xfrm>
                <a:off x="4638540" y="1898407"/>
                <a:ext cx="365760" cy="0"/>
              </a:xfrm>
              <a:prstGeom prst="line">
                <a:avLst/>
              </a:prstGeom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Group 31"/>
          <p:cNvGrpSpPr/>
          <p:nvPr/>
        </p:nvGrpSpPr>
        <p:grpSpPr>
          <a:xfrm>
            <a:off x="1216946" y="4634571"/>
            <a:ext cx="405103" cy="1077218"/>
            <a:chOff x="2725577" y="2517958"/>
            <a:chExt cx="405103" cy="1077218"/>
          </a:xfrm>
        </p:grpSpPr>
        <p:sp>
          <p:nvSpPr>
            <p:cNvPr id="122" name="TextBox 121"/>
            <p:cNvSpPr txBox="1"/>
            <p:nvPr/>
          </p:nvSpPr>
          <p:spPr>
            <a:xfrm>
              <a:off x="2725577" y="2517958"/>
              <a:ext cx="40510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3</a:t>
              </a:r>
            </a:p>
            <a:p>
              <a:pPr algn="ctr"/>
              <a:r>
                <a:rPr 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8</a:t>
              </a:r>
              <a:endPara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123" name="Straight Connector 122"/>
            <p:cNvCxnSpPr/>
            <p:nvPr/>
          </p:nvCxnSpPr>
          <p:spPr>
            <a:xfrm>
              <a:off x="2790074" y="3067775"/>
              <a:ext cx="274320" cy="0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7265796" y="4667652"/>
            <a:ext cx="775005" cy="1065604"/>
            <a:chOff x="5157310" y="2651428"/>
            <a:chExt cx="566033" cy="1569660"/>
          </a:xfrm>
        </p:grpSpPr>
        <p:sp>
          <p:nvSpPr>
            <p:cNvPr id="124" name="TextBox 123"/>
            <p:cNvSpPr txBox="1"/>
            <p:nvPr/>
          </p:nvSpPr>
          <p:spPr>
            <a:xfrm>
              <a:off x="5157310" y="2651428"/>
              <a:ext cx="56603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7</a:t>
              </a:r>
            </a:p>
            <a:p>
              <a:pPr algn="ctr"/>
              <a:r>
                <a:rPr 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10</a:t>
              </a:r>
              <a:endPara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125" name="Straight Connector 124"/>
            <p:cNvCxnSpPr/>
            <p:nvPr/>
          </p:nvCxnSpPr>
          <p:spPr>
            <a:xfrm>
              <a:off x="5262751" y="3438326"/>
              <a:ext cx="333921" cy="0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oup 125"/>
          <p:cNvGrpSpPr/>
          <p:nvPr/>
        </p:nvGrpSpPr>
        <p:grpSpPr>
          <a:xfrm>
            <a:off x="-653143" y="3490433"/>
            <a:ext cx="10121687" cy="874671"/>
            <a:chOff x="-653143" y="1318536"/>
            <a:chExt cx="10121687" cy="874671"/>
          </a:xfrm>
        </p:grpSpPr>
        <p:sp>
          <p:nvSpPr>
            <p:cNvPr id="127" name="Rectangle 126"/>
            <p:cNvSpPr/>
            <p:nvPr/>
          </p:nvSpPr>
          <p:spPr>
            <a:xfrm>
              <a:off x="-396552" y="1318536"/>
              <a:ext cx="9865096" cy="874671"/>
            </a:xfrm>
            <a:prstGeom prst="rect">
              <a:avLst/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Pentagon 127"/>
            <p:cNvSpPr/>
            <p:nvPr/>
          </p:nvSpPr>
          <p:spPr>
            <a:xfrm>
              <a:off x="-653143" y="1466961"/>
              <a:ext cx="2776871" cy="579935"/>
            </a:xfrm>
            <a:prstGeom prst="homePlate">
              <a:avLst>
                <a:gd name="adj" fmla="val 68285"/>
              </a:avLst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entury Gothic" pitchFamily="34" charset="0"/>
                <a:cs typeface="Arial" pitchFamily="34" charset="0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35496" y="1505211"/>
              <a:ext cx="17363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 smtClean="0">
                  <a:solidFill>
                    <a:schemeClr val="bg1"/>
                  </a:solidFill>
                  <a:latin typeface="Century Gothic" pitchFamily="34" charset="0"/>
                  <a:cs typeface="Arial" pitchFamily="34" charset="0"/>
                </a:rPr>
                <a:t>Langkah</a:t>
              </a:r>
              <a:r>
                <a:rPr lang="en-US" sz="2400" b="1" dirty="0" smtClean="0">
                  <a:solidFill>
                    <a:schemeClr val="bg1"/>
                  </a:solidFill>
                  <a:latin typeface="Century Gothic" pitchFamily="34" charset="0"/>
                  <a:cs typeface="Arial" pitchFamily="34" charset="0"/>
                </a:rPr>
                <a:t> 2</a:t>
              </a:r>
              <a:endParaRPr lang="en-US" sz="2400" b="1" dirty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endParaRPr>
            </a:p>
          </p:txBody>
        </p:sp>
        <p:sp>
          <p:nvSpPr>
            <p:cNvPr id="130" name="Text Box 8"/>
            <p:cNvSpPr txBox="1">
              <a:spLocks noChangeArrowheads="1"/>
            </p:cNvSpPr>
            <p:nvPr/>
          </p:nvSpPr>
          <p:spPr bwMode="auto">
            <a:xfrm>
              <a:off x="2123728" y="1465620"/>
              <a:ext cx="6349692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Bandingkan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ketiga-tiga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nilai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perpuluhan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.</a:t>
              </a:r>
              <a:endParaRPr lang="en-US" altLang="en-US" sz="2800" b="1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52059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283968" y="3898531"/>
            <a:ext cx="1096703" cy="595570"/>
            <a:chOff x="4817760" y="2401382"/>
            <a:chExt cx="1096703" cy="595570"/>
          </a:xfrm>
        </p:grpSpPr>
        <p:sp>
          <p:nvSpPr>
            <p:cNvPr id="7" name="Rounded Rectangle 6"/>
            <p:cNvSpPr/>
            <p:nvPr/>
          </p:nvSpPr>
          <p:spPr>
            <a:xfrm>
              <a:off x="4817760" y="2437557"/>
              <a:ext cx="1096703" cy="523220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4817761" y="2401382"/>
              <a:ext cx="1050383" cy="5955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2800" b="1" dirty="0" smtClean="0">
                  <a:solidFill>
                    <a:schemeClr val="bg1"/>
                  </a:solidFill>
                  <a:latin typeface="Century Gothic" pitchFamily="34" charset="0"/>
                  <a:ea typeface="Cambria Math" pitchFamily="18" charset="0"/>
                </a:rPr>
                <a:t>0.56</a:t>
              </a:r>
              <a:endParaRPr lang="en-MY" sz="2800" b="1" dirty="0">
                <a:solidFill>
                  <a:schemeClr val="bg1"/>
                </a:solidFill>
                <a:latin typeface="Century Gothic" pitchFamily="34" charset="0"/>
                <a:ea typeface="Cambria Math" pitchFamily="18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414581" y="68995"/>
            <a:ext cx="2621915" cy="574811"/>
            <a:chOff x="7041380" y="5326727"/>
            <a:chExt cx="2621915" cy="574811"/>
          </a:xfrm>
        </p:grpSpPr>
        <p:sp>
          <p:nvSpPr>
            <p:cNvPr id="48" name="Snip and Round Single Corner Rectangle 47"/>
            <p:cNvSpPr/>
            <p:nvPr/>
          </p:nvSpPr>
          <p:spPr>
            <a:xfrm>
              <a:off x="7319144" y="5326728"/>
              <a:ext cx="2344151" cy="574810"/>
            </a:xfrm>
            <a:prstGeom prst="snipRoundRect">
              <a:avLst>
                <a:gd name="adj1" fmla="val 16667"/>
                <a:gd name="adj2" fmla="val 31674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477078" y="5444855"/>
              <a:ext cx="218621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Jawapan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Contoh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2</a:t>
              </a:r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7041380" y="5326727"/>
              <a:ext cx="576064" cy="57481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51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257404" y="5433346"/>
              <a:ext cx="111803" cy="371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899592" y="980728"/>
            <a:ext cx="7293767" cy="1098685"/>
            <a:chOff x="899592" y="4346539"/>
            <a:chExt cx="7293767" cy="1098685"/>
          </a:xfrm>
        </p:grpSpPr>
        <p:grpSp>
          <p:nvGrpSpPr>
            <p:cNvPr id="52" name="Group 51"/>
            <p:cNvGrpSpPr/>
            <p:nvPr/>
          </p:nvGrpSpPr>
          <p:grpSpPr>
            <a:xfrm>
              <a:off x="899592" y="4365104"/>
              <a:ext cx="7293767" cy="1080120"/>
              <a:chOff x="971600" y="3933056"/>
              <a:chExt cx="7293767" cy="1080120"/>
            </a:xfrm>
          </p:grpSpPr>
          <p:grpSp>
            <p:nvGrpSpPr>
              <p:cNvPr id="53" name="Group 52"/>
              <p:cNvGrpSpPr/>
              <p:nvPr/>
            </p:nvGrpSpPr>
            <p:grpSpPr>
              <a:xfrm>
                <a:off x="971600" y="3933056"/>
                <a:ext cx="7293767" cy="1080120"/>
                <a:chOff x="971600" y="3933056"/>
                <a:chExt cx="7293767" cy="1080120"/>
              </a:xfrm>
            </p:grpSpPr>
            <p:sp>
              <p:nvSpPr>
                <p:cNvPr id="56" name="Rectangle 55"/>
                <p:cNvSpPr/>
                <p:nvPr/>
              </p:nvSpPr>
              <p:spPr>
                <a:xfrm>
                  <a:off x="3987552" y="3933056"/>
                  <a:ext cx="1080120" cy="1080120"/>
                </a:xfrm>
                <a:prstGeom prst="rect">
                  <a:avLst/>
                </a:prstGeom>
                <a:noFill/>
                <a:ln w="57150">
                  <a:solidFill>
                    <a:srgbClr val="BD255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971600" y="3933056"/>
                  <a:ext cx="1080120" cy="1080120"/>
                </a:xfrm>
                <a:prstGeom prst="rect">
                  <a:avLst/>
                </a:prstGeom>
                <a:noFill/>
                <a:ln w="57150">
                  <a:solidFill>
                    <a:srgbClr val="BD255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Rectangle 57"/>
                <p:cNvSpPr/>
                <p:nvPr/>
              </p:nvSpPr>
              <p:spPr>
                <a:xfrm>
                  <a:off x="7185247" y="3933056"/>
                  <a:ext cx="1080120" cy="1080120"/>
                </a:xfrm>
                <a:prstGeom prst="rect">
                  <a:avLst/>
                </a:prstGeom>
                <a:noFill/>
                <a:ln w="57150">
                  <a:solidFill>
                    <a:srgbClr val="BD255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Rectangle 53"/>
                  <p:cNvSpPr/>
                  <p:nvPr/>
                </p:nvSpPr>
                <p:spPr>
                  <a:xfrm>
                    <a:off x="2483768" y="3933056"/>
                    <a:ext cx="1123231" cy="100811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MY" sz="72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&lt;</m:t>
                          </m:r>
                        </m:oMath>
                      </m:oMathPara>
                    </a14:m>
                    <a:endParaRPr lang="en-MY" sz="7200" b="1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7" name="Rectangle 6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83768" y="3933056"/>
                    <a:ext cx="1123231" cy="1008112"/>
                  </a:xfrm>
                  <a:prstGeom prst="rect">
                    <a:avLst/>
                  </a:prstGeom>
                  <a:blipFill rotWithShape="1">
                    <a:blip r:embed="rId3" cstate="print"/>
                    <a:stretch>
                      <a:fillRect t="-32121" r="-38043" b="-59394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MY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Rectangle 54"/>
                  <p:cNvSpPr/>
                  <p:nvPr/>
                </p:nvSpPr>
                <p:spPr>
                  <a:xfrm>
                    <a:off x="5652120" y="3933056"/>
                    <a:ext cx="1123231" cy="100811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MY" sz="72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&lt;</m:t>
                          </m:r>
                        </m:oMath>
                      </m:oMathPara>
                    </a14:m>
                    <a:endParaRPr lang="en-MY" sz="7200" b="1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8" name="Rectangle 6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52120" y="3933056"/>
                    <a:ext cx="1123231" cy="1008112"/>
                  </a:xfrm>
                  <a:prstGeom prst="rect">
                    <a:avLst/>
                  </a:prstGeom>
                  <a:blipFill rotWithShape="1">
                    <a:blip r:embed="rId4" cstate="print"/>
                    <a:stretch>
                      <a:fillRect t="-32121" r="-37838" b="-59394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MY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59" name="Rectangle 58"/>
            <p:cNvSpPr/>
            <p:nvPr/>
          </p:nvSpPr>
          <p:spPr>
            <a:xfrm>
              <a:off x="3945281" y="4459199"/>
              <a:ext cx="1050383" cy="91401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MY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ea typeface="Cambria Math" pitchFamily="18" charset="0"/>
                  <a:cs typeface="Calibri" pitchFamily="34" charset="0"/>
                </a:rPr>
                <a:t>0.56</a:t>
              </a:r>
              <a:endParaRPr lang="en-MY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endParaRPr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1216946" y="4346539"/>
              <a:ext cx="405103" cy="1077218"/>
              <a:chOff x="2725577" y="2517958"/>
              <a:chExt cx="405103" cy="1077218"/>
            </a:xfrm>
          </p:grpSpPr>
          <p:sp>
            <p:nvSpPr>
              <p:cNvPr id="81" name="TextBox 80"/>
              <p:cNvSpPr txBox="1"/>
              <p:nvPr/>
            </p:nvSpPr>
            <p:spPr>
              <a:xfrm>
                <a:off x="2725577" y="2517958"/>
                <a:ext cx="405103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3</a:t>
                </a:r>
              </a:p>
              <a:p>
                <a:pPr algn="ctr"/>
                <a:r>
                  <a:rPr lang="en-US" sz="32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8</a:t>
                </a:r>
                <a:endPara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cxnSp>
            <p:nvCxnSpPr>
              <p:cNvPr id="82" name="Straight Connector 81"/>
              <p:cNvCxnSpPr/>
              <p:nvPr/>
            </p:nvCxnSpPr>
            <p:spPr>
              <a:xfrm>
                <a:off x="2790074" y="3067775"/>
                <a:ext cx="274320" cy="0"/>
              </a:xfrm>
              <a:prstGeom prst="line">
                <a:avLst/>
              </a:prstGeom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Group 82"/>
            <p:cNvGrpSpPr/>
            <p:nvPr/>
          </p:nvGrpSpPr>
          <p:grpSpPr>
            <a:xfrm>
              <a:off x="7265796" y="4379620"/>
              <a:ext cx="775005" cy="1065604"/>
              <a:chOff x="5157310" y="2651428"/>
              <a:chExt cx="566033" cy="1569660"/>
            </a:xfrm>
          </p:grpSpPr>
          <p:sp>
            <p:nvSpPr>
              <p:cNvPr id="84" name="TextBox 83"/>
              <p:cNvSpPr txBox="1"/>
              <p:nvPr/>
            </p:nvSpPr>
            <p:spPr>
              <a:xfrm>
                <a:off x="5157310" y="2651428"/>
                <a:ext cx="566033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7</a:t>
                </a:r>
              </a:p>
              <a:p>
                <a:pPr algn="ctr"/>
                <a:r>
                  <a:rPr lang="en-US" sz="32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10</a:t>
                </a:r>
                <a:endPara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cxnSp>
            <p:nvCxnSpPr>
              <p:cNvPr id="85" name="Straight Connector 84"/>
              <p:cNvCxnSpPr/>
              <p:nvPr/>
            </p:nvCxnSpPr>
            <p:spPr>
              <a:xfrm>
                <a:off x="5262751" y="3438326"/>
                <a:ext cx="333921" cy="0"/>
              </a:xfrm>
              <a:prstGeom prst="line">
                <a:avLst/>
              </a:prstGeom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6" name="Group 85"/>
          <p:cNvGrpSpPr/>
          <p:nvPr/>
        </p:nvGrpSpPr>
        <p:grpSpPr>
          <a:xfrm>
            <a:off x="-653143" y="2305200"/>
            <a:ext cx="10193695" cy="954107"/>
            <a:chOff x="-653143" y="1261289"/>
            <a:chExt cx="10193695" cy="954107"/>
          </a:xfrm>
        </p:grpSpPr>
        <p:grpSp>
          <p:nvGrpSpPr>
            <p:cNvPr id="87" name="Group 86"/>
            <p:cNvGrpSpPr/>
            <p:nvPr/>
          </p:nvGrpSpPr>
          <p:grpSpPr>
            <a:xfrm>
              <a:off x="-653143" y="1318536"/>
              <a:ext cx="10193695" cy="874671"/>
              <a:chOff x="-653143" y="1318536"/>
              <a:chExt cx="10193695" cy="874671"/>
            </a:xfrm>
          </p:grpSpPr>
          <p:sp>
            <p:nvSpPr>
              <p:cNvPr id="96" name="Rectangle 95"/>
              <p:cNvSpPr/>
              <p:nvPr/>
            </p:nvSpPr>
            <p:spPr>
              <a:xfrm>
                <a:off x="-396552" y="1318536"/>
                <a:ext cx="9937104" cy="874671"/>
              </a:xfrm>
              <a:prstGeom prst="rect">
                <a:avLst/>
              </a:prstGeom>
              <a:solidFill>
                <a:srgbClr val="8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Pentagon 96"/>
              <p:cNvSpPr/>
              <p:nvPr/>
            </p:nvSpPr>
            <p:spPr>
              <a:xfrm>
                <a:off x="-653143" y="1466961"/>
                <a:ext cx="2560847" cy="579935"/>
              </a:xfrm>
              <a:prstGeom prst="homePlate">
                <a:avLst>
                  <a:gd name="adj" fmla="val 68285"/>
                </a:avLst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entury Gothic" pitchFamily="34" charset="0"/>
                  <a:cs typeface="Arial" pitchFamily="34" charset="0"/>
                </a:endParaRP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-36512" y="1505211"/>
                <a:ext cx="17363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err="1" smtClean="0">
                    <a:solidFill>
                      <a:schemeClr val="bg1"/>
                    </a:solidFill>
                    <a:latin typeface="Century Gothic" pitchFamily="34" charset="0"/>
                    <a:cs typeface="Arial" pitchFamily="34" charset="0"/>
                  </a:rPr>
                  <a:t>Langkah</a:t>
                </a:r>
                <a:r>
                  <a:rPr lang="en-US" sz="2400" b="1" dirty="0" smtClean="0">
                    <a:solidFill>
                      <a:schemeClr val="bg1"/>
                    </a:solidFill>
                    <a:latin typeface="Century Gothic" pitchFamily="34" charset="0"/>
                    <a:cs typeface="Arial" pitchFamily="34" charset="0"/>
                  </a:rPr>
                  <a:t> 3</a:t>
                </a:r>
                <a:endParaRPr lang="en-US" sz="2400" b="1" dirty="0">
                  <a:solidFill>
                    <a:schemeClr val="bg1"/>
                  </a:solidFill>
                  <a:latin typeface="Century Gothic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9" name="Text Box 8"/>
            <p:cNvSpPr txBox="1">
              <a:spLocks noChangeArrowheads="1"/>
            </p:cNvSpPr>
            <p:nvPr/>
          </p:nvSpPr>
          <p:spPr bwMode="auto">
            <a:xfrm>
              <a:off x="1864999" y="1261289"/>
              <a:ext cx="7279001" cy="95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Tentukan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kedudukan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nilai-nilai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tersebut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pada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garis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nombor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. </a:t>
              </a:r>
              <a:endParaRPr lang="en-US" altLang="en-US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55749" y="4490722"/>
            <a:ext cx="7632847" cy="800033"/>
            <a:chOff x="655749" y="4490722"/>
            <a:chExt cx="7632847" cy="800033"/>
          </a:xfrm>
        </p:grpSpPr>
        <p:grpSp>
          <p:nvGrpSpPr>
            <p:cNvPr id="30" name="Group 29"/>
            <p:cNvGrpSpPr/>
            <p:nvPr/>
          </p:nvGrpSpPr>
          <p:grpSpPr>
            <a:xfrm>
              <a:off x="655749" y="4632473"/>
              <a:ext cx="7632847" cy="658282"/>
              <a:chOff x="655749" y="4632473"/>
              <a:chExt cx="7632847" cy="658282"/>
            </a:xfrm>
          </p:grpSpPr>
          <p:sp>
            <p:nvSpPr>
              <p:cNvPr id="16" name="Line 24"/>
              <p:cNvSpPr>
                <a:spLocks noChangeShapeType="1"/>
              </p:cNvSpPr>
              <p:nvPr/>
            </p:nvSpPr>
            <p:spPr bwMode="auto">
              <a:xfrm>
                <a:off x="655749" y="4632473"/>
                <a:ext cx="7632847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 type="stealth" w="lg" len="lg"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3200"/>
              </a:p>
            </p:txBody>
          </p:sp>
          <p:sp>
            <p:nvSpPr>
              <p:cNvPr id="21" name="Text Box 29"/>
              <p:cNvSpPr txBox="1">
                <a:spLocks noChangeArrowheads="1"/>
              </p:cNvSpPr>
              <p:nvPr/>
            </p:nvSpPr>
            <p:spPr bwMode="auto">
              <a:xfrm>
                <a:off x="1059460" y="4705980"/>
                <a:ext cx="442484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en-US" sz="3200" b="1" dirty="0">
                    <a:latin typeface="Calibri" pitchFamily="34" charset="0"/>
                    <a:cs typeface="Calibri" pitchFamily="34" charset="0"/>
                  </a:rPr>
                  <a:t>0</a:t>
                </a:r>
              </a:p>
            </p:txBody>
          </p:sp>
          <p:sp>
            <p:nvSpPr>
              <p:cNvPr id="23" name="Text Box 60"/>
              <p:cNvSpPr txBox="1">
                <a:spLocks noChangeArrowheads="1"/>
              </p:cNvSpPr>
              <p:nvPr/>
            </p:nvSpPr>
            <p:spPr bwMode="auto">
              <a:xfrm>
                <a:off x="7213436" y="4705980"/>
                <a:ext cx="884968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en-US" sz="3200" b="1" dirty="0" smtClean="0">
                    <a:latin typeface="Calibri" pitchFamily="34" charset="0"/>
                    <a:cs typeface="Calibri" pitchFamily="34" charset="0"/>
                  </a:rPr>
                  <a:t>1.0</a:t>
                </a:r>
                <a:endParaRPr lang="en-US" altLang="en-US" sz="3200" b="1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1281442" y="4490722"/>
              <a:ext cx="6371855" cy="274320"/>
              <a:chOff x="467544" y="1118401"/>
              <a:chExt cx="1524000" cy="274320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467544" y="1118401"/>
                <a:ext cx="0" cy="2743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>
                <a:off x="619944" y="1118401"/>
                <a:ext cx="0" cy="2743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>
                <a:off x="772344" y="1118401"/>
                <a:ext cx="0" cy="2743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>
                <a:off x="924744" y="1118401"/>
                <a:ext cx="0" cy="2743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>
                <a:off x="1077144" y="1118401"/>
                <a:ext cx="0" cy="2743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>
                <a:off x="1229544" y="1118401"/>
                <a:ext cx="0" cy="2743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/>
              <p:cNvCxnSpPr/>
              <p:nvPr/>
            </p:nvCxnSpPr>
            <p:spPr>
              <a:xfrm>
                <a:off x="1381944" y="1118401"/>
                <a:ext cx="0" cy="2743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/>
            </p:nvCxnSpPr>
            <p:spPr>
              <a:xfrm>
                <a:off x="1534344" y="1118401"/>
                <a:ext cx="0" cy="2743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>
                <a:off x="1686744" y="1118401"/>
                <a:ext cx="0" cy="2743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>
                <a:off x="1839144" y="1118401"/>
                <a:ext cx="0" cy="2743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>
                <a:off x="1991544" y="1118401"/>
                <a:ext cx="0" cy="2743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Text Box 61"/>
          <p:cNvSpPr txBox="1">
            <a:spLocks noChangeArrowheads="1"/>
          </p:cNvSpPr>
          <p:nvPr/>
        </p:nvSpPr>
        <p:spPr bwMode="auto">
          <a:xfrm>
            <a:off x="3098436" y="4705980"/>
            <a:ext cx="11751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 dirty="0" smtClean="0">
                <a:latin typeface="Calibri" pitchFamily="34" charset="0"/>
                <a:cs typeface="Calibri" pitchFamily="34" charset="0"/>
              </a:rPr>
              <a:t>0.375</a:t>
            </a:r>
            <a:endParaRPr lang="en-US" alt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604130" y="4550782"/>
            <a:ext cx="144016" cy="14657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3399314" y="3416883"/>
            <a:ext cx="561184" cy="1077218"/>
            <a:chOff x="3794792" y="3315399"/>
            <a:chExt cx="561184" cy="1077218"/>
          </a:xfrm>
        </p:grpSpPr>
        <p:sp>
          <p:nvSpPr>
            <p:cNvPr id="4" name="Rounded Rectangle 3"/>
            <p:cNvSpPr/>
            <p:nvPr/>
          </p:nvSpPr>
          <p:spPr>
            <a:xfrm>
              <a:off x="3794792" y="3333571"/>
              <a:ext cx="561184" cy="1031533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3872724" y="3315399"/>
              <a:ext cx="405103" cy="1077218"/>
              <a:chOff x="8615711" y="2364014"/>
              <a:chExt cx="405103" cy="1077218"/>
            </a:xfrm>
          </p:grpSpPr>
          <p:sp>
            <p:nvSpPr>
              <p:cNvPr id="109" name="TextBox 108"/>
              <p:cNvSpPr txBox="1"/>
              <p:nvPr/>
            </p:nvSpPr>
            <p:spPr>
              <a:xfrm>
                <a:off x="8615711" y="2364014"/>
                <a:ext cx="405103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3</a:t>
                </a:r>
              </a:p>
              <a:p>
                <a:pPr algn="ctr"/>
                <a:r>
                  <a:rPr lang="en-US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8</a:t>
                </a:r>
                <a:endParaRPr lang="en-US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cxnSp>
            <p:nvCxnSpPr>
              <p:cNvPr id="110" name="Straight Connector 109"/>
              <p:cNvCxnSpPr/>
              <p:nvPr/>
            </p:nvCxnSpPr>
            <p:spPr>
              <a:xfrm>
                <a:off x="8680208" y="2913831"/>
                <a:ext cx="27432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Oval 43"/>
          <p:cNvSpPr/>
          <p:nvPr/>
        </p:nvSpPr>
        <p:spPr>
          <a:xfrm>
            <a:off x="4758922" y="4557113"/>
            <a:ext cx="144016" cy="14657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 Box 59"/>
          <p:cNvSpPr txBox="1">
            <a:spLocks noChangeArrowheads="1"/>
          </p:cNvSpPr>
          <p:nvPr/>
        </p:nvSpPr>
        <p:spPr bwMode="auto">
          <a:xfrm>
            <a:off x="5196307" y="4705980"/>
            <a:ext cx="110621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 dirty="0" smtClean="0">
                <a:latin typeface="Calibri" pitchFamily="34" charset="0"/>
                <a:cs typeface="Calibri" pitchFamily="34" charset="0"/>
              </a:rPr>
              <a:t>0.7</a:t>
            </a:r>
            <a:endParaRPr lang="en-US" altLang="en-US" sz="32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5680945" y="4559228"/>
            <a:ext cx="144016" cy="14657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5359987" y="3416883"/>
            <a:ext cx="775005" cy="1077218"/>
            <a:chOff x="5811313" y="3296543"/>
            <a:chExt cx="775005" cy="1077218"/>
          </a:xfrm>
        </p:grpSpPr>
        <p:sp>
          <p:nvSpPr>
            <p:cNvPr id="77" name="Rounded Rectangle 76"/>
            <p:cNvSpPr/>
            <p:nvPr/>
          </p:nvSpPr>
          <p:spPr>
            <a:xfrm>
              <a:off x="5898426" y="3315399"/>
              <a:ext cx="561184" cy="1031533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5811313" y="3296543"/>
              <a:ext cx="775005" cy="1077218"/>
              <a:chOff x="7418196" y="1166209"/>
              <a:chExt cx="775005" cy="1077218"/>
            </a:xfrm>
          </p:grpSpPr>
          <p:sp>
            <p:nvSpPr>
              <p:cNvPr id="111" name="TextBox 110"/>
              <p:cNvSpPr txBox="1"/>
              <p:nvPr/>
            </p:nvSpPr>
            <p:spPr>
              <a:xfrm>
                <a:off x="7418196" y="1166209"/>
                <a:ext cx="77500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7</a:t>
                </a:r>
              </a:p>
              <a:p>
                <a:pPr algn="ctr"/>
                <a:r>
                  <a:rPr lang="en-US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10</a:t>
                </a:r>
                <a:endParaRPr lang="en-US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cxnSp>
            <p:nvCxnSpPr>
              <p:cNvPr id="112" name="Straight Connector 111"/>
              <p:cNvCxnSpPr/>
              <p:nvPr/>
            </p:nvCxnSpPr>
            <p:spPr>
              <a:xfrm>
                <a:off x="7562564" y="1700415"/>
                <a:ext cx="45720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1848769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8" grpId="0" animBg="1"/>
      <p:bldP spid="44" grpId="0" animBg="1"/>
      <p:bldP spid="26" grpId="0"/>
      <p:bldP spid="4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764704"/>
            <a:ext cx="9144000" cy="2160240"/>
            <a:chOff x="0" y="764704"/>
            <a:chExt cx="9144000" cy="2160240"/>
          </a:xfrm>
        </p:grpSpPr>
        <p:sp>
          <p:nvSpPr>
            <p:cNvPr id="36" name="Rectangle 35"/>
            <p:cNvSpPr/>
            <p:nvPr/>
          </p:nvSpPr>
          <p:spPr>
            <a:xfrm>
              <a:off x="0" y="764704"/>
              <a:ext cx="9144000" cy="216024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>
                <a:latin typeface="Century Gothic" pitchFamily="34" charset="0"/>
              </a:endParaRPr>
            </a:p>
          </p:txBody>
        </p:sp>
        <p:sp>
          <p:nvSpPr>
            <p:cNvPr id="4" name="Text Box 8"/>
            <p:cNvSpPr txBox="1">
              <a:spLocks noChangeArrowheads="1"/>
            </p:cNvSpPr>
            <p:nvPr/>
          </p:nvSpPr>
          <p:spPr bwMode="auto">
            <a:xfrm>
              <a:off x="539552" y="939785"/>
              <a:ext cx="8280920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Antara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titik-titik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i="1" dirty="0" smtClean="0">
                  <a:solidFill>
                    <a:schemeClr val="bg1"/>
                  </a:solidFill>
                  <a:latin typeface="+mn-lt"/>
                </a:rPr>
                <a:t>A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, </a:t>
              </a:r>
              <a:r>
                <a:rPr lang="en-US" altLang="en-US" sz="2800" b="1" i="1" dirty="0" smtClean="0">
                  <a:solidFill>
                    <a:schemeClr val="bg1"/>
                  </a:solidFill>
                  <a:latin typeface="+mn-lt"/>
                </a:rPr>
                <a:t>B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, </a:t>
              </a:r>
              <a:r>
                <a:rPr lang="en-US" altLang="en-US" sz="2800" b="1" i="1" dirty="0" smtClean="0">
                  <a:solidFill>
                    <a:schemeClr val="bg1"/>
                  </a:solidFill>
                  <a:latin typeface="+mn-lt"/>
                </a:rPr>
                <a:t>C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dan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i="1" dirty="0" smtClean="0">
                  <a:solidFill>
                    <a:schemeClr val="bg1"/>
                  </a:solidFill>
                  <a:latin typeface="+mn-lt"/>
                </a:rPr>
                <a:t>D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berikut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, yang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manakah</a:t>
              </a:r>
              <a:r>
                <a:rPr lang="en-US" altLang="en-US" sz="2800" b="1" dirty="0">
                  <a:solidFill>
                    <a:schemeClr val="bg1"/>
                  </a:solidFill>
                  <a:latin typeface="+mn-lt"/>
                </a:rPr>
                <a:t> </a:t>
              </a:r>
              <a:endParaRPr lang="en-US" altLang="en-US" sz="2800" b="1" dirty="0" smtClean="0">
                <a:solidFill>
                  <a:schemeClr val="bg1"/>
                </a:solidFill>
                <a:latin typeface="+mn-lt"/>
              </a:endParaRPr>
            </a:p>
            <a:p>
              <a:pPr>
                <a:spcBef>
                  <a:spcPct val="50000"/>
                </a:spcBef>
              </a:pP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menunjukkan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anggaran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kedudukan</a:t>
              </a:r>
              <a:r>
                <a:rPr lang="en-US" altLang="en-US" sz="28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bagi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–     ? 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Jelaskan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n-lt"/>
                </a:rPr>
                <a:t>bagaimana</a:t>
              </a:r>
              <a:r>
                <a:rPr lang="en-US" altLang="en-US" sz="28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n-lt"/>
                </a:rPr>
                <a:t>anda</a:t>
              </a:r>
              <a:r>
                <a:rPr lang="en-US" altLang="en-US" sz="28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n-lt"/>
                </a:rPr>
                <a:t>menentukannya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.         </a:t>
              </a:r>
            </a:p>
          </p:txBody>
        </p:sp>
      </p:grpSp>
      <p:sp>
        <p:nvSpPr>
          <p:cNvPr id="40" name="Round Diagonal Corner Rectangle 39"/>
          <p:cNvSpPr/>
          <p:nvPr/>
        </p:nvSpPr>
        <p:spPr>
          <a:xfrm>
            <a:off x="0" y="79374"/>
            <a:ext cx="1979712" cy="484717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b="1" dirty="0" err="1" smtClean="0">
                <a:latin typeface="Century Gothic" pitchFamily="34" charset="0"/>
              </a:rPr>
              <a:t>Contoh</a:t>
            </a:r>
            <a:r>
              <a:rPr lang="en-MY" sz="2400" b="1" dirty="0" smtClean="0">
                <a:latin typeface="Century Gothic" pitchFamily="34" charset="0"/>
              </a:rPr>
              <a:t> 3</a:t>
            </a:r>
            <a:endParaRPr lang="en-MY" sz="2400" b="1" dirty="0">
              <a:latin typeface="Century Gothic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773518" y="1388103"/>
            <a:ext cx="405103" cy="954107"/>
            <a:chOff x="1216946" y="1062616"/>
            <a:chExt cx="405103" cy="954107"/>
          </a:xfrm>
        </p:grpSpPr>
        <p:sp>
          <p:nvSpPr>
            <p:cNvPr id="35" name="TextBox 34"/>
            <p:cNvSpPr txBox="1"/>
            <p:nvPr/>
          </p:nvSpPr>
          <p:spPr>
            <a:xfrm>
              <a:off x="1216946" y="1062616"/>
              <a:ext cx="40510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7</a:t>
              </a:r>
            </a:p>
            <a:p>
              <a:pPr algn="ctr"/>
              <a:r>
                <a:rPr 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9</a:t>
              </a:r>
              <a:endParaRPr lang="en-US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1281443" y="1530545"/>
              <a:ext cx="27432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755577" y="3853103"/>
            <a:ext cx="7632847" cy="800033"/>
            <a:chOff x="627979" y="3356992"/>
            <a:chExt cx="7632847" cy="800033"/>
          </a:xfrm>
        </p:grpSpPr>
        <p:grpSp>
          <p:nvGrpSpPr>
            <p:cNvPr id="42" name="Group 41"/>
            <p:cNvGrpSpPr/>
            <p:nvPr/>
          </p:nvGrpSpPr>
          <p:grpSpPr>
            <a:xfrm>
              <a:off x="627979" y="3356992"/>
              <a:ext cx="7632847" cy="800033"/>
              <a:chOff x="655749" y="4490722"/>
              <a:chExt cx="7632847" cy="800033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655749" y="4632473"/>
                <a:ext cx="7632847" cy="658282"/>
                <a:chOff x="655749" y="4632473"/>
                <a:chExt cx="7632847" cy="658282"/>
              </a:xfrm>
            </p:grpSpPr>
            <p:sp>
              <p:nvSpPr>
                <p:cNvPr id="62" name="Line 24"/>
                <p:cNvSpPr>
                  <a:spLocks noChangeShapeType="1"/>
                </p:cNvSpPr>
                <p:nvPr/>
              </p:nvSpPr>
              <p:spPr bwMode="auto">
                <a:xfrm>
                  <a:off x="655749" y="4632473"/>
                  <a:ext cx="7632847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 type="stealth" w="lg" len="lg"/>
                  <a:tailEnd type="stealth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3200"/>
                </a:p>
              </p:txBody>
            </p:sp>
            <p:sp>
              <p:nvSpPr>
                <p:cNvPr id="63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677338" y="4705980"/>
                  <a:ext cx="1227642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en-US" sz="3200" b="1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cs typeface="Calibri" pitchFamily="34" charset="0"/>
                    </a:rPr>
                    <a:t>–</a:t>
                  </a:r>
                  <a:r>
                    <a:rPr lang="en-US" altLang="en-US" sz="3200" b="1" dirty="0" smtClean="0">
                      <a:latin typeface="+mn-lt"/>
                    </a:rPr>
                    <a:t>0.1</a:t>
                  </a:r>
                  <a:endParaRPr lang="en-US" altLang="en-US" sz="3200" b="1" dirty="0">
                    <a:latin typeface="+mn-lt"/>
                  </a:endParaRPr>
                </a:p>
              </p:txBody>
            </p:sp>
            <p:sp>
              <p:nvSpPr>
                <p:cNvPr id="64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7213436" y="4705980"/>
                  <a:ext cx="884968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en-US" sz="3200" b="1" dirty="0" smtClean="0">
                      <a:latin typeface="Calibri" pitchFamily="34" charset="0"/>
                      <a:cs typeface="Calibri" pitchFamily="34" charset="0"/>
                    </a:rPr>
                    <a:t>1.0</a:t>
                  </a:r>
                  <a:endParaRPr lang="en-US" altLang="en-US" sz="3200" b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65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4024886" y="4705980"/>
                  <a:ext cx="884968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en-US" sz="3200" b="1" dirty="0" smtClean="0">
                      <a:latin typeface="Calibri" pitchFamily="34" charset="0"/>
                      <a:cs typeface="Calibri" pitchFamily="34" charset="0"/>
                    </a:rPr>
                    <a:t>0</a:t>
                  </a:r>
                  <a:endParaRPr lang="en-US" altLang="en-US" sz="3200" b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66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1657773" y="4705979"/>
                  <a:ext cx="884968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en-US" sz="3200" b="1" i="1" dirty="0" smtClean="0">
                      <a:latin typeface="Calibri" pitchFamily="34" charset="0"/>
                      <a:cs typeface="Calibri" pitchFamily="34" charset="0"/>
                    </a:rPr>
                    <a:t>A</a:t>
                  </a:r>
                  <a:endParaRPr lang="en-US" altLang="en-US" sz="3200" b="1" i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67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2260795" y="4705980"/>
                  <a:ext cx="884968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en-US" sz="3200" b="1" i="1" dirty="0" smtClean="0">
                      <a:latin typeface="Calibri" pitchFamily="34" charset="0"/>
                      <a:cs typeface="Calibri" pitchFamily="34" charset="0"/>
                    </a:rPr>
                    <a:t>B</a:t>
                  </a:r>
                  <a:endParaRPr lang="en-US" altLang="en-US" sz="3200" b="1" i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68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5627529" y="4705980"/>
                  <a:ext cx="884968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en-US" sz="3200" b="1" i="1" dirty="0" smtClean="0">
                      <a:latin typeface="Calibri" pitchFamily="34" charset="0"/>
                      <a:cs typeface="Calibri" pitchFamily="34" charset="0"/>
                    </a:rPr>
                    <a:t>C</a:t>
                  </a:r>
                  <a:endParaRPr lang="en-US" altLang="en-US" sz="3200" b="1" i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69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6395672" y="4705980"/>
                  <a:ext cx="884968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en-US" sz="3200" b="1" i="1" dirty="0" smtClean="0">
                      <a:latin typeface="Calibri" pitchFamily="34" charset="0"/>
                      <a:cs typeface="Calibri" pitchFamily="34" charset="0"/>
                    </a:rPr>
                    <a:t>D</a:t>
                  </a:r>
                  <a:endParaRPr lang="en-US" altLang="en-US" sz="3200" b="1" i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50" name="Group 49"/>
              <p:cNvGrpSpPr/>
              <p:nvPr/>
            </p:nvGrpSpPr>
            <p:grpSpPr>
              <a:xfrm>
                <a:off x="1281442" y="4490722"/>
                <a:ext cx="6371855" cy="274320"/>
                <a:chOff x="467544" y="1118401"/>
                <a:chExt cx="1524000" cy="274320"/>
              </a:xfrm>
            </p:grpSpPr>
            <p:cxnSp>
              <p:nvCxnSpPr>
                <p:cNvPr id="51" name="Straight Connector 50"/>
                <p:cNvCxnSpPr/>
                <p:nvPr/>
              </p:nvCxnSpPr>
              <p:spPr>
                <a:xfrm>
                  <a:off x="467544" y="1118401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>
                <a:xfrm>
                  <a:off x="619944" y="1118401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>
                <a:xfrm>
                  <a:off x="772344" y="1118401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>
                  <a:off x="924744" y="1118401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>
                  <a:off x="1077144" y="1118401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>
                <a:xfrm>
                  <a:off x="1229544" y="1118401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>
                  <a:off x="1381944" y="1118401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1534344" y="1118401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>
                <a:xfrm>
                  <a:off x="1686744" y="1118401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/>
                <p:cNvCxnSpPr/>
                <p:nvPr/>
              </p:nvCxnSpPr>
              <p:spPr>
                <a:xfrm>
                  <a:off x="1839144" y="1118401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/>
              </p:nvCxnSpPr>
              <p:spPr>
                <a:xfrm>
                  <a:off x="1991544" y="1118401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0" name="Oval 69"/>
            <p:cNvSpPr/>
            <p:nvPr/>
          </p:nvSpPr>
          <p:spPr>
            <a:xfrm>
              <a:off x="6738378" y="3425673"/>
              <a:ext cx="144016" cy="14657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5985379" y="3425673"/>
              <a:ext cx="144016" cy="14657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/>
            <p:cNvSpPr/>
            <p:nvPr/>
          </p:nvSpPr>
          <p:spPr>
            <a:xfrm>
              <a:off x="2640802" y="3425673"/>
              <a:ext cx="144016" cy="14657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/>
            <p:cNvSpPr/>
            <p:nvPr/>
          </p:nvSpPr>
          <p:spPr>
            <a:xfrm>
              <a:off x="2031368" y="3425673"/>
              <a:ext cx="144016" cy="14657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60703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/>
          <p:cNvGrpSpPr/>
          <p:nvPr/>
        </p:nvGrpSpPr>
        <p:grpSpPr>
          <a:xfrm>
            <a:off x="6414581" y="68995"/>
            <a:ext cx="2621915" cy="574811"/>
            <a:chOff x="7041380" y="5326727"/>
            <a:chExt cx="2621915" cy="574811"/>
          </a:xfrm>
        </p:grpSpPr>
        <p:sp>
          <p:nvSpPr>
            <p:cNvPr id="61" name="Snip and Round Single Corner Rectangle 60"/>
            <p:cNvSpPr/>
            <p:nvPr/>
          </p:nvSpPr>
          <p:spPr>
            <a:xfrm>
              <a:off x="7319144" y="5326728"/>
              <a:ext cx="2344151" cy="574810"/>
            </a:xfrm>
            <a:prstGeom prst="snipRoundRect">
              <a:avLst>
                <a:gd name="adj1" fmla="val 16667"/>
                <a:gd name="adj2" fmla="val 31674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7477078" y="5444855"/>
              <a:ext cx="218621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Jawapan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Contoh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3</a:t>
              </a:r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7041380" y="5326727"/>
              <a:ext cx="576064" cy="57481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71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257404" y="5433346"/>
              <a:ext cx="111803" cy="371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8" name="Group 77"/>
          <p:cNvGrpSpPr/>
          <p:nvPr/>
        </p:nvGrpSpPr>
        <p:grpSpPr>
          <a:xfrm>
            <a:off x="-653143" y="764704"/>
            <a:ext cx="10121687" cy="954107"/>
            <a:chOff x="-653143" y="1295424"/>
            <a:chExt cx="10121687" cy="954107"/>
          </a:xfrm>
        </p:grpSpPr>
        <p:sp>
          <p:nvSpPr>
            <p:cNvPr id="79" name="Rectangle 78"/>
            <p:cNvSpPr/>
            <p:nvPr/>
          </p:nvSpPr>
          <p:spPr>
            <a:xfrm>
              <a:off x="-396552" y="1318536"/>
              <a:ext cx="9865096" cy="874671"/>
            </a:xfrm>
            <a:prstGeom prst="rect">
              <a:avLst/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Pentagon 79"/>
            <p:cNvSpPr/>
            <p:nvPr/>
          </p:nvSpPr>
          <p:spPr>
            <a:xfrm>
              <a:off x="-653143" y="1466961"/>
              <a:ext cx="2776871" cy="579935"/>
            </a:xfrm>
            <a:prstGeom prst="homePlate">
              <a:avLst>
                <a:gd name="adj" fmla="val 68285"/>
              </a:avLst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entury Gothic" pitchFamily="34" charset="0"/>
                <a:cs typeface="Arial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5496" y="1505211"/>
              <a:ext cx="17363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 smtClean="0">
                  <a:solidFill>
                    <a:schemeClr val="bg1"/>
                  </a:solidFill>
                  <a:latin typeface="Century Gothic" pitchFamily="34" charset="0"/>
                  <a:cs typeface="Arial" pitchFamily="34" charset="0"/>
                </a:rPr>
                <a:t>Langkah</a:t>
              </a:r>
              <a:r>
                <a:rPr lang="en-US" sz="2400" b="1" dirty="0" smtClean="0">
                  <a:solidFill>
                    <a:schemeClr val="bg1"/>
                  </a:solidFill>
                  <a:latin typeface="Century Gothic" pitchFamily="34" charset="0"/>
                  <a:cs typeface="Arial" pitchFamily="34" charset="0"/>
                </a:rPr>
                <a:t> 1</a:t>
              </a:r>
              <a:endParaRPr lang="en-US" sz="2400" b="1" dirty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endParaRPr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2123728" y="1295424"/>
              <a:ext cx="7344816" cy="954107"/>
              <a:chOff x="2758812" y="1295424"/>
              <a:chExt cx="7344816" cy="954107"/>
            </a:xfrm>
          </p:grpSpPr>
          <p:sp>
            <p:nvSpPr>
              <p:cNvPr id="83" name="Text Box 8"/>
              <p:cNvSpPr txBox="1">
                <a:spLocks noChangeArrowheads="1"/>
              </p:cNvSpPr>
              <p:nvPr/>
            </p:nvSpPr>
            <p:spPr bwMode="auto">
              <a:xfrm>
                <a:off x="2758812" y="1465620"/>
                <a:ext cx="7344816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+mn-lt"/>
                  </a:rPr>
                  <a:t>Tukarkan</a:t>
                </a:r>
                <a:r>
                  <a:rPr lang="en-US" altLang="en-US" sz="2800" b="1" dirty="0">
                    <a:solidFill>
                      <a:schemeClr val="bg1"/>
                    </a:solidFill>
                  </a:rPr>
                  <a:t> –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+mn-lt"/>
                  </a:rPr>
                  <a:t>    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+mn-lt"/>
                  </a:rPr>
                  <a:t>kepada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+mn-lt"/>
                  </a:rPr>
                  <a:t>nombor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+mn-lt"/>
                  </a:rPr>
                  <a:t>perpuluhan</a:t>
                </a:r>
                <a:r>
                  <a:rPr lang="en-US" altLang="en-US" sz="2800" b="1" dirty="0">
                    <a:solidFill>
                      <a:schemeClr val="bg1"/>
                    </a:solidFill>
                    <a:latin typeface="+mn-lt"/>
                  </a:rPr>
                  <a:t>.</a:t>
                </a: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4504420" y="1295424"/>
                <a:ext cx="40510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7</a:t>
                </a:r>
              </a:p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9</a:t>
                </a:r>
                <a:endPara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cxnSp>
            <p:nvCxnSpPr>
              <p:cNvPr id="85" name="Straight Connector 84"/>
              <p:cNvCxnSpPr/>
              <p:nvPr/>
            </p:nvCxnSpPr>
            <p:spPr>
              <a:xfrm>
                <a:off x="4554403" y="1772671"/>
                <a:ext cx="27432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8" name="Group 87"/>
          <p:cNvGrpSpPr/>
          <p:nvPr/>
        </p:nvGrpSpPr>
        <p:grpSpPr>
          <a:xfrm>
            <a:off x="3493063" y="1700808"/>
            <a:ext cx="1858201" cy="954107"/>
            <a:chOff x="362459" y="2496184"/>
            <a:chExt cx="1858201" cy="954107"/>
          </a:xfrm>
        </p:grpSpPr>
        <p:grpSp>
          <p:nvGrpSpPr>
            <p:cNvPr id="89" name="Group 88"/>
            <p:cNvGrpSpPr/>
            <p:nvPr/>
          </p:nvGrpSpPr>
          <p:grpSpPr>
            <a:xfrm>
              <a:off x="627280" y="2496184"/>
              <a:ext cx="405103" cy="954107"/>
              <a:chOff x="3508971" y="1439366"/>
              <a:chExt cx="405103" cy="954107"/>
            </a:xfrm>
          </p:grpSpPr>
          <p:sp>
            <p:nvSpPr>
              <p:cNvPr id="91" name="TextBox 90"/>
              <p:cNvSpPr txBox="1"/>
              <p:nvPr/>
            </p:nvSpPr>
            <p:spPr>
              <a:xfrm>
                <a:off x="3508971" y="1439366"/>
                <a:ext cx="40510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7</a:t>
                </a:r>
              </a:p>
              <a:p>
                <a:pPr algn="ctr"/>
                <a:r>
                  <a:rPr lang="en-US" sz="2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9</a:t>
                </a:r>
                <a:endPara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cxnSp>
            <p:nvCxnSpPr>
              <p:cNvPr id="92" name="Straight Connector 91"/>
              <p:cNvCxnSpPr/>
              <p:nvPr/>
            </p:nvCxnSpPr>
            <p:spPr>
              <a:xfrm>
                <a:off x="3573468" y="1916613"/>
                <a:ext cx="274320" cy="0"/>
              </a:xfrm>
              <a:prstGeom prst="line">
                <a:avLst/>
              </a:prstGeom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0" name="TextBox 89"/>
            <p:cNvSpPr txBox="1"/>
            <p:nvPr/>
          </p:nvSpPr>
          <p:spPr>
            <a:xfrm>
              <a:off x="362459" y="2676685"/>
              <a:ext cx="185820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– </a:t>
              </a:r>
              <a:r>
                <a:rPr lang="en-US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   </a:t>
              </a:r>
              <a:r>
                <a:rPr 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cs typeface="Calibri" pitchFamily="34" charset="0"/>
                </a:rPr>
                <a:t>= </a:t>
              </a:r>
              <a:r>
                <a:rPr lang="en-US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–</a:t>
              </a:r>
              <a:r>
                <a:rPr 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cs typeface="Calibri" pitchFamily="34" charset="0"/>
                </a:rPr>
                <a:t>0.78</a:t>
              </a:r>
              <a:endPara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Calibri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-653143" y="2762925"/>
            <a:ext cx="10121687" cy="954107"/>
            <a:chOff x="-653143" y="1254959"/>
            <a:chExt cx="10121687" cy="954107"/>
          </a:xfrm>
        </p:grpSpPr>
        <p:sp>
          <p:nvSpPr>
            <p:cNvPr id="94" name="Rectangle 93"/>
            <p:cNvSpPr/>
            <p:nvPr/>
          </p:nvSpPr>
          <p:spPr>
            <a:xfrm>
              <a:off x="-396552" y="1318536"/>
              <a:ext cx="9865096" cy="874671"/>
            </a:xfrm>
            <a:prstGeom prst="rect">
              <a:avLst/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Pentagon 94"/>
            <p:cNvSpPr/>
            <p:nvPr/>
          </p:nvSpPr>
          <p:spPr>
            <a:xfrm>
              <a:off x="-653143" y="1466961"/>
              <a:ext cx="2776871" cy="579935"/>
            </a:xfrm>
            <a:prstGeom prst="homePlate">
              <a:avLst>
                <a:gd name="adj" fmla="val 68285"/>
              </a:avLst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entury Gothic" pitchFamily="34" charset="0"/>
                <a:cs typeface="Arial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35496" y="1505211"/>
              <a:ext cx="17363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 smtClean="0">
                  <a:solidFill>
                    <a:schemeClr val="bg1"/>
                  </a:solidFill>
                  <a:latin typeface="Century Gothic" pitchFamily="34" charset="0"/>
                  <a:cs typeface="Arial" pitchFamily="34" charset="0"/>
                </a:rPr>
                <a:t>Langkah</a:t>
              </a:r>
              <a:r>
                <a:rPr lang="en-US" sz="2400" b="1" dirty="0" smtClean="0">
                  <a:solidFill>
                    <a:schemeClr val="bg1"/>
                  </a:solidFill>
                  <a:latin typeface="Century Gothic" pitchFamily="34" charset="0"/>
                  <a:cs typeface="Arial" pitchFamily="34" charset="0"/>
                </a:rPr>
                <a:t> 2</a:t>
              </a:r>
              <a:endParaRPr lang="en-US" sz="2400" b="1" dirty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endParaRPr>
            </a:p>
          </p:txBody>
        </p:sp>
        <p:sp>
          <p:nvSpPr>
            <p:cNvPr id="98" name="Text Box 8"/>
            <p:cNvSpPr txBox="1">
              <a:spLocks noChangeArrowheads="1"/>
            </p:cNvSpPr>
            <p:nvPr/>
          </p:nvSpPr>
          <p:spPr bwMode="auto">
            <a:xfrm>
              <a:off x="2123728" y="1254959"/>
              <a:ext cx="7344816" cy="95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Tentukan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kedudukan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nombor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perpuluhan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tersebut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pada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garis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nombor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.</a:t>
              </a:r>
              <a:endParaRPr lang="en-US" altLang="en-US" sz="28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755577" y="5013176"/>
            <a:ext cx="7632847" cy="800033"/>
            <a:chOff x="627979" y="3356992"/>
            <a:chExt cx="7632847" cy="800033"/>
          </a:xfrm>
        </p:grpSpPr>
        <p:grpSp>
          <p:nvGrpSpPr>
            <p:cNvPr id="102" name="Group 101"/>
            <p:cNvGrpSpPr/>
            <p:nvPr/>
          </p:nvGrpSpPr>
          <p:grpSpPr>
            <a:xfrm>
              <a:off x="627979" y="3356992"/>
              <a:ext cx="7632847" cy="800033"/>
              <a:chOff x="655749" y="4490722"/>
              <a:chExt cx="7632847" cy="800033"/>
            </a:xfrm>
          </p:grpSpPr>
          <p:grpSp>
            <p:nvGrpSpPr>
              <p:cNvPr id="107" name="Group 106"/>
              <p:cNvGrpSpPr/>
              <p:nvPr/>
            </p:nvGrpSpPr>
            <p:grpSpPr>
              <a:xfrm>
                <a:off x="655749" y="4632473"/>
                <a:ext cx="7632847" cy="658282"/>
                <a:chOff x="655749" y="4632473"/>
                <a:chExt cx="7632847" cy="658282"/>
              </a:xfrm>
            </p:grpSpPr>
            <p:sp>
              <p:nvSpPr>
                <p:cNvPr id="120" name="Line 24"/>
                <p:cNvSpPr>
                  <a:spLocks noChangeShapeType="1"/>
                </p:cNvSpPr>
                <p:nvPr/>
              </p:nvSpPr>
              <p:spPr bwMode="auto">
                <a:xfrm>
                  <a:off x="655749" y="4632473"/>
                  <a:ext cx="7632847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 type="stealth" w="lg" len="lg"/>
                  <a:tailEnd type="stealth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3200"/>
                </a:p>
              </p:txBody>
            </p:sp>
            <p:sp>
              <p:nvSpPr>
                <p:cNvPr id="121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677338" y="4705980"/>
                  <a:ext cx="1227642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en-US" sz="3200" b="1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cs typeface="Calibri" pitchFamily="34" charset="0"/>
                    </a:rPr>
                    <a:t>–</a:t>
                  </a:r>
                  <a:r>
                    <a:rPr lang="en-US" altLang="en-US" sz="3200" b="1" dirty="0" smtClean="0">
                      <a:latin typeface="+mn-lt"/>
                    </a:rPr>
                    <a:t>0.1</a:t>
                  </a:r>
                  <a:endParaRPr lang="en-US" altLang="en-US" sz="3200" b="1" dirty="0">
                    <a:latin typeface="+mn-lt"/>
                  </a:endParaRPr>
                </a:p>
              </p:txBody>
            </p:sp>
            <p:sp>
              <p:nvSpPr>
                <p:cNvPr id="122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7213436" y="4705980"/>
                  <a:ext cx="884968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en-US" sz="3200" b="1" dirty="0" smtClean="0">
                      <a:latin typeface="Calibri" pitchFamily="34" charset="0"/>
                      <a:cs typeface="Calibri" pitchFamily="34" charset="0"/>
                    </a:rPr>
                    <a:t>1.0</a:t>
                  </a:r>
                  <a:endParaRPr lang="en-US" altLang="en-US" sz="3200" b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23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4024886" y="4705980"/>
                  <a:ext cx="884968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en-US" sz="3200" b="1" dirty="0" smtClean="0">
                      <a:latin typeface="Calibri" pitchFamily="34" charset="0"/>
                      <a:cs typeface="Calibri" pitchFamily="34" charset="0"/>
                    </a:rPr>
                    <a:t>0</a:t>
                  </a:r>
                  <a:endParaRPr lang="en-US" altLang="en-US" sz="3200" b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24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1657773" y="4705979"/>
                  <a:ext cx="884968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en-US" sz="3200" b="1" i="1" dirty="0" smtClean="0">
                      <a:latin typeface="Calibri" pitchFamily="34" charset="0"/>
                      <a:cs typeface="Calibri" pitchFamily="34" charset="0"/>
                    </a:rPr>
                    <a:t>A</a:t>
                  </a:r>
                  <a:endParaRPr lang="en-US" altLang="en-US" sz="3200" b="1" i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25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2260795" y="4705980"/>
                  <a:ext cx="884968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en-US" sz="3200" b="1" i="1" dirty="0" smtClean="0">
                      <a:latin typeface="Calibri" pitchFamily="34" charset="0"/>
                      <a:cs typeface="Calibri" pitchFamily="34" charset="0"/>
                    </a:rPr>
                    <a:t>B</a:t>
                  </a:r>
                  <a:endParaRPr lang="en-US" altLang="en-US" sz="3200" b="1" i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26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5627529" y="4705980"/>
                  <a:ext cx="884968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en-US" sz="3200" b="1" i="1" dirty="0" smtClean="0">
                      <a:latin typeface="Calibri" pitchFamily="34" charset="0"/>
                      <a:cs typeface="Calibri" pitchFamily="34" charset="0"/>
                    </a:rPr>
                    <a:t>C</a:t>
                  </a:r>
                  <a:endParaRPr lang="en-US" altLang="en-US" sz="3200" b="1" i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27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6395672" y="4705980"/>
                  <a:ext cx="884968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en-US" sz="3200" b="1" i="1" dirty="0" smtClean="0">
                      <a:latin typeface="Calibri" pitchFamily="34" charset="0"/>
                      <a:cs typeface="Calibri" pitchFamily="34" charset="0"/>
                    </a:rPr>
                    <a:t>D</a:t>
                  </a:r>
                  <a:endParaRPr lang="en-US" altLang="en-US" sz="3200" b="1" i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108" name="Group 107"/>
              <p:cNvGrpSpPr/>
              <p:nvPr/>
            </p:nvGrpSpPr>
            <p:grpSpPr>
              <a:xfrm>
                <a:off x="1281442" y="4490722"/>
                <a:ext cx="6371855" cy="274320"/>
                <a:chOff x="467544" y="1118401"/>
                <a:chExt cx="1524000" cy="274320"/>
              </a:xfrm>
            </p:grpSpPr>
            <p:cxnSp>
              <p:nvCxnSpPr>
                <p:cNvPr id="109" name="Straight Connector 108"/>
                <p:cNvCxnSpPr/>
                <p:nvPr/>
              </p:nvCxnSpPr>
              <p:spPr>
                <a:xfrm>
                  <a:off x="467544" y="1118401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Straight Connector 109"/>
                <p:cNvCxnSpPr/>
                <p:nvPr/>
              </p:nvCxnSpPr>
              <p:spPr>
                <a:xfrm>
                  <a:off x="619944" y="1118401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/>
                <p:cNvCxnSpPr/>
                <p:nvPr/>
              </p:nvCxnSpPr>
              <p:spPr>
                <a:xfrm>
                  <a:off x="772344" y="1118401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/>
                <p:cNvCxnSpPr/>
                <p:nvPr/>
              </p:nvCxnSpPr>
              <p:spPr>
                <a:xfrm>
                  <a:off x="924744" y="1118401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/>
                <p:cNvCxnSpPr/>
                <p:nvPr/>
              </p:nvCxnSpPr>
              <p:spPr>
                <a:xfrm>
                  <a:off x="1077144" y="1118401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>
                  <a:off x="1229544" y="1118401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>
                  <a:off x="1381944" y="1118401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/>
                <p:cNvCxnSpPr/>
                <p:nvPr/>
              </p:nvCxnSpPr>
              <p:spPr>
                <a:xfrm>
                  <a:off x="1534344" y="1118401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>
                <a:xfrm>
                  <a:off x="1686744" y="1118401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/>
                <p:cNvCxnSpPr/>
                <p:nvPr/>
              </p:nvCxnSpPr>
              <p:spPr>
                <a:xfrm>
                  <a:off x="1839144" y="1118401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/>
                <p:cNvCxnSpPr/>
                <p:nvPr/>
              </p:nvCxnSpPr>
              <p:spPr>
                <a:xfrm>
                  <a:off x="1991544" y="1118401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3" name="Oval 102"/>
            <p:cNvSpPr/>
            <p:nvPr/>
          </p:nvSpPr>
          <p:spPr>
            <a:xfrm>
              <a:off x="6738378" y="3425673"/>
              <a:ext cx="144016" cy="14657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/>
            <p:cNvSpPr/>
            <p:nvPr/>
          </p:nvSpPr>
          <p:spPr>
            <a:xfrm>
              <a:off x="5985379" y="3425673"/>
              <a:ext cx="144016" cy="14657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/>
            <p:cNvSpPr/>
            <p:nvPr/>
          </p:nvSpPr>
          <p:spPr>
            <a:xfrm>
              <a:off x="2640802" y="3425673"/>
              <a:ext cx="144016" cy="14657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/>
            <p:cNvSpPr/>
            <p:nvPr/>
          </p:nvSpPr>
          <p:spPr>
            <a:xfrm>
              <a:off x="2031368" y="3425673"/>
              <a:ext cx="144016" cy="14657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863208" y="3786696"/>
            <a:ext cx="782587" cy="1275734"/>
            <a:chOff x="1863208" y="3786696"/>
            <a:chExt cx="782587" cy="1275734"/>
          </a:xfrm>
        </p:grpSpPr>
        <p:sp>
          <p:nvSpPr>
            <p:cNvPr id="26" name="Down Arrow 25"/>
            <p:cNvSpPr/>
            <p:nvPr/>
          </p:nvSpPr>
          <p:spPr>
            <a:xfrm>
              <a:off x="2119695" y="4584934"/>
              <a:ext cx="242316" cy="477496"/>
            </a:xfrm>
            <a:prstGeom prst="downArrow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1863208" y="3786696"/>
              <a:ext cx="782587" cy="954107"/>
              <a:chOff x="1849560" y="4203085"/>
              <a:chExt cx="782587" cy="954107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12053" y="4211306"/>
                <a:ext cx="576064" cy="872370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1849560" y="4203085"/>
                <a:ext cx="782587" cy="954107"/>
                <a:chOff x="3744701" y="3723884"/>
                <a:chExt cx="782587" cy="954107"/>
              </a:xfrm>
            </p:grpSpPr>
            <p:sp>
              <p:nvSpPr>
                <p:cNvPr id="128" name="TextBox 127"/>
                <p:cNvSpPr txBox="1"/>
                <p:nvPr/>
              </p:nvSpPr>
              <p:spPr>
                <a:xfrm>
                  <a:off x="4021736" y="3723884"/>
                  <a:ext cx="405103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b="1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7</a:t>
                  </a:r>
                </a:p>
                <a:p>
                  <a:pPr algn="ctr"/>
                  <a:r>
                    <a:rPr lang="en-US" sz="2800" b="1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9</a:t>
                  </a:r>
                  <a:endParaRPr lang="en-US" sz="28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4071719" y="4201131"/>
                  <a:ext cx="27432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0" name="TextBox 129"/>
                <p:cNvSpPr txBox="1"/>
                <p:nvPr/>
              </p:nvSpPr>
              <p:spPr>
                <a:xfrm>
                  <a:off x="3744701" y="3912225"/>
                  <a:ext cx="78258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en-US" sz="2800" b="1" dirty="0">
                      <a:solidFill>
                        <a:schemeClr val="bg1"/>
                      </a:solidFill>
                    </a:rPr>
                    <a:t>– </a:t>
                  </a:r>
                  <a:r>
                    <a:rPr lang="en-US" altLang="en-US" sz="2800" b="1" dirty="0" smtClean="0">
                      <a:solidFill>
                        <a:schemeClr val="bg1"/>
                      </a:solidFill>
                    </a:rPr>
                    <a:t>   </a:t>
                  </a:r>
                  <a:endParaRPr lang="en-US" sz="28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1943467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1124744"/>
            <a:ext cx="9144000" cy="1152128"/>
            <a:chOff x="0" y="997277"/>
            <a:chExt cx="9144000" cy="1152128"/>
          </a:xfrm>
        </p:grpSpPr>
        <p:sp>
          <p:nvSpPr>
            <p:cNvPr id="36" name="Rectangle 35"/>
            <p:cNvSpPr/>
            <p:nvPr/>
          </p:nvSpPr>
          <p:spPr>
            <a:xfrm>
              <a:off x="0" y="997277"/>
              <a:ext cx="9144000" cy="1152128"/>
            </a:xfrm>
            <a:prstGeom prst="rect">
              <a:avLst/>
            </a:prstGeom>
            <a:solidFill>
              <a:srgbClr val="BD255B"/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>
                <a:latin typeface="Century Gothic" pitchFamily="34" charset="0"/>
              </a:endParaRPr>
            </a:p>
          </p:txBody>
        </p:sp>
        <p:sp>
          <p:nvSpPr>
            <p:cNvPr id="4" name="Text Box 8"/>
            <p:cNvSpPr txBox="1">
              <a:spLocks noChangeArrowheads="1"/>
            </p:cNvSpPr>
            <p:nvPr/>
          </p:nvSpPr>
          <p:spPr bwMode="auto">
            <a:xfrm>
              <a:off x="352425" y="1069285"/>
              <a:ext cx="8540055" cy="95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Susun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pecahan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dan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perpuluhan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berikut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secara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menaik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.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Tunjukkan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susunan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tersebut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pada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garis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nombor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.</a:t>
              </a:r>
              <a:endParaRPr lang="en-US" altLang="en-US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8" name="Round Diagonal Corner Rectangle 7"/>
          <p:cNvSpPr/>
          <p:nvPr/>
        </p:nvSpPr>
        <p:spPr>
          <a:xfrm>
            <a:off x="0" y="279987"/>
            <a:ext cx="1979712" cy="484717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b="1" dirty="0" err="1" smtClean="0">
                <a:latin typeface="Century Gothic" pitchFamily="34" charset="0"/>
              </a:rPr>
              <a:t>Contoh</a:t>
            </a:r>
            <a:r>
              <a:rPr lang="en-MY" sz="2400" b="1" dirty="0" smtClean="0">
                <a:latin typeface="Century Gothic" pitchFamily="34" charset="0"/>
              </a:rPr>
              <a:t> 4</a:t>
            </a:r>
            <a:endParaRPr lang="en-MY" sz="2400" b="1" dirty="0">
              <a:latin typeface="Century Gothic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483768" y="3045539"/>
            <a:ext cx="4392488" cy="1103541"/>
            <a:chOff x="1907704" y="3045539"/>
            <a:chExt cx="4392488" cy="1103541"/>
          </a:xfrm>
        </p:grpSpPr>
        <p:sp>
          <p:nvSpPr>
            <p:cNvPr id="11" name="Rounded Rectangle 10"/>
            <p:cNvSpPr/>
            <p:nvPr/>
          </p:nvSpPr>
          <p:spPr>
            <a:xfrm>
              <a:off x="1907704" y="3045539"/>
              <a:ext cx="4392488" cy="1103541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2483768" y="3071862"/>
              <a:ext cx="2204450" cy="1077218"/>
              <a:chOff x="3547435" y="3723884"/>
              <a:chExt cx="2204450" cy="1077218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4021736" y="3723884"/>
                <a:ext cx="405103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5</a:t>
                </a:r>
              </a:p>
              <a:p>
                <a:pPr algn="ctr"/>
                <a:r>
                  <a:rPr lang="en-US" sz="32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8</a:t>
                </a:r>
                <a:endParaRPr lang="en-US" sz="32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>
                <a:off x="4085367" y="4255723"/>
                <a:ext cx="27432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/>
              <p:nvPr/>
            </p:nvSpPr>
            <p:spPr>
              <a:xfrm>
                <a:off x="3547435" y="3950654"/>
                <a:ext cx="220445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en-US" sz="3200" b="1" dirty="0" smtClean="0">
                    <a:solidFill>
                      <a:schemeClr val="bg1"/>
                    </a:solidFill>
                    <a:latin typeface="+mn-lt"/>
                  </a:rPr>
                  <a:t>–1     ,          ,</a:t>
                </a:r>
                <a:endParaRPr lang="en-US" sz="32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3616404" y="3071862"/>
              <a:ext cx="761747" cy="1077218"/>
              <a:chOff x="3725526" y="3723884"/>
              <a:chExt cx="761747" cy="1077218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4021736" y="3723884"/>
                <a:ext cx="405103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5</a:t>
                </a:r>
              </a:p>
              <a:p>
                <a:pPr algn="ctr"/>
                <a:r>
                  <a:rPr lang="en-US" sz="32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4</a:t>
                </a:r>
                <a:endParaRPr lang="en-US" sz="32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>
                <a:off x="4085367" y="4255723"/>
                <a:ext cx="27432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3725526" y="3951416"/>
                <a:ext cx="76174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en-US" sz="3200" b="1" dirty="0" smtClean="0">
                    <a:solidFill>
                      <a:schemeClr val="bg1"/>
                    </a:solidFill>
                    <a:latin typeface="+mn-lt"/>
                  </a:rPr>
                  <a:t>–    </a:t>
                </a:r>
                <a:endParaRPr lang="en-US" sz="32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4499992" y="3318083"/>
              <a:ext cx="1440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3200" b="1" dirty="0" smtClean="0">
                  <a:solidFill>
                    <a:schemeClr val="bg1"/>
                  </a:solidFill>
                  <a:latin typeface="+mn-lt"/>
                </a:rPr>
                <a:t>–0.43   </a:t>
              </a:r>
              <a:endParaRPr lang="en-US" sz="3200" b="1" dirty="0">
                <a:solidFill>
                  <a:schemeClr val="bg1"/>
                </a:solidFill>
                <a:latin typeface="+mn-lt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71943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1680556" y="188640"/>
            <a:ext cx="3185226" cy="884616"/>
            <a:chOff x="2158057" y="3086484"/>
            <a:chExt cx="3185226" cy="884616"/>
          </a:xfrm>
        </p:grpSpPr>
        <p:sp>
          <p:nvSpPr>
            <p:cNvPr id="75" name="Rounded Rectangle 74"/>
            <p:cNvSpPr/>
            <p:nvPr/>
          </p:nvSpPr>
          <p:spPr>
            <a:xfrm>
              <a:off x="2158057" y="3086484"/>
              <a:ext cx="3185226" cy="884616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sz="2400"/>
            </a:p>
          </p:txBody>
        </p:sp>
        <p:grpSp>
          <p:nvGrpSpPr>
            <p:cNvPr id="77" name="Group 76"/>
            <p:cNvGrpSpPr/>
            <p:nvPr/>
          </p:nvGrpSpPr>
          <p:grpSpPr>
            <a:xfrm>
              <a:off x="2483768" y="3140102"/>
              <a:ext cx="1757212" cy="830997"/>
              <a:chOff x="3547435" y="3792124"/>
              <a:chExt cx="1757212" cy="830997"/>
            </a:xfrm>
          </p:grpSpPr>
          <p:sp>
            <p:nvSpPr>
              <p:cNvPr id="110" name="TextBox 109"/>
              <p:cNvSpPr txBox="1"/>
              <p:nvPr/>
            </p:nvSpPr>
            <p:spPr>
              <a:xfrm>
                <a:off x="3899329" y="3792124"/>
                <a:ext cx="40510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5</a:t>
                </a:r>
              </a:p>
              <a:p>
                <a:pPr algn="ctr"/>
                <a:r>
                  <a:rPr lang="en-US" sz="24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8</a:t>
                </a:r>
                <a:endParaRPr lang="en-US" sz="24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  <p:cxnSp>
            <p:nvCxnSpPr>
              <p:cNvPr id="111" name="Straight Connector 110"/>
              <p:cNvCxnSpPr/>
              <p:nvPr/>
            </p:nvCxnSpPr>
            <p:spPr>
              <a:xfrm>
                <a:off x="3949312" y="4187483"/>
                <a:ext cx="27432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" name="TextBox 111"/>
              <p:cNvSpPr txBox="1"/>
              <p:nvPr/>
            </p:nvSpPr>
            <p:spPr>
              <a:xfrm>
                <a:off x="3547435" y="3952132"/>
                <a:ext cx="17572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en-US" sz="2400" b="1" dirty="0" smtClean="0">
                    <a:solidFill>
                      <a:schemeClr val="bg1"/>
                    </a:solidFill>
                    <a:latin typeface="+mn-lt"/>
                  </a:rPr>
                  <a:t>–1     ,           ,</a:t>
                </a:r>
                <a:endParaRPr lang="en-US" sz="24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</p:grpSp>
        <p:grpSp>
          <p:nvGrpSpPr>
            <p:cNvPr id="78" name="Group 77"/>
            <p:cNvGrpSpPr/>
            <p:nvPr/>
          </p:nvGrpSpPr>
          <p:grpSpPr>
            <a:xfrm>
              <a:off x="3316148" y="3140102"/>
              <a:ext cx="646721" cy="830997"/>
              <a:chOff x="3425270" y="3792124"/>
              <a:chExt cx="646721" cy="830997"/>
            </a:xfrm>
          </p:grpSpPr>
          <p:sp>
            <p:nvSpPr>
              <p:cNvPr id="103" name="TextBox 102"/>
              <p:cNvSpPr txBox="1"/>
              <p:nvPr/>
            </p:nvSpPr>
            <p:spPr>
              <a:xfrm>
                <a:off x="3666888" y="3792124"/>
                <a:ext cx="40510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5</a:t>
                </a:r>
              </a:p>
              <a:p>
                <a:pPr algn="ctr"/>
                <a:r>
                  <a:rPr lang="en-US" sz="24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4</a:t>
                </a:r>
                <a:endParaRPr lang="en-US" sz="24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  <p:cxnSp>
            <p:nvCxnSpPr>
              <p:cNvPr id="108" name="Straight Connector 107"/>
              <p:cNvCxnSpPr/>
              <p:nvPr/>
            </p:nvCxnSpPr>
            <p:spPr>
              <a:xfrm>
                <a:off x="3730519" y="4201131"/>
                <a:ext cx="27432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TextBox 108"/>
              <p:cNvSpPr txBox="1"/>
              <p:nvPr/>
            </p:nvSpPr>
            <p:spPr>
              <a:xfrm>
                <a:off x="3425270" y="3951416"/>
                <a:ext cx="6142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en-US" sz="2400" b="1" dirty="0" smtClean="0">
                    <a:solidFill>
                      <a:schemeClr val="bg1"/>
                    </a:solidFill>
                    <a:latin typeface="+mn-lt"/>
                  </a:rPr>
                  <a:t>–    </a:t>
                </a:r>
                <a:endParaRPr lang="en-US" sz="24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</p:grpSp>
        <p:sp>
          <p:nvSpPr>
            <p:cNvPr id="101" name="TextBox 100"/>
            <p:cNvSpPr txBox="1"/>
            <p:nvPr/>
          </p:nvSpPr>
          <p:spPr>
            <a:xfrm>
              <a:off x="3875827" y="3311119"/>
              <a:ext cx="1440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2400" b="1" dirty="0" smtClean="0">
                  <a:solidFill>
                    <a:schemeClr val="bg1"/>
                  </a:solidFill>
                  <a:latin typeface="+mn-lt"/>
                </a:rPr>
                <a:t>–0.43   </a:t>
              </a:r>
              <a:endParaRPr lang="en-US" sz="2400" b="1" dirty="0">
                <a:solidFill>
                  <a:schemeClr val="bg1"/>
                </a:solidFill>
                <a:latin typeface="+mn-lt"/>
                <a:cs typeface="Calibri" pitchFamily="34" charset="0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6414581" y="68995"/>
            <a:ext cx="2621915" cy="574811"/>
            <a:chOff x="7041380" y="5326727"/>
            <a:chExt cx="2621915" cy="574811"/>
          </a:xfrm>
        </p:grpSpPr>
        <p:sp>
          <p:nvSpPr>
            <p:cNvPr id="122" name="Snip and Round Single Corner Rectangle 121"/>
            <p:cNvSpPr/>
            <p:nvPr/>
          </p:nvSpPr>
          <p:spPr>
            <a:xfrm>
              <a:off x="7319144" y="5326728"/>
              <a:ext cx="2344151" cy="574810"/>
            </a:xfrm>
            <a:prstGeom prst="snipRoundRect">
              <a:avLst>
                <a:gd name="adj1" fmla="val 16667"/>
                <a:gd name="adj2" fmla="val 31674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477078" y="5444855"/>
              <a:ext cx="218621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Jawapan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Contoh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4</a:t>
              </a:r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>
              <a:off x="7041380" y="5326727"/>
              <a:ext cx="576064" cy="57481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12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257404" y="5433346"/>
              <a:ext cx="111803" cy="371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3" name="Group 12"/>
          <p:cNvGrpSpPr/>
          <p:nvPr/>
        </p:nvGrpSpPr>
        <p:grpSpPr>
          <a:xfrm>
            <a:off x="-581135" y="1124744"/>
            <a:ext cx="10193695" cy="1407440"/>
            <a:chOff x="-725151" y="2590773"/>
            <a:chExt cx="10193695" cy="1407440"/>
          </a:xfrm>
        </p:grpSpPr>
        <p:grpSp>
          <p:nvGrpSpPr>
            <p:cNvPr id="126" name="Group 125"/>
            <p:cNvGrpSpPr/>
            <p:nvPr/>
          </p:nvGrpSpPr>
          <p:grpSpPr>
            <a:xfrm>
              <a:off x="-725151" y="2606533"/>
              <a:ext cx="10193695" cy="1391680"/>
              <a:chOff x="-653143" y="1286966"/>
              <a:chExt cx="10193695" cy="1391680"/>
            </a:xfrm>
          </p:grpSpPr>
          <p:grpSp>
            <p:nvGrpSpPr>
              <p:cNvPr id="127" name="Group 126"/>
              <p:cNvGrpSpPr/>
              <p:nvPr/>
            </p:nvGrpSpPr>
            <p:grpSpPr>
              <a:xfrm>
                <a:off x="-653143" y="1343213"/>
                <a:ext cx="10193695" cy="1335433"/>
                <a:chOff x="-653143" y="1343213"/>
                <a:chExt cx="10193695" cy="1335433"/>
              </a:xfrm>
            </p:grpSpPr>
            <p:sp>
              <p:nvSpPr>
                <p:cNvPr id="136" name="Rectangle 135"/>
                <p:cNvSpPr/>
                <p:nvPr/>
              </p:nvSpPr>
              <p:spPr>
                <a:xfrm>
                  <a:off x="-396552" y="1343213"/>
                  <a:ext cx="9937104" cy="1335433"/>
                </a:xfrm>
                <a:prstGeom prst="rect">
                  <a:avLst/>
                </a:prstGeom>
                <a:solidFill>
                  <a:srgbClr val="808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Pentagon 136"/>
                <p:cNvSpPr/>
                <p:nvPr/>
              </p:nvSpPr>
              <p:spPr>
                <a:xfrm>
                  <a:off x="-653143" y="1699982"/>
                  <a:ext cx="2560847" cy="579935"/>
                </a:xfrm>
                <a:prstGeom prst="homePlate">
                  <a:avLst>
                    <a:gd name="adj" fmla="val 68285"/>
                  </a:avLst>
                </a:prstGeom>
                <a:solidFill>
                  <a:srgbClr val="FF99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entury Gothic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38" name="TextBox 137"/>
                <p:cNvSpPr txBox="1"/>
                <p:nvPr/>
              </p:nvSpPr>
              <p:spPr>
                <a:xfrm>
                  <a:off x="-36512" y="1752300"/>
                  <a:ext cx="173637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 err="1" smtClean="0">
                      <a:solidFill>
                        <a:schemeClr val="bg1"/>
                      </a:solidFill>
                      <a:latin typeface="Century Gothic" pitchFamily="34" charset="0"/>
                      <a:cs typeface="Arial" pitchFamily="34" charset="0"/>
                    </a:rPr>
                    <a:t>Langkah</a:t>
                  </a:r>
                  <a:r>
                    <a:rPr lang="en-US" sz="2400" b="1" dirty="0" smtClean="0">
                      <a:solidFill>
                        <a:schemeClr val="bg1"/>
                      </a:solidFill>
                      <a:latin typeface="Century Gothic" pitchFamily="34" charset="0"/>
                      <a:cs typeface="Arial" pitchFamily="34" charset="0"/>
                    </a:rPr>
                    <a:t> 1</a:t>
                  </a:r>
                  <a:endParaRPr lang="en-US" sz="2400" b="1" dirty="0">
                    <a:solidFill>
                      <a:schemeClr val="bg1"/>
                    </a:solidFill>
                    <a:latin typeface="Century Gothic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28" name="Group 127"/>
              <p:cNvGrpSpPr/>
              <p:nvPr/>
            </p:nvGrpSpPr>
            <p:grpSpPr>
              <a:xfrm>
                <a:off x="1864999" y="1286966"/>
                <a:ext cx="7603545" cy="1348594"/>
                <a:chOff x="712871" y="1564156"/>
                <a:chExt cx="7603545" cy="1348594"/>
              </a:xfrm>
            </p:grpSpPr>
            <p:sp>
              <p:nvSpPr>
                <p:cNvPr id="129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712871" y="1743199"/>
                  <a:ext cx="7603545" cy="116955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en-US" sz="2800" b="1" dirty="0" err="1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Tukarkan</a:t>
                  </a:r>
                  <a:r>
                    <a:rPr lang="en-US" altLang="en-US" sz="2800" b="1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US" altLang="en-US" sz="2800" b="1" dirty="0" smtClean="0">
                      <a:solidFill>
                        <a:schemeClr val="bg1"/>
                      </a:solidFill>
                    </a:rPr>
                    <a:t>–</a:t>
                  </a:r>
                  <a:r>
                    <a:rPr lang="en-US" altLang="en-US" sz="2800" b="1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1     </a:t>
                  </a:r>
                  <a:r>
                    <a:rPr lang="en-US" altLang="en-US" sz="2800" b="1" dirty="0" err="1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dan</a:t>
                  </a:r>
                  <a:r>
                    <a:rPr lang="en-US" altLang="en-US" sz="2800" b="1" dirty="0" smtClean="0">
                      <a:solidFill>
                        <a:schemeClr val="bg1"/>
                      </a:solidFill>
                    </a:rPr>
                    <a:t> </a:t>
                  </a:r>
                  <a:r>
                    <a:rPr lang="en-US" altLang="en-US" sz="2800" b="1" dirty="0">
                      <a:solidFill>
                        <a:schemeClr val="bg1"/>
                      </a:solidFill>
                    </a:rPr>
                    <a:t>–</a:t>
                  </a:r>
                  <a:r>
                    <a:rPr lang="en-US" altLang="en-US" sz="2800" b="1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      </a:t>
                  </a:r>
                  <a:r>
                    <a:rPr lang="en-US" altLang="en-US" sz="2800" b="1" dirty="0" err="1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kepada</a:t>
                  </a:r>
                  <a:r>
                    <a:rPr lang="en-US" altLang="en-US" sz="2800" b="1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 </a:t>
                  </a:r>
                  <a:r>
                    <a:rPr lang="en-US" altLang="en-US" sz="2800" b="1" dirty="0" err="1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nombor</a:t>
                  </a:r>
                  <a:r>
                    <a:rPr lang="en-US" altLang="en-US" sz="2800" b="1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 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en-US" altLang="en-US" sz="2800" b="1" dirty="0" err="1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perpuluhan</a:t>
                  </a:r>
                  <a:r>
                    <a:rPr lang="en-US" altLang="en-US" sz="2800" b="1" dirty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.</a:t>
                  </a:r>
                </a:p>
              </p:txBody>
            </p:sp>
            <p:grpSp>
              <p:nvGrpSpPr>
                <p:cNvPr id="131" name="Group 130"/>
                <p:cNvGrpSpPr/>
                <p:nvPr/>
              </p:nvGrpSpPr>
              <p:grpSpPr>
                <a:xfrm>
                  <a:off x="2555776" y="1564156"/>
                  <a:ext cx="405103" cy="954107"/>
                  <a:chOff x="4670630" y="458231"/>
                  <a:chExt cx="405103" cy="954107"/>
                </a:xfrm>
              </p:grpSpPr>
              <p:sp>
                <p:nvSpPr>
                  <p:cNvPr id="132" name="TextBox 131"/>
                  <p:cNvSpPr txBox="1"/>
                  <p:nvPr/>
                </p:nvSpPr>
                <p:spPr>
                  <a:xfrm>
                    <a:off x="4670630" y="458231"/>
                    <a:ext cx="405103" cy="9541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800" b="1" dirty="0" smtClean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rPr>
                      <a:t>5</a:t>
                    </a:r>
                  </a:p>
                  <a:p>
                    <a:pPr algn="ctr"/>
                    <a:r>
                      <a:rPr lang="en-US" sz="2800" b="1" dirty="0" smtClean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rPr>
                      <a:t>8</a:t>
                    </a:r>
                    <a:endParaRPr lang="en-US" sz="2800" b="1" dirty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cxnSp>
                <p:nvCxnSpPr>
                  <p:cNvPr id="133" name="Straight Connector 132"/>
                  <p:cNvCxnSpPr/>
                  <p:nvPr/>
                </p:nvCxnSpPr>
                <p:spPr>
                  <a:xfrm>
                    <a:off x="4735127" y="935478"/>
                    <a:ext cx="274320" cy="0"/>
                  </a:xfrm>
                  <a:prstGeom prst="line">
                    <a:avLst/>
                  </a:prstGeom>
                  <a:ln w="381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9" name="Group 8"/>
            <p:cNvGrpSpPr/>
            <p:nvPr/>
          </p:nvGrpSpPr>
          <p:grpSpPr>
            <a:xfrm>
              <a:off x="4958985" y="2590773"/>
              <a:ext cx="405103" cy="954107"/>
              <a:chOff x="4958985" y="2618909"/>
              <a:chExt cx="405103" cy="954107"/>
            </a:xfrm>
          </p:grpSpPr>
          <p:sp>
            <p:nvSpPr>
              <p:cNvPr id="142" name="TextBox 141"/>
              <p:cNvSpPr txBox="1"/>
              <p:nvPr/>
            </p:nvSpPr>
            <p:spPr>
              <a:xfrm>
                <a:off x="4958985" y="2618909"/>
                <a:ext cx="40510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5</a:t>
                </a:r>
              </a:p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4</a:t>
                </a:r>
                <a:endPara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cxnSp>
            <p:nvCxnSpPr>
              <p:cNvPr id="143" name="Straight Connector 142"/>
              <p:cNvCxnSpPr/>
              <p:nvPr/>
            </p:nvCxnSpPr>
            <p:spPr>
              <a:xfrm>
                <a:off x="5023482" y="3096156"/>
                <a:ext cx="27432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Group 16"/>
          <p:cNvGrpSpPr/>
          <p:nvPr/>
        </p:nvGrpSpPr>
        <p:grpSpPr>
          <a:xfrm>
            <a:off x="1930870" y="2493098"/>
            <a:ext cx="3695242" cy="1081586"/>
            <a:chOff x="7898627" y="1325234"/>
            <a:chExt cx="3695242" cy="1081586"/>
          </a:xfrm>
        </p:grpSpPr>
        <p:grpSp>
          <p:nvGrpSpPr>
            <p:cNvPr id="14" name="Group 13"/>
            <p:cNvGrpSpPr/>
            <p:nvPr/>
          </p:nvGrpSpPr>
          <p:grpSpPr>
            <a:xfrm>
              <a:off x="7898627" y="1325234"/>
              <a:ext cx="3695242" cy="1077218"/>
              <a:chOff x="5659970" y="1764330"/>
              <a:chExt cx="3695242" cy="1077218"/>
            </a:xfrm>
          </p:grpSpPr>
          <p:sp>
            <p:nvSpPr>
              <p:cNvPr id="146" name="TextBox 145"/>
              <p:cNvSpPr txBox="1"/>
              <p:nvPr/>
            </p:nvSpPr>
            <p:spPr>
              <a:xfrm>
                <a:off x="6134271" y="1764330"/>
                <a:ext cx="405103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cs typeface="Calibri" pitchFamily="34" charset="0"/>
                  </a:rPr>
                  <a:t>5</a:t>
                </a:r>
              </a:p>
              <a:p>
                <a:pPr algn="ctr"/>
                <a:r>
                  <a:rPr lang="en-US" sz="32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cs typeface="Calibri" pitchFamily="34" charset="0"/>
                  </a:rPr>
                  <a:t>8</a:t>
                </a:r>
                <a:endPara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cs typeface="Calibri" pitchFamily="34" charset="0"/>
                </a:endParaRPr>
              </a:p>
            </p:txBody>
          </p:sp>
          <p:cxnSp>
            <p:nvCxnSpPr>
              <p:cNvPr id="147" name="Straight Connector 146"/>
              <p:cNvCxnSpPr/>
              <p:nvPr/>
            </p:nvCxnSpPr>
            <p:spPr>
              <a:xfrm>
                <a:off x="6197902" y="2296169"/>
                <a:ext cx="274320" cy="0"/>
              </a:xfrm>
              <a:prstGeom prst="line">
                <a:avLst/>
              </a:prstGeom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8" name="TextBox 147"/>
              <p:cNvSpPr txBox="1"/>
              <p:nvPr/>
            </p:nvSpPr>
            <p:spPr>
              <a:xfrm>
                <a:off x="5659970" y="1979770"/>
                <a:ext cx="369524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en-US" sz="32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–1  </a:t>
                </a:r>
                <a:r>
                  <a:rPr lang="en-US" altLang="en-US" sz="16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altLang="en-US" sz="32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 = –    </a:t>
                </a:r>
                <a:r>
                  <a:rPr lang="en-US" altLang="en-US" sz="12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altLang="en-US" sz="32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 </a:t>
                </a:r>
                <a:r>
                  <a:rPr lang="en-US" altLang="en-US" sz="32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cs typeface="Calibri" pitchFamily="34" charset="0"/>
                  </a:rPr>
                  <a:t>= </a:t>
                </a:r>
                <a:r>
                  <a:rPr lang="en-US" altLang="en-US" sz="32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–</a:t>
                </a:r>
                <a:r>
                  <a:rPr lang="en-US" altLang="en-US" sz="32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cs typeface="Calibri" pitchFamily="34" charset="0"/>
                  </a:rPr>
                  <a:t>1.625</a:t>
                </a:r>
                <a:endPara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cs typeface="Calibri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9315624" y="1329602"/>
              <a:ext cx="618672" cy="1077218"/>
              <a:chOff x="8553464" y="1505770"/>
              <a:chExt cx="618672" cy="1077218"/>
            </a:xfrm>
          </p:grpSpPr>
          <p:sp>
            <p:nvSpPr>
              <p:cNvPr id="150" name="TextBox 149"/>
              <p:cNvSpPr txBox="1"/>
              <p:nvPr/>
            </p:nvSpPr>
            <p:spPr>
              <a:xfrm>
                <a:off x="8553464" y="1505770"/>
                <a:ext cx="61867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cs typeface="Calibri" pitchFamily="34" charset="0"/>
                  </a:rPr>
                  <a:t>13</a:t>
                </a:r>
              </a:p>
              <a:p>
                <a:pPr algn="ctr"/>
                <a:r>
                  <a:rPr lang="en-US" sz="32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cs typeface="Calibri" pitchFamily="34" charset="0"/>
                  </a:rPr>
                  <a:t>8</a:t>
                </a:r>
                <a:endPara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cs typeface="Calibri" pitchFamily="34" charset="0"/>
                </a:endParaRPr>
              </a:p>
            </p:txBody>
          </p:sp>
          <p:cxnSp>
            <p:nvCxnSpPr>
              <p:cNvPr id="151" name="Straight Connector 150"/>
              <p:cNvCxnSpPr/>
              <p:nvPr/>
            </p:nvCxnSpPr>
            <p:spPr>
              <a:xfrm>
                <a:off x="8645231" y="2037609"/>
                <a:ext cx="411480" cy="0"/>
              </a:xfrm>
              <a:prstGeom prst="line">
                <a:avLst/>
              </a:prstGeom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3" name="Group 152"/>
          <p:cNvGrpSpPr/>
          <p:nvPr/>
        </p:nvGrpSpPr>
        <p:grpSpPr>
          <a:xfrm>
            <a:off x="6176213" y="2495282"/>
            <a:ext cx="2068195" cy="1077218"/>
            <a:chOff x="5659970" y="1750262"/>
            <a:chExt cx="2068195" cy="1077218"/>
          </a:xfrm>
        </p:grpSpPr>
        <p:sp>
          <p:nvSpPr>
            <p:cNvPr id="157" name="TextBox 156"/>
            <p:cNvSpPr txBox="1"/>
            <p:nvPr/>
          </p:nvSpPr>
          <p:spPr>
            <a:xfrm>
              <a:off x="5951387" y="1750262"/>
              <a:ext cx="40510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cs typeface="Calibri" pitchFamily="34" charset="0"/>
                </a:rPr>
                <a:t>5</a:t>
              </a:r>
            </a:p>
            <a:p>
              <a:pPr algn="ctr"/>
              <a:r>
                <a:rPr 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cs typeface="Calibri" pitchFamily="34" charset="0"/>
                </a:rPr>
                <a:t>4</a:t>
              </a:r>
              <a:endPara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Calibri" pitchFamily="34" charset="0"/>
              </a:endParaRPr>
            </a:p>
          </p:txBody>
        </p:sp>
        <p:cxnSp>
          <p:nvCxnSpPr>
            <p:cNvPr id="158" name="Straight Connector 157"/>
            <p:cNvCxnSpPr/>
            <p:nvPr/>
          </p:nvCxnSpPr>
          <p:spPr>
            <a:xfrm>
              <a:off x="6015018" y="2282101"/>
              <a:ext cx="274320" cy="0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TextBox 158"/>
            <p:cNvSpPr txBox="1"/>
            <p:nvPr/>
          </p:nvSpPr>
          <p:spPr>
            <a:xfrm>
              <a:off x="5659970" y="1979770"/>
              <a:ext cx="206819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–  </a:t>
              </a:r>
              <a:r>
                <a:rPr lang="en-US" altLang="en-US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</a:t>
              </a:r>
              <a:r>
                <a:rPr lang="en-US" alt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 = </a:t>
              </a:r>
              <a:r>
                <a:rPr lang="en-US" alt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–</a:t>
              </a:r>
              <a:r>
                <a:rPr lang="en-US" alt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cs typeface="Calibri" pitchFamily="34" charset="0"/>
                </a:rPr>
                <a:t>1.25</a:t>
              </a:r>
              <a:endPara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Calibri" pitchFamily="34" charset="0"/>
              </a:endParaRPr>
            </a:p>
          </p:txBody>
        </p:sp>
      </p:grpSp>
      <p:grpSp>
        <p:nvGrpSpPr>
          <p:cNvPr id="173" name="Group 172"/>
          <p:cNvGrpSpPr/>
          <p:nvPr/>
        </p:nvGrpSpPr>
        <p:grpSpPr>
          <a:xfrm>
            <a:off x="-653143" y="3470605"/>
            <a:ext cx="10121687" cy="954107"/>
            <a:chOff x="-653143" y="1254959"/>
            <a:chExt cx="10121687" cy="954107"/>
          </a:xfrm>
        </p:grpSpPr>
        <p:sp>
          <p:nvSpPr>
            <p:cNvPr id="174" name="Rectangle 173"/>
            <p:cNvSpPr/>
            <p:nvPr/>
          </p:nvSpPr>
          <p:spPr>
            <a:xfrm>
              <a:off x="-396552" y="1318536"/>
              <a:ext cx="9865096" cy="874671"/>
            </a:xfrm>
            <a:prstGeom prst="rect">
              <a:avLst/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Pentagon 174"/>
            <p:cNvSpPr/>
            <p:nvPr/>
          </p:nvSpPr>
          <p:spPr>
            <a:xfrm>
              <a:off x="-653143" y="1466961"/>
              <a:ext cx="2776871" cy="579935"/>
            </a:xfrm>
            <a:prstGeom prst="homePlate">
              <a:avLst>
                <a:gd name="adj" fmla="val 68285"/>
              </a:avLst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entury Gothic" pitchFamily="34" charset="0"/>
                <a:cs typeface="Arial" pitchFamily="34" charset="0"/>
              </a:endParaRP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35496" y="1505211"/>
              <a:ext cx="17363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 smtClean="0">
                  <a:solidFill>
                    <a:schemeClr val="bg1"/>
                  </a:solidFill>
                  <a:latin typeface="Century Gothic" pitchFamily="34" charset="0"/>
                  <a:cs typeface="Arial" pitchFamily="34" charset="0"/>
                </a:rPr>
                <a:t>Langkah</a:t>
              </a:r>
              <a:r>
                <a:rPr lang="en-US" sz="2400" b="1" dirty="0" smtClean="0">
                  <a:solidFill>
                    <a:schemeClr val="bg1"/>
                  </a:solidFill>
                  <a:latin typeface="Century Gothic" pitchFamily="34" charset="0"/>
                  <a:cs typeface="Arial" pitchFamily="34" charset="0"/>
                </a:rPr>
                <a:t> 2</a:t>
              </a:r>
              <a:endParaRPr lang="en-US" sz="2400" b="1" dirty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endParaRPr>
            </a:p>
          </p:txBody>
        </p:sp>
        <p:sp>
          <p:nvSpPr>
            <p:cNvPr id="177" name="Text Box 8"/>
            <p:cNvSpPr txBox="1">
              <a:spLocks noChangeArrowheads="1"/>
            </p:cNvSpPr>
            <p:nvPr/>
          </p:nvSpPr>
          <p:spPr bwMode="auto">
            <a:xfrm>
              <a:off x="2123728" y="1254959"/>
              <a:ext cx="7344816" cy="95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Tentukan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kedudukan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nombor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perpuluhan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tersebut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pada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garis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nombor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.</a:t>
              </a:r>
              <a:endParaRPr lang="en-US" altLang="en-US" sz="28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99288" y="5241600"/>
            <a:ext cx="7632847" cy="752505"/>
            <a:chOff x="727212" y="3140968"/>
            <a:chExt cx="7632847" cy="752505"/>
          </a:xfrm>
        </p:grpSpPr>
        <p:sp>
          <p:nvSpPr>
            <p:cNvPr id="198" name="Text Box 29"/>
            <p:cNvSpPr txBox="1">
              <a:spLocks noChangeArrowheads="1"/>
            </p:cNvSpPr>
            <p:nvPr/>
          </p:nvSpPr>
          <p:spPr bwMode="auto">
            <a:xfrm>
              <a:off x="748801" y="3370253"/>
              <a:ext cx="1227642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cs typeface="Calibri" pitchFamily="34" charset="0"/>
                </a:rPr>
                <a:t>–</a:t>
              </a:r>
              <a:r>
                <a:rPr lang="en-US" altLang="en-US" sz="2800" b="1" dirty="0">
                  <a:latin typeface="+mn-lt"/>
                </a:rPr>
                <a:t>2</a:t>
              </a:r>
              <a:r>
                <a:rPr lang="en-US" altLang="en-US" sz="2800" b="1" dirty="0" smtClean="0">
                  <a:latin typeface="+mn-lt"/>
                </a:rPr>
                <a:t>.0</a:t>
              </a:r>
              <a:endParaRPr lang="en-US" altLang="en-US" sz="2800" b="1" dirty="0">
                <a:latin typeface="+mn-lt"/>
              </a:endParaRPr>
            </a:p>
          </p:txBody>
        </p:sp>
        <p:sp>
          <p:nvSpPr>
            <p:cNvPr id="199" name="Text Box 60"/>
            <p:cNvSpPr txBox="1">
              <a:spLocks noChangeArrowheads="1"/>
            </p:cNvSpPr>
            <p:nvPr/>
          </p:nvSpPr>
          <p:spPr bwMode="auto">
            <a:xfrm>
              <a:off x="7284899" y="3370253"/>
              <a:ext cx="884968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800" b="1" dirty="0" smtClean="0">
                  <a:latin typeface="Calibri" pitchFamily="34" charset="0"/>
                  <a:cs typeface="Calibri" pitchFamily="34" charset="0"/>
                </a:rPr>
                <a:t>2.0</a:t>
              </a:r>
              <a:endParaRPr lang="en-US" altLang="en-US" sz="2800" b="1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0" name="Text Box 60"/>
            <p:cNvSpPr txBox="1">
              <a:spLocks noChangeArrowheads="1"/>
            </p:cNvSpPr>
            <p:nvPr/>
          </p:nvSpPr>
          <p:spPr bwMode="auto">
            <a:xfrm>
              <a:off x="4321456" y="3370253"/>
              <a:ext cx="884968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800" b="1" dirty="0" smtClean="0">
                  <a:latin typeface="Calibri" pitchFamily="34" charset="0"/>
                  <a:cs typeface="Calibri" pitchFamily="34" charset="0"/>
                </a:rPr>
                <a:t>0</a:t>
              </a:r>
              <a:endParaRPr lang="en-US" altLang="en-US" sz="2800" b="1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1" name="Text Box 60"/>
            <p:cNvSpPr txBox="1">
              <a:spLocks noChangeArrowheads="1"/>
            </p:cNvSpPr>
            <p:nvPr/>
          </p:nvSpPr>
          <p:spPr bwMode="auto">
            <a:xfrm>
              <a:off x="2563650" y="3370253"/>
              <a:ext cx="1013886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cs typeface="Calibri" pitchFamily="34" charset="0"/>
                </a:rPr>
                <a:t>–</a:t>
              </a:r>
              <a:r>
                <a:rPr lang="en-US" altLang="en-US" sz="2800" b="1" dirty="0" smtClean="0">
                  <a:latin typeface="+mn-lt"/>
                </a:rPr>
                <a:t>1.0</a:t>
              </a:r>
              <a:endParaRPr lang="en-US" altLang="en-US" sz="2800" b="1" dirty="0">
                <a:latin typeface="+mn-lt"/>
              </a:endParaRPr>
            </a:p>
          </p:txBody>
        </p:sp>
        <p:sp>
          <p:nvSpPr>
            <p:cNvPr id="203" name="Text Box 60"/>
            <p:cNvSpPr txBox="1">
              <a:spLocks noChangeArrowheads="1"/>
            </p:cNvSpPr>
            <p:nvPr/>
          </p:nvSpPr>
          <p:spPr bwMode="auto">
            <a:xfrm>
              <a:off x="5589808" y="3370253"/>
              <a:ext cx="884968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800" b="1" dirty="0" smtClean="0">
                  <a:latin typeface="+mn-lt"/>
                </a:rPr>
                <a:t>1.0</a:t>
              </a:r>
              <a:endParaRPr lang="en-US" altLang="en-US" sz="2800" b="1" dirty="0">
                <a:latin typeface="+mn-lt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727212" y="3140968"/>
              <a:ext cx="7632847" cy="274320"/>
              <a:chOff x="727212" y="3156253"/>
              <a:chExt cx="7632847" cy="274320"/>
            </a:xfrm>
          </p:grpSpPr>
          <p:sp>
            <p:nvSpPr>
              <p:cNvPr id="197" name="Line 24"/>
              <p:cNvSpPr>
                <a:spLocks noChangeShapeType="1"/>
              </p:cNvSpPr>
              <p:nvPr/>
            </p:nvSpPr>
            <p:spPr bwMode="auto">
              <a:xfrm>
                <a:off x="727212" y="3296747"/>
                <a:ext cx="7632847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 type="stealth" w="lg" len="lg"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2800"/>
              </a:p>
            </p:txBody>
          </p:sp>
          <p:grpSp>
            <p:nvGrpSpPr>
              <p:cNvPr id="18" name="Group 17"/>
              <p:cNvGrpSpPr/>
              <p:nvPr/>
            </p:nvGrpSpPr>
            <p:grpSpPr>
              <a:xfrm>
                <a:off x="1352905" y="3156253"/>
                <a:ext cx="6371855" cy="274320"/>
                <a:chOff x="1352905" y="3156253"/>
                <a:chExt cx="9557230" cy="274320"/>
              </a:xfrm>
            </p:grpSpPr>
            <p:cxnSp>
              <p:nvCxnSpPr>
                <p:cNvPr id="186" name="Straight Connector 185"/>
                <p:cNvCxnSpPr/>
                <p:nvPr/>
              </p:nvCxnSpPr>
              <p:spPr>
                <a:xfrm>
                  <a:off x="1352905" y="3156253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>
                  <a:off x="1990091" y="3156253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Connector 187"/>
                <p:cNvCxnSpPr/>
                <p:nvPr/>
              </p:nvCxnSpPr>
              <p:spPr>
                <a:xfrm>
                  <a:off x="2627276" y="3156253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Connector 188"/>
                <p:cNvCxnSpPr/>
                <p:nvPr/>
              </p:nvCxnSpPr>
              <p:spPr>
                <a:xfrm>
                  <a:off x="3264462" y="3156253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Straight Connector 189"/>
                <p:cNvCxnSpPr/>
                <p:nvPr/>
              </p:nvCxnSpPr>
              <p:spPr>
                <a:xfrm>
                  <a:off x="3901647" y="3156253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Straight Connector 190"/>
                <p:cNvCxnSpPr/>
                <p:nvPr/>
              </p:nvCxnSpPr>
              <p:spPr>
                <a:xfrm>
                  <a:off x="4538833" y="3156253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>
                <a:xfrm>
                  <a:off x="5176018" y="3156253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>
                <a:xfrm>
                  <a:off x="5813204" y="3156253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>
                <a:xfrm>
                  <a:off x="6450389" y="3156253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>
                <a:xfrm>
                  <a:off x="7087575" y="3156253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>
                  <a:off x="7724760" y="3156253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>
                <a:xfrm>
                  <a:off x="8361393" y="3156253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" name="Straight Connector 211"/>
                <p:cNvCxnSpPr/>
                <p:nvPr/>
              </p:nvCxnSpPr>
              <p:spPr>
                <a:xfrm>
                  <a:off x="8998579" y="3156253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3" name="Straight Connector 212"/>
                <p:cNvCxnSpPr/>
                <p:nvPr/>
              </p:nvCxnSpPr>
              <p:spPr>
                <a:xfrm>
                  <a:off x="9635764" y="3156253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Straight Connector 213"/>
                <p:cNvCxnSpPr/>
                <p:nvPr/>
              </p:nvCxnSpPr>
              <p:spPr>
                <a:xfrm>
                  <a:off x="10272950" y="3156253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Straight Connector 214"/>
                <p:cNvCxnSpPr/>
                <p:nvPr/>
              </p:nvCxnSpPr>
              <p:spPr>
                <a:xfrm>
                  <a:off x="10910135" y="3156253"/>
                  <a:ext cx="0" cy="27432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83" name="Oval 182"/>
          <p:cNvSpPr/>
          <p:nvPr/>
        </p:nvSpPr>
        <p:spPr>
          <a:xfrm>
            <a:off x="1904647" y="5321063"/>
            <a:ext cx="144016" cy="14657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Oval 181"/>
          <p:cNvSpPr/>
          <p:nvPr/>
        </p:nvSpPr>
        <p:spPr>
          <a:xfrm>
            <a:off x="2531676" y="5305471"/>
            <a:ext cx="144016" cy="14657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Oval 180"/>
          <p:cNvSpPr/>
          <p:nvPr/>
        </p:nvSpPr>
        <p:spPr>
          <a:xfrm>
            <a:off x="4352597" y="5306996"/>
            <a:ext cx="144016" cy="14657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2316501" y="4389305"/>
            <a:ext cx="772969" cy="954107"/>
            <a:chOff x="2275853" y="4403373"/>
            <a:chExt cx="772969" cy="954107"/>
          </a:xfrm>
        </p:grpSpPr>
        <p:sp>
          <p:nvSpPr>
            <p:cNvPr id="23" name="Rectangle 22"/>
            <p:cNvSpPr/>
            <p:nvPr/>
          </p:nvSpPr>
          <p:spPr>
            <a:xfrm>
              <a:off x="2314316" y="4454917"/>
              <a:ext cx="685381" cy="86614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2275853" y="4403373"/>
              <a:ext cx="772969" cy="954107"/>
              <a:chOff x="5132122" y="4468380"/>
              <a:chExt cx="772969" cy="954107"/>
            </a:xfrm>
          </p:grpSpPr>
          <p:sp>
            <p:nvSpPr>
              <p:cNvPr id="216" name="TextBox 215"/>
              <p:cNvSpPr txBox="1"/>
              <p:nvPr/>
            </p:nvSpPr>
            <p:spPr>
              <a:xfrm flipH="1">
                <a:off x="5351799" y="4468380"/>
                <a:ext cx="488789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5</a:t>
                </a:r>
              </a:p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4</a:t>
                </a:r>
                <a:endParaRPr lang="en-US" sz="28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5132122" y="4658094"/>
                <a:ext cx="772969" cy="523220"/>
                <a:chOff x="6130599" y="4627313"/>
                <a:chExt cx="772969" cy="523220"/>
              </a:xfrm>
            </p:grpSpPr>
            <p:cxnSp>
              <p:nvCxnSpPr>
                <p:cNvPr id="217" name="Straight Connector 216"/>
                <p:cNvCxnSpPr/>
                <p:nvPr/>
              </p:nvCxnSpPr>
              <p:spPr>
                <a:xfrm>
                  <a:off x="6457511" y="4901508"/>
                  <a:ext cx="27432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8" name="TextBox 217"/>
                <p:cNvSpPr txBox="1"/>
                <p:nvPr/>
              </p:nvSpPr>
              <p:spPr>
                <a:xfrm>
                  <a:off x="6130599" y="4627313"/>
                  <a:ext cx="772969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en-US" sz="2800" b="1" dirty="0" smtClean="0">
                      <a:solidFill>
                        <a:schemeClr val="bg1"/>
                      </a:solidFill>
                      <a:latin typeface="+mn-lt"/>
                    </a:rPr>
                    <a:t>–     </a:t>
                  </a:r>
                  <a:endParaRPr lang="en-US" sz="2800" b="1" dirty="0">
                    <a:solidFill>
                      <a:schemeClr val="bg1"/>
                    </a:solidFill>
                    <a:latin typeface="+mn-lt"/>
                    <a:cs typeface="Calibri" pitchFamily="34" charset="0"/>
                  </a:endParaRPr>
                </a:p>
              </p:txBody>
            </p:sp>
          </p:grpSp>
        </p:grpSp>
      </p:grpSp>
      <p:grpSp>
        <p:nvGrpSpPr>
          <p:cNvPr id="219" name="Group 218"/>
          <p:cNvGrpSpPr/>
          <p:nvPr/>
        </p:nvGrpSpPr>
        <p:grpSpPr>
          <a:xfrm>
            <a:off x="1433452" y="4389968"/>
            <a:ext cx="955711" cy="954107"/>
            <a:chOff x="2275853" y="4403373"/>
            <a:chExt cx="955711" cy="954107"/>
          </a:xfrm>
        </p:grpSpPr>
        <p:sp>
          <p:nvSpPr>
            <p:cNvPr id="220" name="Rectangle 219"/>
            <p:cNvSpPr/>
            <p:nvPr/>
          </p:nvSpPr>
          <p:spPr>
            <a:xfrm>
              <a:off x="2314316" y="4454917"/>
              <a:ext cx="796615" cy="86614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1" name="Group 220"/>
            <p:cNvGrpSpPr/>
            <p:nvPr/>
          </p:nvGrpSpPr>
          <p:grpSpPr>
            <a:xfrm>
              <a:off x="2275853" y="4403373"/>
              <a:ext cx="955711" cy="954107"/>
              <a:chOff x="5132122" y="4468380"/>
              <a:chExt cx="955711" cy="954107"/>
            </a:xfrm>
          </p:grpSpPr>
          <p:sp>
            <p:nvSpPr>
              <p:cNvPr id="222" name="TextBox 221"/>
              <p:cNvSpPr txBox="1"/>
              <p:nvPr/>
            </p:nvSpPr>
            <p:spPr>
              <a:xfrm flipH="1">
                <a:off x="5478411" y="4468380"/>
                <a:ext cx="488789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5</a:t>
                </a:r>
              </a:p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8</a:t>
                </a:r>
                <a:endParaRPr lang="en-US" sz="28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  <p:grpSp>
            <p:nvGrpSpPr>
              <p:cNvPr id="223" name="Group 222"/>
              <p:cNvGrpSpPr/>
              <p:nvPr/>
            </p:nvGrpSpPr>
            <p:grpSpPr>
              <a:xfrm>
                <a:off x="5132122" y="4658094"/>
                <a:ext cx="955711" cy="523220"/>
                <a:chOff x="6130599" y="4627313"/>
                <a:chExt cx="955711" cy="523220"/>
              </a:xfrm>
            </p:grpSpPr>
            <p:cxnSp>
              <p:nvCxnSpPr>
                <p:cNvPr id="224" name="Straight Connector 223"/>
                <p:cNvCxnSpPr/>
                <p:nvPr/>
              </p:nvCxnSpPr>
              <p:spPr>
                <a:xfrm>
                  <a:off x="6584123" y="4901508"/>
                  <a:ext cx="27432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5" name="TextBox 224"/>
                <p:cNvSpPr txBox="1"/>
                <p:nvPr/>
              </p:nvSpPr>
              <p:spPr>
                <a:xfrm>
                  <a:off x="6130599" y="4627313"/>
                  <a:ext cx="955711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en-US" sz="2800" b="1" dirty="0" smtClean="0">
                      <a:solidFill>
                        <a:schemeClr val="bg1"/>
                      </a:solidFill>
                      <a:latin typeface="+mn-lt"/>
                    </a:rPr>
                    <a:t>–1     </a:t>
                  </a:r>
                  <a:endParaRPr lang="en-US" sz="2800" b="1" dirty="0">
                    <a:solidFill>
                      <a:schemeClr val="bg1"/>
                    </a:solidFill>
                    <a:latin typeface="+mn-lt"/>
                    <a:cs typeface="Calibri" pitchFamily="34" charset="0"/>
                  </a:endParaRPr>
                </a:p>
              </p:txBody>
            </p:sp>
          </p:grpSp>
        </p:grpSp>
      </p:grpSp>
      <p:grpSp>
        <p:nvGrpSpPr>
          <p:cNvPr id="226" name="Group 225"/>
          <p:cNvGrpSpPr/>
          <p:nvPr/>
        </p:nvGrpSpPr>
        <p:grpSpPr>
          <a:xfrm>
            <a:off x="3915521" y="4773623"/>
            <a:ext cx="1016519" cy="523221"/>
            <a:chOff x="2275853" y="4593087"/>
            <a:chExt cx="1016519" cy="523220"/>
          </a:xfrm>
        </p:grpSpPr>
        <p:sp>
          <p:nvSpPr>
            <p:cNvPr id="227" name="Rectangle 226"/>
            <p:cNvSpPr/>
            <p:nvPr/>
          </p:nvSpPr>
          <p:spPr>
            <a:xfrm>
              <a:off x="2314316" y="4665756"/>
              <a:ext cx="958958" cy="44446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2275853" y="4593087"/>
              <a:ext cx="10165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–0.43     </a:t>
              </a:r>
              <a:endParaRPr lang="en-US" sz="2800" b="1" dirty="0">
                <a:solidFill>
                  <a:schemeClr val="bg1"/>
                </a:solidFill>
                <a:latin typeface="+mn-lt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34964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 animBg="1"/>
      <p:bldP spid="182" grpId="0" animBg="1"/>
      <p:bldP spid="18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908720"/>
            <a:ext cx="9144000" cy="1080120"/>
            <a:chOff x="0" y="908720"/>
            <a:chExt cx="9144000" cy="1080120"/>
          </a:xfrm>
        </p:grpSpPr>
        <p:sp>
          <p:nvSpPr>
            <p:cNvPr id="36" name="Rectangle 35"/>
            <p:cNvSpPr/>
            <p:nvPr/>
          </p:nvSpPr>
          <p:spPr>
            <a:xfrm>
              <a:off x="0" y="908720"/>
              <a:ext cx="9144000" cy="1080120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>
                <a:latin typeface="Century Gothic" pitchFamily="34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539552" y="962725"/>
              <a:ext cx="813690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MY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Antara</a:t>
              </a:r>
              <a:r>
                <a:rPr lang="en-MY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kedua-dua</a:t>
              </a:r>
              <a:r>
                <a:rPr lang="en-MY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nombor</a:t>
              </a:r>
              <a:r>
                <a:rPr lang="en-MY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berikut</a:t>
              </a:r>
              <a:r>
                <a:rPr lang="en-MY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, </a:t>
              </a:r>
            </a:p>
            <a:p>
              <a:pPr algn="ctr"/>
              <a:r>
                <a:rPr lang="en-MY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yang </a:t>
              </a:r>
              <a:r>
                <a:rPr lang="en-MY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manakah</a:t>
              </a:r>
              <a:r>
                <a:rPr lang="en-MY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mempunyai</a:t>
              </a:r>
              <a:r>
                <a:rPr lang="en-MY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nilai</a:t>
              </a:r>
              <a:r>
                <a:rPr lang="en-MY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yang </a:t>
              </a:r>
              <a:r>
                <a:rPr lang="en-MY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lebih</a:t>
              </a:r>
              <a:r>
                <a:rPr lang="en-MY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besar</a:t>
              </a:r>
              <a:r>
                <a:rPr lang="en-MY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?</a:t>
              </a:r>
            </a:p>
          </p:txBody>
        </p:sp>
      </p:grpSp>
      <p:sp>
        <p:nvSpPr>
          <p:cNvPr id="6" name="Rectangle 5"/>
          <p:cNvSpPr/>
          <p:nvPr/>
        </p:nvSpPr>
        <p:spPr>
          <a:xfrm>
            <a:off x="2584951" y="4797152"/>
            <a:ext cx="41472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Terangkan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en-US" alt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jawapan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en-US" alt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anda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.</a:t>
            </a:r>
          </a:p>
        </p:txBody>
      </p:sp>
      <p:sp>
        <p:nvSpPr>
          <p:cNvPr id="20" name="Round Diagonal Corner Rectangle 19"/>
          <p:cNvSpPr/>
          <p:nvPr/>
        </p:nvSpPr>
        <p:spPr>
          <a:xfrm>
            <a:off x="0" y="279987"/>
            <a:ext cx="1979712" cy="484717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b="1" dirty="0" err="1" smtClean="0">
                <a:latin typeface="Century Gothic" pitchFamily="34" charset="0"/>
              </a:rPr>
              <a:t>Contoh</a:t>
            </a:r>
            <a:r>
              <a:rPr lang="en-MY" sz="2400" b="1" dirty="0" smtClean="0">
                <a:latin typeface="Century Gothic" pitchFamily="34" charset="0"/>
              </a:rPr>
              <a:t> 5</a:t>
            </a:r>
            <a:endParaRPr lang="en-MY" sz="2400" b="1" dirty="0">
              <a:latin typeface="Century Gothic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876232" y="2718567"/>
            <a:ext cx="4000025" cy="1173427"/>
            <a:chOff x="2876232" y="2718567"/>
            <a:chExt cx="4000025" cy="1173427"/>
          </a:xfrm>
        </p:grpSpPr>
        <p:grpSp>
          <p:nvGrpSpPr>
            <p:cNvPr id="13" name="Group 12"/>
            <p:cNvGrpSpPr/>
            <p:nvPr/>
          </p:nvGrpSpPr>
          <p:grpSpPr>
            <a:xfrm>
              <a:off x="2876232" y="2718567"/>
              <a:ext cx="1369656" cy="1173427"/>
              <a:chOff x="2176865" y="4307164"/>
              <a:chExt cx="1369656" cy="1173427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2176865" y="4307164"/>
                <a:ext cx="1369656" cy="1173427"/>
              </a:xfrm>
              <a:prstGeom prst="round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  <p:grpSp>
            <p:nvGrpSpPr>
              <p:cNvPr id="15" name="Group 14"/>
              <p:cNvGrpSpPr/>
              <p:nvPr/>
            </p:nvGrpSpPr>
            <p:grpSpPr>
              <a:xfrm>
                <a:off x="2248557" y="4376077"/>
                <a:ext cx="1175132" cy="1077218"/>
                <a:chOff x="5104826" y="4441084"/>
                <a:chExt cx="1175132" cy="1077218"/>
              </a:xfrm>
            </p:grpSpPr>
            <p:sp>
              <p:nvSpPr>
                <p:cNvPr id="21" name="TextBox 20"/>
                <p:cNvSpPr txBox="1"/>
                <p:nvPr/>
              </p:nvSpPr>
              <p:spPr>
                <a:xfrm flipH="1">
                  <a:off x="5256262" y="4441084"/>
                  <a:ext cx="1023696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23</a:t>
                  </a:r>
                </a:p>
                <a:p>
                  <a:pPr algn="ctr"/>
                  <a:r>
                    <a:rPr lang="en-US" sz="32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100</a:t>
                  </a:r>
                  <a:endParaRPr lang="en-US" sz="3200" b="1" dirty="0">
                    <a:solidFill>
                      <a:schemeClr val="bg1"/>
                    </a:solidFill>
                    <a:latin typeface="+mn-lt"/>
                    <a:cs typeface="Calibri" pitchFamily="34" charset="0"/>
                  </a:endParaRPr>
                </a:p>
              </p:txBody>
            </p:sp>
            <p:grpSp>
              <p:nvGrpSpPr>
                <p:cNvPr id="22" name="Group 21"/>
                <p:cNvGrpSpPr/>
                <p:nvPr/>
              </p:nvGrpSpPr>
              <p:grpSpPr>
                <a:xfrm>
                  <a:off x="5104826" y="4671742"/>
                  <a:ext cx="1005857" cy="584775"/>
                  <a:chOff x="6103303" y="4640961"/>
                  <a:chExt cx="1005857" cy="584775"/>
                </a:xfrm>
              </p:grpSpPr>
              <p:cxnSp>
                <p:nvCxnSpPr>
                  <p:cNvPr id="23" name="Straight Connector 22"/>
                  <p:cNvCxnSpPr/>
                  <p:nvPr/>
                </p:nvCxnSpPr>
                <p:spPr>
                  <a:xfrm>
                    <a:off x="6462327" y="4942452"/>
                    <a:ext cx="646833" cy="0"/>
                  </a:xfrm>
                  <a:prstGeom prst="line">
                    <a:avLst/>
                  </a:prstGeom>
                  <a:ln w="381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6103303" y="4640961"/>
                    <a:ext cx="854721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en-US" sz="3200" b="1" dirty="0" smtClean="0">
                        <a:solidFill>
                          <a:schemeClr val="bg1"/>
                        </a:solidFill>
                        <a:latin typeface="+mn-lt"/>
                      </a:rPr>
                      <a:t>–     </a:t>
                    </a:r>
                    <a:endParaRPr lang="en-US" sz="3200" b="1" dirty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endParaRPr>
                  </a:p>
                </p:txBody>
              </p:sp>
            </p:grpSp>
          </p:grpSp>
        </p:grpSp>
        <p:grpSp>
          <p:nvGrpSpPr>
            <p:cNvPr id="25" name="Group 24"/>
            <p:cNvGrpSpPr/>
            <p:nvPr/>
          </p:nvGrpSpPr>
          <p:grpSpPr>
            <a:xfrm>
              <a:off x="4461914" y="2718567"/>
              <a:ext cx="2414343" cy="1173427"/>
              <a:chOff x="2432265" y="4307164"/>
              <a:chExt cx="2854428" cy="1173427"/>
            </a:xfrm>
          </p:grpSpPr>
          <p:sp>
            <p:nvSpPr>
              <p:cNvPr id="26" name="Rounded Rectangle 25"/>
              <p:cNvSpPr/>
              <p:nvPr/>
            </p:nvSpPr>
            <p:spPr>
              <a:xfrm>
                <a:off x="2432265" y="4307164"/>
                <a:ext cx="2821163" cy="1173427"/>
              </a:xfrm>
              <a:prstGeom prst="round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537222" y="4606735"/>
                <a:ext cx="274947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en-US" sz="3200" b="1" dirty="0" smtClean="0">
                    <a:solidFill>
                      <a:schemeClr val="bg1"/>
                    </a:solidFill>
                    <a:latin typeface="+mn-lt"/>
                  </a:rPr>
                  <a:t>–0.232323…     </a:t>
                </a:r>
                <a:endParaRPr lang="en-US" sz="32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927404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 Box 8"/>
          <p:cNvSpPr txBox="1">
            <a:spLocks noChangeArrowheads="1"/>
          </p:cNvSpPr>
          <p:nvPr/>
        </p:nvSpPr>
        <p:spPr bwMode="auto">
          <a:xfrm>
            <a:off x="395536" y="5013176"/>
            <a:ext cx="849694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Semakin</a:t>
            </a:r>
            <a:r>
              <a:rPr lang="en-US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besar</a:t>
            </a:r>
            <a:r>
              <a:rPr lang="en-US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nilai</a:t>
            </a:r>
            <a:r>
              <a:rPr lang="en-US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nombor</a:t>
            </a:r>
            <a:r>
              <a:rPr lang="en-US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negatif</a:t>
            </a:r>
            <a:r>
              <a:rPr lang="en-US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altLang="en-US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semakin</a:t>
            </a:r>
            <a:r>
              <a:rPr lang="en-US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kecil</a:t>
            </a:r>
            <a:r>
              <a:rPr lang="en-US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nilai</a:t>
            </a:r>
            <a:r>
              <a:rPr lang="en-US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nombor</a:t>
            </a:r>
            <a:r>
              <a:rPr lang="en-US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tersebut</a:t>
            </a:r>
            <a:r>
              <a:rPr lang="en-US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n-US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790984" y="188640"/>
            <a:ext cx="3749541" cy="1023020"/>
            <a:chOff x="2953768" y="2786808"/>
            <a:chExt cx="3749541" cy="1023020"/>
          </a:xfrm>
        </p:grpSpPr>
        <p:grpSp>
          <p:nvGrpSpPr>
            <p:cNvPr id="35" name="Group 34"/>
            <p:cNvGrpSpPr/>
            <p:nvPr/>
          </p:nvGrpSpPr>
          <p:grpSpPr>
            <a:xfrm>
              <a:off x="2953768" y="2786808"/>
              <a:ext cx="1039175" cy="1023020"/>
              <a:chOff x="2254401" y="4375405"/>
              <a:chExt cx="1039175" cy="1023020"/>
            </a:xfrm>
          </p:grpSpPr>
          <p:sp>
            <p:nvSpPr>
              <p:cNvPr id="46" name="Rounded Rectangle 45"/>
              <p:cNvSpPr/>
              <p:nvPr/>
            </p:nvSpPr>
            <p:spPr>
              <a:xfrm>
                <a:off x="2254401" y="4375405"/>
                <a:ext cx="1039175" cy="1023020"/>
              </a:xfrm>
              <a:prstGeom prst="round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grpSp>
            <p:nvGrpSpPr>
              <p:cNvPr id="47" name="Group 46"/>
              <p:cNvGrpSpPr/>
              <p:nvPr/>
            </p:nvGrpSpPr>
            <p:grpSpPr>
              <a:xfrm>
                <a:off x="2275853" y="4430669"/>
                <a:ext cx="990427" cy="954107"/>
                <a:chOff x="5132122" y="4495676"/>
                <a:chExt cx="990427" cy="954107"/>
              </a:xfrm>
            </p:grpSpPr>
            <p:sp>
              <p:nvSpPr>
                <p:cNvPr id="48" name="TextBox 47"/>
                <p:cNvSpPr txBox="1"/>
                <p:nvPr/>
              </p:nvSpPr>
              <p:spPr>
                <a:xfrm flipH="1">
                  <a:off x="5324502" y="4495676"/>
                  <a:ext cx="798047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23</a:t>
                  </a:r>
                </a:p>
                <a:p>
                  <a:pPr algn="ctr"/>
                  <a:r>
                    <a:rPr lang="en-US" sz="28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100</a:t>
                  </a:r>
                  <a:endParaRPr lang="en-US" sz="2800" b="1" dirty="0">
                    <a:solidFill>
                      <a:schemeClr val="bg1"/>
                    </a:solidFill>
                    <a:latin typeface="+mn-lt"/>
                    <a:cs typeface="Calibri" pitchFamily="34" charset="0"/>
                  </a:endParaRPr>
                </a:p>
              </p:txBody>
            </p:sp>
            <p:grpSp>
              <p:nvGrpSpPr>
                <p:cNvPr id="49" name="Group 48"/>
                <p:cNvGrpSpPr/>
                <p:nvPr/>
              </p:nvGrpSpPr>
              <p:grpSpPr>
                <a:xfrm>
                  <a:off x="5132122" y="4712686"/>
                  <a:ext cx="876929" cy="523220"/>
                  <a:chOff x="6130599" y="4681905"/>
                  <a:chExt cx="876929" cy="523220"/>
                </a:xfrm>
              </p:grpSpPr>
              <p:cxnSp>
                <p:nvCxnSpPr>
                  <p:cNvPr id="50" name="Straight Connector 49"/>
                  <p:cNvCxnSpPr/>
                  <p:nvPr/>
                </p:nvCxnSpPr>
                <p:spPr>
                  <a:xfrm>
                    <a:off x="6472955" y="4942452"/>
                    <a:ext cx="534573" cy="0"/>
                  </a:xfrm>
                  <a:prstGeom prst="line">
                    <a:avLst/>
                  </a:prstGeom>
                  <a:ln w="381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1" name="TextBox 50"/>
                  <p:cNvSpPr txBox="1"/>
                  <p:nvPr/>
                </p:nvSpPr>
                <p:spPr>
                  <a:xfrm>
                    <a:off x="6130599" y="4681905"/>
                    <a:ext cx="772969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en-US" sz="2800" b="1" dirty="0" smtClean="0">
                        <a:solidFill>
                          <a:schemeClr val="bg1"/>
                        </a:solidFill>
                        <a:latin typeface="+mn-lt"/>
                      </a:rPr>
                      <a:t>–     </a:t>
                    </a:r>
                    <a:endParaRPr lang="en-US" sz="2800" b="1" dirty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endParaRPr>
                  </a:p>
                </p:txBody>
              </p:sp>
            </p:grpSp>
          </p:grpSp>
        </p:grpSp>
        <p:grpSp>
          <p:nvGrpSpPr>
            <p:cNvPr id="36" name="Group 35"/>
            <p:cNvGrpSpPr/>
            <p:nvPr/>
          </p:nvGrpSpPr>
          <p:grpSpPr>
            <a:xfrm>
              <a:off x="4211312" y="2786808"/>
              <a:ext cx="2491997" cy="1023020"/>
              <a:chOff x="2135991" y="4375405"/>
              <a:chExt cx="2946237" cy="1023020"/>
            </a:xfrm>
          </p:grpSpPr>
          <p:sp>
            <p:nvSpPr>
              <p:cNvPr id="37" name="Rounded Rectangle 36"/>
              <p:cNvSpPr/>
              <p:nvPr/>
            </p:nvSpPr>
            <p:spPr>
              <a:xfrm>
                <a:off x="2135991" y="4375405"/>
                <a:ext cx="2441359" cy="1023020"/>
              </a:xfrm>
              <a:prstGeom prst="round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2240947" y="4606735"/>
                <a:ext cx="284128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en-US" sz="2800" b="1" dirty="0" smtClean="0">
                    <a:solidFill>
                      <a:schemeClr val="bg1"/>
                    </a:solidFill>
                    <a:latin typeface="+mn-lt"/>
                  </a:rPr>
                  <a:t>–0.232323…     </a:t>
                </a:r>
                <a:endParaRPr lang="en-US" sz="28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6414581" y="68995"/>
            <a:ext cx="2621915" cy="574811"/>
            <a:chOff x="7041380" y="5326727"/>
            <a:chExt cx="2621915" cy="574811"/>
          </a:xfrm>
        </p:grpSpPr>
        <p:sp>
          <p:nvSpPr>
            <p:cNvPr id="57" name="Snip and Round Single Corner Rectangle 56"/>
            <p:cNvSpPr/>
            <p:nvPr/>
          </p:nvSpPr>
          <p:spPr>
            <a:xfrm>
              <a:off x="7319144" y="5326728"/>
              <a:ext cx="2344151" cy="574810"/>
            </a:xfrm>
            <a:prstGeom prst="snipRoundRect">
              <a:avLst>
                <a:gd name="adj1" fmla="val 16667"/>
                <a:gd name="adj2" fmla="val 31674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7477078" y="5444855"/>
              <a:ext cx="218621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Jawapan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Contoh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5</a:t>
              </a:r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7041380" y="5326727"/>
              <a:ext cx="576064" cy="57481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60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257404" y="5433346"/>
              <a:ext cx="111803" cy="371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1" name="Group 60"/>
          <p:cNvGrpSpPr/>
          <p:nvPr/>
        </p:nvGrpSpPr>
        <p:grpSpPr>
          <a:xfrm>
            <a:off x="-653143" y="1322765"/>
            <a:ext cx="10121687" cy="954107"/>
            <a:chOff x="-653143" y="1295424"/>
            <a:chExt cx="10121687" cy="954107"/>
          </a:xfrm>
        </p:grpSpPr>
        <p:sp>
          <p:nvSpPr>
            <p:cNvPr id="62" name="Rectangle 61"/>
            <p:cNvSpPr/>
            <p:nvPr/>
          </p:nvSpPr>
          <p:spPr>
            <a:xfrm>
              <a:off x="-396552" y="1318536"/>
              <a:ext cx="9865096" cy="874671"/>
            </a:xfrm>
            <a:prstGeom prst="rect">
              <a:avLst/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Pentagon 62"/>
            <p:cNvSpPr/>
            <p:nvPr/>
          </p:nvSpPr>
          <p:spPr>
            <a:xfrm>
              <a:off x="-653143" y="1466961"/>
              <a:ext cx="2776871" cy="579935"/>
            </a:xfrm>
            <a:prstGeom prst="homePlate">
              <a:avLst>
                <a:gd name="adj" fmla="val 68285"/>
              </a:avLst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entury Gothic" pitchFamily="34" charset="0"/>
                <a:cs typeface="Arial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5496" y="1505211"/>
              <a:ext cx="17363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 smtClean="0">
                  <a:solidFill>
                    <a:schemeClr val="bg1"/>
                  </a:solidFill>
                  <a:latin typeface="Century Gothic" pitchFamily="34" charset="0"/>
                  <a:cs typeface="Arial" pitchFamily="34" charset="0"/>
                </a:rPr>
                <a:t>Langkah</a:t>
              </a:r>
              <a:r>
                <a:rPr lang="en-US" sz="2400" b="1" dirty="0" smtClean="0">
                  <a:solidFill>
                    <a:schemeClr val="bg1"/>
                  </a:solidFill>
                  <a:latin typeface="Century Gothic" pitchFamily="34" charset="0"/>
                  <a:cs typeface="Arial" pitchFamily="34" charset="0"/>
                </a:rPr>
                <a:t> 1</a:t>
              </a:r>
              <a:endParaRPr lang="en-US" sz="2400" b="1" dirty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2123728" y="1295424"/>
              <a:ext cx="7344816" cy="954107"/>
              <a:chOff x="2758812" y="1295424"/>
              <a:chExt cx="7344816" cy="954107"/>
            </a:xfrm>
          </p:grpSpPr>
          <p:sp>
            <p:nvSpPr>
              <p:cNvPr id="66" name="Text Box 8"/>
              <p:cNvSpPr txBox="1">
                <a:spLocks noChangeArrowheads="1"/>
              </p:cNvSpPr>
              <p:nvPr/>
            </p:nvSpPr>
            <p:spPr bwMode="auto">
              <a:xfrm>
                <a:off x="2758812" y="1465620"/>
                <a:ext cx="7344816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+mn-lt"/>
                  </a:rPr>
                  <a:t>Tukarkan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</a:rPr>
                  <a:t> –    </a:t>
                </a:r>
                <a:r>
                  <a:rPr lang="en-US" altLang="en-US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+mn-lt"/>
                  </a:rPr>
                  <a:t>   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+mn-lt"/>
                  </a:rPr>
                  <a:t>kepada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+mn-lt"/>
                  </a:rPr>
                  <a:t>nombor</a:t>
                </a:r>
                <a:r>
                  <a:rPr lang="en-US" altLang="en-US" sz="28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altLang="en-US" sz="2800" b="1" dirty="0" err="1" smtClean="0">
                    <a:solidFill>
                      <a:schemeClr val="bg1"/>
                    </a:solidFill>
                    <a:latin typeface="+mn-lt"/>
                  </a:rPr>
                  <a:t>perpuluhan</a:t>
                </a:r>
                <a:r>
                  <a:rPr lang="en-US" altLang="en-US" sz="2800" b="1" dirty="0">
                    <a:solidFill>
                      <a:schemeClr val="bg1"/>
                    </a:solidFill>
                    <a:latin typeface="+mn-lt"/>
                  </a:rPr>
                  <a:t>.</a:t>
                </a: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4335604" y="1295424"/>
                <a:ext cx="101928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23</a:t>
                </a:r>
              </a:p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100</a:t>
                </a:r>
                <a:endParaRPr lang="en-US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cxnSp>
            <p:nvCxnSpPr>
              <p:cNvPr id="68" name="Straight Connector 67"/>
              <p:cNvCxnSpPr/>
              <p:nvPr/>
            </p:nvCxnSpPr>
            <p:spPr>
              <a:xfrm>
                <a:off x="4593093" y="1772671"/>
                <a:ext cx="534573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Group 3"/>
          <p:cNvGrpSpPr/>
          <p:nvPr/>
        </p:nvGrpSpPr>
        <p:grpSpPr>
          <a:xfrm>
            <a:off x="3402379" y="2330877"/>
            <a:ext cx="2180405" cy="954107"/>
            <a:chOff x="1964836" y="396304"/>
            <a:chExt cx="2180405" cy="954107"/>
          </a:xfrm>
        </p:grpSpPr>
        <p:sp>
          <p:nvSpPr>
            <p:cNvPr id="69" name="TextBox 68"/>
            <p:cNvSpPr txBox="1"/>
            <p:nvPr/>
          </p:nvSpPr>
          <p:spPr>
            <a:xfrm flipH="1">
              <a:off x="2157216" y="396304"/>
              <a:ext cx="79804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cs typeface="Calibri" pitchFamily="34" charset="0"/>
                </a:rPr>
                <a:t>23</a:t>
              </a:r>
            </a:p>
            <a:p>
              <a:pPr algn="ctr"/>
              <a:r>
                <a:rPr 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cs typeface="Calibri" pitchFamily="34" charset="0"/>
                </a:rPr>
                <a:t>100</a:t>
              </a:r>
              <a:endPara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Calibri" pitchFamily="34" charset="0"/>
              </a:endParaRPr>
            </a:p>
          </p:txBody>
        </p:sp>
        <p:cxnSp>
          <p:nvCxnSpPr>
            <p:cNvPr id="70" name="Straight Connector 69"/>
            <p:cNvCxnSpPr/>
            <p:nvPr/>
          </p:nvCxnSpPr>
          <p:spPr>
            <a:xfrm>
              <a:off x="2307192" y="873861"/>
              <a:ext cx="534573" cy="0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1964836" y="613314"/>
              <a:ext cx="218040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–         = –0.23</a:t>
              </a:r>
              <a:endPara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Calibri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-653143" y="3245381"/>
            <a:ext cx="10121687" cy="874671"/>
            <a:chOff x="-653143" y="1318536"/>
            <a:chExt cx="10121687" cy="874671"/>
          </a:xfrm>
        </p:grpSpPr>
        <p:sp>
          <p:nvSpPr>
            <p:cNvPr id="78" name="Rectangle 77"/>
            <p:cNvSpPr/>
            <p:nvPr/>
          </p:nvSpPr>
          <p:spPr>
            <a:xfrm>
              <a:off x="-396552" y="1318536"/>
              <a:ext cx="9865096" cy="874671"/>
            </a:xfrm>
            <a:prstGeom prst="rect">
              <a:avLst/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Pentagon 78"/>
            <p:cNvSpPr/>
            <p:nvPr/>
          </p:nvSpPr>
          <p:spPr>
            <a:xfrm>
              <a:off x="-653143" y="1466961"/>
              <a:ext cx="2776871" cy="579935"/>
            </a:xfrm>
            <a:prstGeom prst="homePlate">
              <a:avLst>
                <a:gd name="adj" fmla="val 68285"/>
              </a:avLst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entury Gothic" pitchFamily="34" charset="0"/>
                <a:cs typeface="Arial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35496" y="1505211"/>
              <a:ext cx="17363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 smtClean="0">
                  <a:solidFill>
                    <a:schemeClr val="bg1"/>
                  </a:solidFill>
                  <a:latin typeface="Century Gothic" pitchFamily="34" charset="0"/>
                  <a:cs typeface="Arial" pitchFamily="34" charset="0"/>
                </a:rPr>
                <a:t>Langkah</a:t>
              </a:r>
              <a:r>
                <a:rPr lang="en-US" sz="2400" b="1" dirty="0" smtClean="0">
                  <a:solidFill>
                    <a:schemeClr val="bg1"/>
                  </a:solidFill>
                  <a:latin typeface="Century Gothic" pitchFamily="34" charset="0"/>
                  <a:cs typeface="Arial" pitchFamily="34" charset="0"/>
                </a:rPr>
                <a:t> 2</a:t>
              </a:r>
              <a:endParaRPr lang="en-US" sz="2400" b="1" dirty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endParaRPr>
            </a:p>
          </p:txBody>
        </p:sp>
        <p:sp>
          <p:nvSpPr>
            <p:cNvPr id="81" name="Text Box 8"/>
            <p:cNvSpPr txBox="1">
              <a:spLocks noChangeArrowheads="1"/>
            </p:cNvSpPr>
            <p:nvPr/>
          </p:nvSpPr>
          <p:spPr bwMode="auto">
            <a:xfrm>
              <a:off x="2123728" y="1465620"/>
              <a:ext cx="6349692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Bandingkan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kedua-dua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nilai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n-lt"/>
                </a:rPr>
                <a:t>perpuluhan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n-lt"/>
                </a:rPr>
                <a:t>.</a:t>
              </a:r>
              <a:endParaRPr lang="en-US" altLang="en-US" sz="28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2843808" y="4131077"/>
            <a:ext cx="3196709" cy="954107"/>
            <a:chOff x="1964836" y="396304"/>
            <a:chExt cx="3196709" cy="954107"/>
          </a:xfrm>
        </p:grpSpPr>
        <p:sp>
          <p:nvSpPr>
            <p:cNvPr id="86" name="TextBox 85"/>
            <p:cNvSpPr txBox="1"/>
            <p:nvPr/>
          </p:nvSpPr>
          <p:spPr>
            <a:xfrm flipH="1">
              <a:off x="2157216" y="396304"/>
              <a:ext cx="79804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cs typeface="Calibri" pitchFamily="34" charset="0"/>
                </a:rPr>
                <a:t>23</a:t>
              </a:r>
            </a:p>
            <a:p>
              <a:pPr algn="ctr"/>
              <a:r>
                <a:rPr 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cs typeface="Calibri" pitchFamily="34" charset="0"/>
                </a:rPr>
                <a:t>100</a:t>
              </a:r>
              <a:endPara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Calibri" pitchFamily="34" charset="0"/>
              </a:endParaRPr>
            </a:p>
          </p:txBody>
        </p:sp>
        <p:cxnSp>
          <p:nvCxnSpPr>
            <p:cNvPr id="87" name="Straight Connector 86"/>
            <p:cNvCxnSpPr/>
            <p:nvPr/>
          </p:nvCxnSpPr>
          <p:spPr>
            <a:xfrm>
              <a:off x="2307192" y="873861"/>
              <a:ext cx="534573" cy="0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/>
            <p:cNvSpPr txBox="1"/>
            <p:nvPr/>
          </p:nvSpPr>
          <p:spPr>
            <a:xfrm>
              <a:off x="1964836" y="613314"/>
              <a:ext cx="319670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–         </a:t>
              </a:r>
              <a:r>
                <a:rPr lang="en-US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&gt;</a:t>
              </a:r>
              <a:r>
                <a:rPr lang="en-US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–0.232323…</a:t>
              </a:r>
              <a:endPara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11109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94928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43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39552" y="5157192"/>
            <a:ext cx="8640960" cy="646331"/>
            <a:chOff x="539552" y="5157192"/>
            <a:chExt cx="8640960" cy="646331"/>
          </a:xfrm>
        </p:grpSpPr>
        <p:sp>
          <p:nvSpPr>
            <p:cNvPr id="11" name="Rectangle 10"/>
            <p:cNvSpPr/>
            <p:nvPr/>
          </p:nvSpPr>
          <p:spPr>
            <a:xfrm>
              <a:off x="539552" y="5157192"/>
              <a:ext cx="86409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746125" algn="ctr" eaLnBrk="1" fontAlgn="auto" hangingPunct="1">
                <a:spcAft>
                  <a:spcPts val="0"/>
                </a:spcAft>
                <a:buFont typeface="Arial" pitchFamily="34" charset="0"/>
                <a:buNone/>
                <a:defRPr/>
              </a:pPr>
              <a:r>
                <a:rPr lang="en-US" altLang="en-US" sz="3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                    Mari </a:t>
              </a:r>
              <a:r>
                <a:rPr lang="en-US" altLang="en-US" sz="36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kita</a:t>
              </a:r>
              <a:r>
                <a:rPr lang="en-US" altLang="en-US" sz="3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36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lihat</a:t>
              </a:r>
              <a:r>
                <a:rPr lang="en-US" altLang="en-US" sz="3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!</a:t>
              </a:r>
            </a:p>
          </p:txBody>
        </p:sp>
        <p:sp>
          <p:nvSpPr>
            <p:cNvPr id="12" name="Chevron 11"/>
            <p:cNvSpPr/>
            <p:nvPr/>
          </p:nvSpPr>
          <p:spPr>
            <a:xfrm>
              <a:off x="7956376" y="5157192"/>
              <a:ext cx="648072" cy="576064"/>
            </a:xfrm>
            <a:prstGeom prst="chevr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0" y="1628800"/>
            <a:ext cx="9144000" cy="2481371"/>
            <a:chOff x="0" y="1556792"/>
            <a:chExt cx="9144000" cy="2481371"/>
          </a:xfrm>
        </p:grpSpPr>
        <p:grpSp>
          <p:nvGrpSpPr>
            <p:cNvPr id="14" name="Group 13"/>
            <p:cNvGrpSpPr/>
            <p:nvPr/>
          </p:nvGrpSpPr>
          <p:grpSpPr>
            <a:xfrm>
              <a:off x="0" y="1556792"/>
              <a:ext cx="9144000" cy="2304257"/>
              <a:chOff x="0" y="1916832"/>
              <a:chExt cx="9144000" cy="2304257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0" y="2060847"/>
                <a:ext cx="9144000" cy="2160242"/>
                <a:chOff x="-187375" y="4128918"/>
                <a:chExt cx="8658478" cy="1641784"/>
              </a:xfrm>
            </p:grpSpPr>
            <p:sp>
              <p:nvSpPr>
                <p:cNvPr id="18" name="Rectangle 17"/>
                <p:cNvSpPr/>
                <p:nvPr/>
              </p:nvSpPr>
              <p:spPr>
                <a:xfrm>
                  <a:off x="-187375" y="4128918"/>
                  <a:ext cx="8658478" cy="1641784"/>
                </a:xfrm>
                <a:prstGeom prst="rect">
                  <a:avLst/>
                </a:prstGeom>
                <a:solidFill>
                  <a:srgbClr val="C00000"/>
                </a:solidFill>
                <a:ln w="57150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 sz="2400">
                    <a:latin typeface="Century Gothic" pitchFamily="34" charset="0"/>
                  </a:endParaRPr>
                </a:p>
              </p:txBody>
            </p:sp>
            <p:sp>
              <p:nvSpPr>
                <p:cNvPr id="19" name="Rectangle 2"/>
                <p:cNvSpPr txBox="1">
                  <a:spLocks noChangeArrowheads="1"/>
                </p:cNvSpPr>
                <p:nvPr/>
              </p:nvSpPr>
              <p:spPr bwMode="auto">
                <a:xfrm>
                  <a:off x="187159" y="4293097"/>
                  <a:ext cx="8045779" cy="13681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+mj-lt"/>
                      <a:ea typeface="+mj-ea"/>
                      <a:cs typeface="+mj-cs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5pPr>
                  <a:lvl6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6pPr>
                  <a:lvl7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7pPr>
                  <a:lvl8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8pPr>
                  <a:lvl9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fi-FI" altLang="en-US" sz="3600" kern="0" dirty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Pengiraan Melibatkan </a:t>
                  </a:r>
                  <a:endParaRPr lang="fi-FI" altLang="en-US" sz="3600" kern="0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  <a:p>
                  <a:pPr algn="ctr">
                    <a:defRPr/>
                  </a:pPr>
                  <a:r>
                    <a:rPr lang="fi-FI" altLang="en-US" sz="3600" kern="0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Nombor Nisbah</a:t>
                  </a:r>
                  <a:endParaRPr lang="fi-FI" altLang="en-US" sz="3600" kern="0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sp>
            <p:nvSpPr>
              <p:cNvPr id="17" name="Rectangle 16"/>
              <p:cNvSpPr/>
              <p:nvPr/>
            </p:nvSpPr>
            <p:spPr>
              <a:xfrm>
                <a:off x="0" y="1916832"/>
                <a:ext cx="9144000" cy="105107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0" y="3933056"/>
              <a:ext cx="9144000" cy="10510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723858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395536" y="1152327"/>
            <a:ext cx="8375629" cy="1152128"/>
            <a:chOff x="1835696" y="3501008"/>
            <a:chExt cx="7560840" cy="1152128"/>
          </a:xfrm>
        </p:grpSpPr>
        <p:sp>
          <p:nvSpPr>
            <p:cNvPr id="19" name="Rectangle 18"/>
            <p:cNvSpPr/>
            <p:nvPr/>
          </p:nvSpPr>
          <p:spPr>
            <a:xfrm>
              <a:off x="1835696" y="3501008"/>
              <a:ext cx="7560840" cy="1152128"/>
            </a:xfrm>
            <a:prstGeom prst="rect">
              <a:avLst/>
            </a:prstGeom>
            <a:solidFill>
              <a:srgbClr val="C00000"/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>
                <a:latin typeface="Century Gothic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972827" y="3545433"/>
              <a:ext cx="7302393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Selesaikan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ungkapan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di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bawah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dan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jelaskan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32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bagaimana</a:t>
              </a:r>
              <a:r>
                <a:rPr lang="en-US" altLang="en-US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anda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mendapatkan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jawapan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. </a:t>
              </a:r>
              <a:endParaRPr lang="en-US" altLang="en-US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21" name="Round Diagonal Corner Rectangle 20"/>
          <p:cNvSpPr/>
          <p:nvPr/>
        </p:nvSpPr>
        <p:spPr>
          <a:xfrm>
            <a:off x="0" y="207979"/>
            <a:ext cx="1979712" cy="484717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b="1" dirty="0" err="1" smtClean="0">
                <a:latin typeface="Century Gothic" pitchFamily="34" charset="0"/>
              </a:rPr>
              <a:t>Contoh</a:t>
            </a:r>
            <a:r>
              <a:rPr lang="en-MY" sz="2400" b="1" dirty="0" smtClean="0">
                <a:latin typeface="Century Gothic" pitchFamily="34" charset="0"/>
              </a:rPr>
              <a:t> 6</a:t>
            </a:r>
            <a:endParaRPr lang="en-MY" sz="2400" b="1" dirty="0">
              <a:latin typeface="Century Gothic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798406" y="2924944"/>
            <a:ext cx="3573794" cy="1296144"/>
            <a:chOff x="2798406" y="2924944"/>
            <a:chExt cx="3573794" cy="1296144"/>
          </a:xfrm>
        </p:grpSpPr>
        <p:sp>
          <p:nvSpPr>
            <p:cNvPr id="10" name="Rounded Rectangle 9"/>
            <p:cNvSpPr/>
            <p:nvPr/>
          </p:nvSpPr>
          <p:spPr>
            <a:xfrm>
              <a:off x="2798406" y="2924944"/>
              <a:ext cx="3573794" cy="1296144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sz="200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3250972" y="2972851"/>
              <a:ext cx="2682275" cy="1200329"/>
              <a:chOff x="3868773" y="4503700"/>
              <a:chExt cx="2682275" cy="1200329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4455280" y="4753426"/>
                <a:ext cx="20957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3600" b="1" dirty="0" smtClean="0">
                    <a:solidFill>
                      <a:schemeClr val="bg1"/>
                    </a:solidFill>
                    <a:latin typeface="+mn-lt"/>
                  </a:rPr>
                  <a:t>+ 2     –        </a:t>
                </a:r>
                <a:endParaRPr lang="en-US" sz="36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  <p:grpSp>
            <p:nvGrpSpPr>
              <p:cNvPr id="4" name="Group 3"/>
              <p:cNvGrpSpPr/>
              <p:nvPr/>
            </p:nvGrpSpPr>
            <p:grpSpPr>
              <a:xfrm>
                <a:off x="3868773" y="4503700"/>
                <a:ext cx="798047" cy="1200329"/>
                <a:chOff x="3868773" y="4509120"/>
                <a:chExt cx="798047" cy="1200329"/>
              </a:xfrm>
            </p:grpSpPr>
            <p:cxnSp>
              <p:nvCxnSpPr>
                <p:cNvPr id="24" name="Straight Connector 23"/>
                <p:cNvCxnSpPr/>
                <p:nvPr/>
              </p:nvCxnSpPr>
              <p:spPr>
                <a:xfrm>
                  <a:off x="4106424" y="5095861"/>
                  <a:ext cx="331927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TextBox 22"/>
                <p:cNvSpPr txBox="1"/>
                <p:nvPr/>
              </p:nvSpPr>
              <p:spPr>
                <a:xfrm flipH="1">
                  <a:off x="3868773" y="4509120"/>
                  <a:ext cx="798047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5</a:t>
                  </a:r>
                </a:p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8</a:t>
                  </a:r>
                  <a:endParaRPr lang="en-US" sz="3600" b="1" dirty="0">
                    <a:solidFill>
                      <a:schemeClr val="bg1"/>
                    </a:solidFill>
                    <a:latin typeface="+mn-lt"/>
                    <a:cs typeface="Calibri" pitchFamily="34" charset="0"/>
                  </a:endParaRPr>
                </a:p>
              </p:txBody>
            </p:sp>
          </p:grpSp>
          <p:grpSp>
            <p:nvGrpSpPr>
              <p:cNvPr id="3" name="Group 2"/>
              <p:cNvGrpSpPr/>
              <p:nvPr/>
            </p:nvGrpSpPr>
            <p:grpSpPr>
              <a:xfrm>
                <a:off x="4873833" y="4503700"/>
                <a:ext cx="798047" cy="1200329"/>
                <a:chOff x="4021173" y="4661520"/>
                <a:chExt cx="798047" cy="1200329"/>
              </a:xfrm>
            </p:grpSpPr>
            <p:cxnSp>
              <p:nvCxnSpPr>
                <p:cNvPr id="27" name="Straight Connector 26"/>
                <p:cNvCxnSpPr/>
                <p:nvPr/>
              </p:nvCxnSpPr>
              <p:spPr>
                <a:xfrm>
                  <a:off x="4258824" y="5234613"/>
                  <a:ext cx="331927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TextBox 27"/>
                <p:cNvSpPr txBox="1"/>
                <p:nvPr/>
              </p:nvSpPr>
              <p:spPr>
                <a:xfrm flipH="1">
                  <a:off x="4021173" y="4661520"/>
                  <a:ext cx="798047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3</a:t>
                  </a:r>
                </a:p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4</a:t>
                  </a:r>
                  <a:endParaRPr lang="en-US" sz="3600" b="1" dirty="0">
                    <a:solidFill>
                      <a:schemeClr val="bg1"/>
                    </a:solidFill>
                    <a:latin typeface="+mn-lt"/>
                    <a:cs typeface="Calibri" pitchFamily="34" charset="0"/>
                  </a:endParaRPr>
                </a:p>
              </p:txBody>
            </p:sp>
          </p:grpSp>
          <p:grpSp>
            <p:nvGrpSpPr>
              <p:cNvPr id="29" name="Group 28"/>
              <p:cNvGrpSpPr/>
              <p:nvPr/>
            </p:nvGrpSpPr>
            <p:grpSpPr>
              <a:xfrm>
                <a:off x="5753001" y="4503700"/>
                <a:ext cx="798047" cy="1200329"/>
                <a:chOff x="3868773" y="4509120"/>
                <a:chExt cx="798047" cy="1200329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4106424" y="5090353"/>
                  <a:ext cx="331927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TextBox 30"/>
                <p:cNvSpPr txBox="1"/>
                <p:nvPr/>
              </p:nvSpPr>
              <p:spPr>
                <a:xfrm flipH="1">
                  <a:off x="3868773" y="4509120"/>
                  <a:ext cx="798047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1</a:t>
                  </a:r>
                </a:p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2</a:t>
                  </a:r>
                  <a:endParaRPr lang="en-US" sz="3600" b="1" dirty="0">
                    <a:solidFill>
                      <a:schemeClr val="bg1"/>
                    </a:solidFill>
                    <a:latin typeface="+mn-lt"/>
                    <a:cs typeface="Calibri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6358903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6414581" y="68995"/>
            <a:ext cx="2621915" cy="574811"/>
            <a:chOff x="7041380" y="5326727"/>
            <a:chExt cx="2621915" cy="574811"/>
          </a:xfrm>
        </p:grpSpPr>
        <p:sp>
          <p:nvSpPr>
            <p:cNvPr id="50" name="Snip and Round Single Corner Rectangle 49"/>
            <p:cNvSpPr/>
            <p:nvPr/>
          </p:nvSpPr>
          <p:spPr>
            <a:xfrm>
              <a:off x="7319144" y="5326728"/>
              <a:ext cx="2344151" cy="574810"/>
            </a:xfrm>
            <a:prstGeom prst="snipRoundRect">
              <a:avLst>
                <a:gd name="adj1" fmla="val 16667"/>
                <a:gd name="adj2" fmla="val 31674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7477078" y="5444855"/>
              <a:ext cx="218621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Jawapan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Contoh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6</a:t>
              </a:r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7041380" y="5326727"/>
              <a:ext cx="576064" cy="57481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53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257404" y="5433346"/>
              <a:ext cx="111803" cy="371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613860" y="175614"/>
            <a:ext cx="3573794" cy="5694194"/>
            <a:chOff x="613860" y="175614"/>
            <a:chExt cx="3573794" cy="5694194"/>
          </a:xfrm>
        </p:grpSpPr>
        <p:sp>
          <p:nvSpPr>
            <p:cNvPr id="55" name="Rounded Rectangle 54"/>
            <p:cNvSpPr/>
            <p:nvPr/>
          </p:nvSpPr>
          <p:spPr>
            <a:xfrm>
              <a:off x="613860" y="175614"/>
              <a:ext cx="3573794" cy="5694194"/>
            </a:xfrm>
            <a:prstGeom prst="roundRect">
              <a:avLst>
                <a:gd name="adj" fmla="val 12466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sz="2000"/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954109" y="249139"/>
              <a:ext cx="2682275" cy="1200329"/>
              <a:chOff x="3882841" y="4503700"/>
              <a:chExt cx="2682275" cy="1200329"/>
            </a:xfrm>
          </p:grpSpPr>
          <p:sp>
            <p:nvSpPr>
              <p:cNvPr id="57" name="TextBox 56"/>
              <p:cNvSpPr txBox="1"/>
              <p:nvPr/>
            </p:nvSpPr>
            <p:spPr>
              <a:xfrm>
                <a:off x="4455280" y="4753426"/>
                <a:ext cx="20957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3600" b="1" dirty="0" smtClean="0">
                    <a:solidFill>
                      <a:schemeClr val="bg1"/>
                    </a:solidFill>
                    <a:latin typeface="+mn-lt"/>
                  </a:rPr>
                  <a:t>+ 2     –        </a:t>
                </a:r>
                <a:endParaRPr lang="en-US" sz="36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  <p:grpSp>
            <p:nvGrpSpPr>
              <p:cNvPr id="58" name="Group 57"/>
              <p:cNvGrpSpPr/>
              <p:nvPr/>
            </p:nvGrpSpPr>
            <p:grpSpPr>
              <a:xfrm>
                <a:off x="3882841" y="4503700"/>
                <a:ext cx="798047" cy="1200329"/>
                <a:chOff x="3882841" y="4509120"/>
                <a:chExt cx="798047" cy="1200329"/>
              </a:xfrm>
            </p:grpSpPr>
            <p:cxnSp>
              <p:nvCxnSpPr>
                <p:cNvPr id="65" name="Straight Connector 64"/>
                <p:cNvCxnSpPr/>
                <p:nvPr/>
              </p:nvCxnSpPr>
              <p:spPr>
                <a:xfrm>
                  <a:off x="4106424" y="5095861"/>
                  <a:ext cx="331927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TextBox 65"/>
                <p:cNvSpPr txBox="1"/>
                <p:nvPr/>
              </p:nvSpPr>
              <p:spPr>
                <a:xfrm flipH="1">
                  <a:off x="3882841" y="4509120"/>
                  <a:ext cx="798047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tabLst>
                      <a:tab pos="225425" algn="l"/>
                    </a:tabLst>
                  </a:pPr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5</a:t>
                  </a:r>
                </a:p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8</a:t>
                  </a:r>
                  <a:endParaRPr lang="en-US" sz="3600" b="1" dirty="0">
                    <a:solidFill>
                      <a:schemeClr val="bg1"/>
                    </a:solidFill>
                    <a:latin typeface="+mn-lt"/>
                    <a:cs typeface="Calibri" pitchFamily="34" charset="0"/>
                  </a:endParaRPr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>
                <a:off x="4873833" y="4503700"/>
                <a:ext cx="798047" cy="1200329"/>
                <a:chOff x="4021173" y="4661520"/>
                <a:chExt cx="798047" cy="1200329"/>
              </a:xfrm>
            </p:grpSpPr>
            <p:cxnSp>
              <p:nvCxnSpPr>
                <p:cNvPr id="63" name="Straight Connector 62"/>
                <p:cNvCxnSpPr/>
                <p:nvPr/>
              </p:nvCxnSpPr>
              <p:spPr>
                <a:xfrm>
                  <a:off x="4258824" y="5234613"/>
                  <a:ext cx="331927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TextBox 63"/>
                <p:cNvSpPr txBox="1"/>
                <p:nvPr/>
              </p:nvSpPr>
              <p:spPr>
                <a:xfrm flipH="1">
                  <a:off x="4021173" y="4661520"/>
                  <a:ext cx="798047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3</a:t>
                  </a:r>
                </a:p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4</a:t>
                  </a:r>
                  <a:endParaRPr lang="en-US" sz="3600" b="1" dirty="0">
                    <a:solidFill>
                      <a:schemeClr val="bg1"/>
                    </a:solidFill>
                    <a:latin typeface="+mn-lt"/>
                    <a:cs typeface="Calibri" pitchFamily="34" charset="0"/>
                  </a:endParaRPr>
                </a:p>
              </p:txBody>
            </p:sp>
          </p:grpSp>
          <p:grpSp>
            <p:nvGrpSpPr>
              <p:cNvPr id="60" name="Group 59"/>
              <p:cNvGrpSpPr/>
              <p:nvPr/>
            </p:nvGrpSpPr>
            <p:grpSpPr>
              <a:xfrm>
                <a:off x="5767069" y="4503700"/>
                <a:ext cx="798047" cy="1200329"/>
                <a:chOff x="3882841" y="4509120"/>
                <a:chExt cx="798047" cy="1200329"/>
              </a:xfrm>
            </p:grpSpPr>
            <p:cxnSp>
              <p:nvCxnSpPr>
                <p:cNvPr id="61" name="Straight Connector 60"/>
                <p:cNvCxnSpPr/>
                <p:nvPr/>
              </p:nvCxnSpPr>
              <p:spPr>
                <a:xfrm>
                  <a:off x="4106424" y="5090353"/>
                  <a:ext cx="331927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TextBox 61"/>
                <p:cNvSpPr txBox="1"/>
                <p:nvPr/>
              </p:nvSpPr>
              <p:spPr>
                <a:xfrm flipH="1">
                  <a:off x="3882841" y="4509120"/>
                  <a:ext cx="798047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1</a:t>
                  </a:r>
                </a:p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2</a:t>
                  </a:r>
                  <a:endParaRPr lang="en-US" sz="3600" b="1" dirty="0">
                    <a:solidFill>
                      <a:schemeClr val="bg1"/>
                    </a:solidFill>
                    <a:latin typeface="+mn-lt"/>
                    <a:cs typeface="Calibri" pitchFamily="34" charset="0"/>
                  </a:endParaRPr>
                </a:p>
              </p:txBody>
            </p:sp>
          </p:grpSp>
        </p:grpSp>
      </p:grpSp>
      <p:grpSp>
        <p:nvGrpSpPr>
          <p:cNvPr id="2" name="Group 1"/>
          <p:cNvGrpSpPr/>
          <p:nvPr/>
        </p:nvGrpSpPr>
        <p:grpSpPr>
          <a:xfrm>
            <a:off x="1042572" y="1281058"/>
            <a:ext cx="2964658" cy="1200329"/>
            <a:chOff x="9180512" y="2280545"/>
            <a:chExt cx="2964658" cy="1200329"/>
          </a:xfrm>
        </p:grpSpPr>
        <p:sp>
          <p:nvSpPr>
            <p:cNvPr id="70" name="TextBox 69"/>
            <p:cNvSpPr txBox="1"/>
            <p:nvPr/>
          </p:nvSpPr>
          <p:spPr>
            <a:xfrm>
              <a:off x="9180512" y="2530271"/>
              <a:ext cx="29646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sz="3600" b="1" dirty="0" smtClean="0">
                  <a:solidFill>
                    <a:schemeClr val="bg1"/>
                  </a:solidFill>
                  <a:latin typeface="+mn-lt"/>
                </a:rPr>
                <a:t>=      +     </a:t>
              </a:r>
              <a:r>
                <a:rPr lang="en-US" altLang="en-US" sz="20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3600" b="1" dirty="0" smtClean="0">
                  <a:solidFill>
                    <a:schemeClr val="bg1"/>
                  </a:solidFill>
                  <a:latin typeface="+mn-lt"/>
                </a:rPr>
                <a:t>  –            </a:t>
              </a:r>
              <a:endParaRPr lang="en-US" sz="3600" b="1" dirty="0">
                <a:solidFill>
                  <a:schemeClr val="bg1"/>
                </a:solidFill>
                <a:latin typeface="+mn-lt"/>
                <a:cs typeface="Calibri" pitchFamily="34" charset="0"/>
              </a:endParaRPr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9385343" y="2280545"/>
              <a:ext cx="798047" cy="1200329"/>
              <a:chOff x="3882841" y="4509120"/>
              <a:chExt cx="798047" cy="1200329"/>
            </a:xfrm>
          </p:grpSpPr>
          <p:cxnSp>
            <p:nvCxnSpPr>
              <p:cNvPr id="78" name="Straight Connector 77"/>
              <p:cNvCxnSpPr/>
              <p:nvPr/>
            </p:nvCxnSpPr>
            <p:spPr>
              <a:xfrm>
                <a:off x="4106424" y="5095861"/>
                <a:ext cx="331927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TextBox 78"/>
              <p:cNvSpPr txBox="1"/>
              <p:nvPr/>
            </p:nvSpPr>
            <p:spPr>
              <a:xfrm flipH="1">
                <a:off x="3882841" y="4509120"/>
                <a:ext cx="79804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5</a:t>
                </a:r>
              </a:p>
              <a:p>
                <a:pPr algn="ctr"/>
                <a:r>
                  <a:rPr lang="en-US" sz="36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8</a:t>
                </a:r>
                <a:endParaRPr lang="en-US" sz="36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</p:grpSp>
        <p:grpSp>
          <p:nvGrpSpPr>
            <p:cNvPr id="72" name="Group 71"/>
            <p:cNvGrpSpPr/>
            <p:nvPr/>
          </p:nvGrpSpPr>
          <p:grpSpPr>
            <a:xfrm>
              <a:off x="10326681" y="2280545"/>
              <a:ext cx="798047" cy="1200329"/>
              <a:chOff x="4021173" y="4661520"/>
              <a:chExt cx="798047" cy="1200329"/>
            </a:xfrm>
          </p:grpSpPr>
          <p:cxnSp>
            <p:nvCxnSpPr>
              <p:cNvPr id="76" name="Straight Connector 75"/>
              <p:cNvCxnSpPr/>
              <p:nvPr/>
            </p:nvCxnSpPr>
            <p:spPr>
              <a:xfrm>
                <a:off x="4171548" y="5234613"/>
                <a:ext cx="485975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TextBox 76"/>
              <p:cNvSpPr txBox="1"/>
              <p:nvPr/>
            </p:nvSpPr>
            <p:spPr>
              <a:xfrm flipH="1">
                <a:off x="4021173" y="4661520"/>
                <a:ext cx="79804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11</a:t>
                </a:r>
              </a:p>
              <a:p>
                <a:pPr algn="ctr"/>
                <a:r>
                  <a:rPr lang="en-US" sz="36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4</a:t>
                </a:r>
                <a:endParaRPr lang="en-US" sz="36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</p:grpSp>
        <p:grpSp>
          <p:nvGrpSpPr>
            <p:cNvPr id="73" name="Group 72"/>
            <p:cNvGrpSpPr/>
            <p:nvPr/>
          </p:nvGrpSpPr>
          <p:grpSpPr>
            <a:xfrm>
              <a:off x="11269571" y="2280545"/>
              <a:ext cx="798047" cy="1200329"/>
              <a:chOff x="3882841" y="4509120"/>
              <a:chExt cx="798047" cy="1200329"/>
            </a:xfrm>
          </p:grpSpPr>
          <p:cxnSp>
            <p:nvCxnSpPr>
              <p:cNvPr id="74" name="Straight Connector 73"/>
              <p:cNvCxnSpPr/>
              <p:nvPr/>
            </p:nvCxnSpPr>
            <p:spPr>
              <a:xfrm>
                <a:off x="4106424" y="5090353"/>
                <a:ext cx="331927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TextBox 74"/>
              <p:cNvSpPr txBox="1"/>
              <p:nvPr/>
            </p:nvSpPr>
            <p:spPr>
              <a:xfrm flipH="1">
                <a:off x="3882841" y="4509120"/>
                <a:ext cx="79804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1</a:t>
                </a:r>
              </a:p>
              <a:p>
                <a:pPr algn="ctr"/>
                <a:r>
                  <a:rPr lang="en-US" sz="36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2</a:t>
                </a:r>
                <a:endParaRPr lang="en-US" sz="36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</p:grpSp>
      </p:grpSp>
      <p:grpSp>
        <p:nvGrpSpPr>
          <p:cNvPr id="80" name="Group 79"/>
          <p:cNvGrpSpPr/>
          <p:nvPr/>
        </p:nvGrpSpPr>
        <p:grpSpPr>
          <a:xfrm>
            <a:off x="1042572" y="2378594"/>
            <a:ext cx="2964658" cy="1200329"/>
            <a:chOff x="9180512" y="2280545"/>
            <a:chExt cx="2964658" cy="1200329"/>
          </a:xfrm>
        </p:grpSpPr>
        <p:sp>
          <p:nvSpPr>
            <p:cNvPr id="81" name="TextBox 80"/>
            <p:cNvSpPr txBox="1"/>
            <p:nvPr/>
          </p:nvSpPr>
          <p:spPr>
            <a:xfrm>
              <a:off x="9180512" y="2530271"/>
              <a:ext cx="29646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sz="3600" b="1" dirty="0" smtClean="0">
                  <a:solidFill>
                    <a:schemeClr val="bg1"/>
                  </a:solidFill>
                  <a:latin typeface="+mn-lt"/>
                </a:rPr>
                <a:t>=      +     </a:t>
              </a:r>
              <a:r>
                <a:rPr lang="en-US" altLang="en-US" sz="20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altLang="en-US" sz="3600" b="1" dirty="0" smtClean="0">
                  <a:solidFill>
                    <a:schemeClr val="bg1"/>
                  </a:solidFill>
                  <a:latin typeface="+mn-lt"/>
                </a:rPr>
                <a:t>  –            </a:t>
              </a:r>
              <a:endParaRPr lang="en-US" sz="3600" b="1" dirty="0">
                <a:solidFill>
                  <a:schemeClr val="bg1"/>
                </a:solidFill>
                <a:latin typeface="+mn-lt"/>
                <a:cs typeface="Calibri" pitchFamily="34" charset="0"/>
              </a:endParaRPr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9371275" y="2280545"/>
              <a:ext cx="798047" cy="1200329"/>
              <a:chOff x="3868773" y="4509120"/>
              <a:chExt cx="798047" cy="1200329"/>
            </a:xfrm>
          </p:grpSpPr>
          <p:cxnSp>
            <p:nvCxnSpPr>
              <p:cNvPr id="89" name="Straight Connector 88"/>
              <p:cNvCxnSpPr/>
              <p:nvPr/>
            </p:nvCxnSpPr>
            <p:spPr>
              <a:xfrm>
                <a:off x="4106424" y="5095861"/>
                <a:ext cx="331927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TextBox 89"/>
              <p:cNvSpPr txBox="1"/>
              <p:nvPr/>
            </p:nvSpPr>
            <p:spPr>
              <a:xfrm flipH="1">
                <a:off x="3868773" y="4509120"/>
                <a:ext cx="79804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5</a:t>
                </a:r>
              </a:p>
              <a:p>
                <a:pPr algn="ctr"/>
                <a:r>
                  <a:rPr lang="en-US" sz="36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8</a:t>
                </a:r>
                <a:endParaRPr lang="en-US" sz="36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</p:grpSp>
        <p:grpSp>
          <p:nvGrpSpPr>
            <p:cNvPr id="83" name="Group 82"/>
            <p:cNvGrpSpPr/>
            <p:nvPr/>
          </p:nvGrpSpPr>
          <p:grpSpPr>
            <a:xfrm>
              <a:off x="10326681" y="2280545"/>
              <a:ext cx="798047" cy="1200329"/>
              <a:chOff x="4021173" y="4661520"/>
              <a:chExt cx="798047" cy="1200329"/>
            </a:xfrm>
          </p:grpSpPr>
          <p:cxnSp>
            <p:nvCxnSpPr>
              <p:cNvPr id="87" name="Straight Connector 86"/>
              <p:cNvCxnSpPr/>
              <p:nvPr/>
            </p:nvCxnSpPr>
            <p:spPr>
              <a:xfrm>
                <a:off x="4171548" y="5234613"/>
                <a:ext cx="485975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TextBox 87"/>
              <p:cNvSpPr txBox="1"/>
              <p:nvPr/>
            </p:nvSpPr>
            <p:spPr>
              <a:xfrm flipH="1">
                <a:off x="4021173" y="4661520"/>
                <a:ext cx="79804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22</a:t>
                </a:r>
              </a:p>
              <a:p>
                <a:pPr algn="ctr"/>
                <a:r>
                  <a:rPr lang="en-US" sz="36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8</a:t>
                </a:r>
                <a:endParaRPr lang="en-US" sz="36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</p:grpSp>
        <p:grpSp>
          <p:nvGrpSpPr>
            <p:cNvPr id="84" name="Group 83"/>
            <p:cNvGrpSpPr/>
            <p:nvPr/>
          </p:nvGrpSpPr>
          <p:grpSpPr>
            <a:xfrm>
              <a:off x="11255503" y="2280545"/>
              <a:ext cx="798047" cy="1200329"/>
              <a:chOff x="3868773" y="4509120"/>
              <a:chExt cx="798047" cy="1200329"/>
            </a:xfrm>
          </p:grpSpPr>
          <p:cxnSp>
            <p:nvCxnSpPr>
              <p:cNvPr id="85" name="Straight Connector 84"/>
              <p:cNvCxnSpPr/>
              <p:nvPr/>
            </p:nvCxnSpPr>
            <p:spPr>
              <a:xfrm>
                <a:off x="4106424" y="5090353"/>
                <a:ext cx="331927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TextBox 85"/>
              <p:cNvSpPr txBox="1"/>
              <p:nvPr/>
            </p:nvSpPr>
            <p:spPr>
              <a:xfrm flipH="1">
                <a:off x="3868773" y="4509120"/>
                <a:ext cx="79804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4</a:t>
                </a:r>
              </a:p>
              <a:p>
                <a:pPr algn="ctr"/>
                <a:r>
                  <a:rPr lang="en-US" sz="3600" b="1" dirty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8</a:t>
                </a:r>
              </a:p>
            </p:txBody>
          </p:sp>
        </p:grpSp>
      </p:grpSp>
      <p:sp>
        <p:nvSpPr>
          <p:cNvPr id="16" name="Rounded Rectangular Callout 15"/>
          <p:cNvSpPr/>
          <p:nvPr/>
        </p:nvSpPr>
        <p:spPr>
          <a:xfrm>
            <a:off x="5388066" y="765270"/>
            <a:ext cx="2448272" cy="2035388"/>
          </a:xfrm>
          <a:prstGeom prst="wedgeRoundRectCallout">
            <a:avLst>
              <a:gd name="adj1" fmla="val -116195"/>
              <a:gd name="adj2" fmla="val -44914"/>
              <a:gd name="adj3" fmla="val 16667"/>
            </a:avLst>
          </a:prstGeom>
          <a:solidFill>
            <a:srgbClr val="AE2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 smtClean="0">
                <a:latin typeface="Century Gothic" pitchFamily="34" charset="0"/>
              </a:rPr>
              <a:t>Apakah</a:t>
            </a:r>
            <a:r>
              <a:rPr lang="en-US" sz="2200" b="1" dirty="0" smtClean="0">
                <a:latin typeface="Century Gothic" pitchFamily="34" charset="0"/>
              </a:rPr>
              <a:t> yang </a:t>
            </a:r>
            <a:r>
              <a:rPr lang="en-US" sz="2200" b="1" dirty="0" err="1" smtClean="0">
                <a:latin typeface="Century Gothic" pitchFamily="34" charset="0"/>
              </a:rPr>
              <a:t>perlu</a:t>
            </a:r>
            <a:r>
              <a:rPr lang="en-US" sz="2200" b="1" dirty="0" smtClean="0">
                <a:latin typeface="Century Gothic" pitchFamily="34" charset="0"/>
              </a:rPr>
              <a:t> </a:t>
            </a:r>
            <a:r>
              <a:rPr lang="en-US" sz="2200" b="1" dirty="0" err="1" smtClean="0">
                <a:latin typeface="Century Gothic" pitchFamily="34" charset="0"/>
              </a:rPr>
              <a:t>anda</a:t>
            </a:r>
            <a:r>
              <a:rPr lang="en-US" sz="2200" b="1" dirty="0" smtClean="0">
                <a:latin typeface="Century Gothic" pitchFamily="34" charset="0"/>
              </a:rPr>
              <a:t> </a:t>
            </a:r>
            <a:r>
              <a:rPr lang="en-US" sz="2200" b="1" dirty="0" err="1" smtClean="0">
                <a:latin typeface="Century Gothic" pitchFamily="34" charset="0"/>
              </a:rPr>
              <a:t>lakukan</a:t>
            </a:r>
            <a:r>
              <a:rPr lang="en-US" sz="2200" b="1" dirty="0" smtClean="0">
                <a:latin typeface="Century Gothic" pitchFamily="34" charset="0"/>
              </a:rPr>
              <a:t> </a:t>
            </a:r>
            <a:r>
              <a:rPr lang="en-US" sz="2200" b="1" dirty="0" err="1" smtClean="0">
                <a:latin typeface="Century Gothic" pitchFamily="34" charset="0"/>
              </a:rPr>
              <a:t>terlebih</a:t>
            </a:r>
            <a:r>
              <a:rPr lang="en-US" sz="2200" b="1" dirty="0" smtClean="0">
                <a:latin typeface="Century Gothic" pitchFamily="34" charset="0"/>
              </a:rPr>
              <a:t> </a:t>
            </a:r>
            <a:r>
              <a:rPr lang="en-US" sz="2200" b="1" dirty="0" err="1" smtClean="0">
                <a:latin typeface="Century Gothic" pitchFamily="34" charset="0"/>
              </a:rPr>
              <a:t>dahulu</a:t>
            </a:r>
            <a:r>
              <a:rPr lang="en-US" sz="2200" b="1" dirty="0" smtClean="0">
                <a:latin typeface="Century Gothic" pitchFamily="34" charset="0"/>
              </a:rPr>
              <a:t>?</a:t>
            </a:r>
            <a:endParaRPr lang="en-US" sz="2200" b="1" dirty="0">
              <a:latin typeface="Century Gothic" pitchFamily="34" charset="0"/>
            </a:endParaRPr>
          </a:p>
        </p:txBody>
      </p:sp>
      <p:grpSp>
        <p:nvGrpSpPr>
          <p:cNvPr id="91" name="Group 90"/>
          <p:cNvGrpSpPr/>
          <p:nvPr/>
        </p:nvGrpSpPr>
        <p:grpSpPr>
          <a:xfrm>
            <a:off x="1042572" y="3513306"/>
            <a:ext cx="1176887" cy="1200329"/>
            <a:chOff x="9180512" y="2280545"/>
            <a:chExt cx="1176887" cy="1200329"/>
          </a:xfrm>
        </p:grpSpPr>
        <p:sp>
          <p:nvSpPr>
            <p:cNvPr id="92" name="TextBox 91"/>
            <p:cNvSpPr txBox="1"/>
            <p:nvPr/>
          </p:nvSpPr>
          <p:spPr>
            <a:xfrm>
              <a:off x="9180512" y="2530271"/>
              <a:ext cx="11768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sz="3600" b="1" dirty="0" smtClean="0">
                  <a:solidFill>
                    <a:schemeClr val="bg1"/>
                  </a:solidFill>
                  <a:latin typeface="+mn-lt"/>
                </a:rPr>
                <a:t>=                 </a:t>
              </a:r>
              <a:endParaRPr lang="en-US" sz="3600" b="1" dirty="0">
                <a:solidFill>
                  <a:schemeClr val="bg1"/>
                </a:solidFill>
                <a:latin typeface="+mn-lt"/>
                <a:cs typeface="Calibri" pitchFamily="34" charset="0"/>
              </a:endParaRPr>
            </a:p>
          </p:txBody>
        </p:sp>
        <p:grpSp>
          <p:nvGrpSpPr>
            <p:cNvPr id="93" name="Group 92"/>
            <p:cNvGrpSpPr/>
            <p:nvPr/>
          </p:nvGrpSpPr>
          <p:grpSpPr>
            <a:xfrm>
              <a:off x="9441615" y="2280545"/>
              <a:ext cx="798047" cy="1200329"/>
              <a:chOff x="3939113" y="4509120"/>
              <a:chExt cx="798047" cy="1200329"/>
            </a:xfrm>
          </p:grpSpPr>
          <p:cxnSp>
            <p:nvCxnSpPr>
              <p:cNvPr id="100" name="Straight Connector 99"/>
              <p:cNvCxnSpPr/>
              <p:nvPr/>
            </p:nvCxnSpPr>
            <p:spPr>
              <a:xfrm>
                <a:off x="4085672" y="5095861"/>
                <a:ext cx="485975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TextBox 100"/>
              <p:cNvSpPr txBox="1"/>
              <p:nvPr/>
            </p:nvSpPr>
            <p:spPr>
              <a:xfrm flipH="1">
                <a:off x="3939113" y="4509120"/>
                <a:ext cx="79804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23</a:t>
                </a:r>
              </a:p>
              <a:p>
                <a:pPr algn="ctr"/>
                <a:r>
                  <a:rPr lang="en-US" sz="36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8</a:t>
                </a:r>
                <a:endParaRPr lang="en-US" sz="36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</p:grpSp>
      </p:grpSp>
      <p:grpSp>
        <p:nvGrpSpPr>
          <p:cNvPr id="102" name="Group 101"/>
          <p:cNvGrpSpPr/>
          <p:nvPr/>
        </p:nvGrpSpPr>
        <p:grpSpPr>
          <a:xfrm>
            <a:off x="1042572" y="4665434"/>
            <a:ext cx="1274120" cy="1200329"/>
            <a:chOff x="8965542" y="2280545"/>
            <a:chExt cx="1274120" cy="1200329"/>
          </a:xfrm>
        </p:grpSpPr>
        <p:sp>
          <p:nvSpPr>
            <p:cNvPr id="103" name="TextBox 102"/>
            <p:cNvSpPr txBox="1"/>
            <p:nvPr/>
          </p:nvSpPr>
          <p:spPr>
            <a:xfrm>
              <a:off x="8965542" y="2530271"/>
              <a:ext cx="11768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sz="3600" b="1" dirty="0" smtClean="0">
                  <a:solidFill>
                    <a:schemeClr val="bg1"/>
                  </a:solidFill>
                  <a:latin typeface="+mn-lt"/>
                </a:rPr>
                <a:t>= 2                 </a:t>
              </a:r>
              <a:endParaRPr lang="en-US" sz="3600" b="1" dirty="0">
                <a:solidFill>
                  <a:schemeClr val="bg1"/>
                </a:solidFill>
                <a:latin typeface="+mn-lt"/>
                <a:cs typeface="Calibri" pitchFamily="34" charset="0"/>
              </a:endParaRPr>
            </a:p>
          </p:txBody>
        </p:sp>
        <p:grpSp>
          <p:nvGrpSpPr>
            <p:cNvPr id="104" name="Group 103"/>
            <p:cNvGrpSpPr/>
            <p:nvPr/>
          </p:nvGrpSpPr>
          <p:grpSpPr>
            <a:xfrm>
              <a:off x="9441615" y="2280545"/>
              <a:ext cx="798047" cy="1200329"/>
              <a:chOff x="3939113" y="4509120"/>
              <a:chExt cx="798047" cy="1200329"/>
            </a:xfrm>
          </p:grpSpPr>
          <p:cxnSp>
            <p:nvCxnSpPr>
              <p:cNvPr id="105" name="Straight Connector 104"/>
              <p:cNvCxnSpPr/>
              <p:nvPr/>
            </p:nvCxnSpPr>
            <p:spPr>
              <a:xfrm>
                <a:off x="4163363" y="5095861"/>
                <a:ext cx="329184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" name="TextBox 105"/>
              <p:cNvSpPr txBox="1"/>
              <p:nvPr/>
            </p:nvSpPr>
            <p:spPr>
              <a:xfrm flipH="1">
                <a:off x="3939113" y="4509120"/>
                <a:ext cx="79804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7</a:t>
                </a:r>
              </a:p>
              <a:p>
                <a:pPr algn="ctr"/>
                <a:r>
                  <a:rPr lang="en-US" sz="36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8</a:t>
                </a:r>
                <a:endParaRPr lang="en-US" sz="36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</p:grpSp>
      </p:grpSp>
      <p:sp>
        <p:nvSpPr>
          <p:cNvPr id="6" name="Rounded Rectangular Callout 5"/>
          <p:cNvSpPr/>
          <p:nvPr/>
        </p:nvSpPr>
        <p:spPr>
          <a:xfrm>
            <a:off x="4355976" y="2978758"/>
            <a:ext cx="2808312" cy="2108904"/>
          </a:xfrm>
          <a:prstGeom prst="wedgeRoundRectCallout">
            <a:avLst>
              <a:gd name="adj1" fmla="val -69331"/>
              <a:gd name="adj2" fmla="val -86803"/>
              <a:gd name="adj3" fmla="val 16667"/>
            </a:avLst>
          </a:prstGeom>
          <a:solidFill>
            <a:srgbClr val="AE2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 smtClean="0">
                <a:latin typeface="Century Gothic" pitchFamily="34" charset="0"/>
              </a:rPr>
              <a:t>Bagaimanakah</a:t>
            </a:r>
            <a:r>
              <a:rPr lang="en-US" sz="2200" b="1" dirty="0" smtClean="0">
                <a:latin typeface="Century Gothic" pitchFamily="34" charset="0"/>
              </a:rPr>
              <a:t> </a:t>
            </a:r>
            <a:r>
              <a:rPr lang="en-US" sz="2200" b="1" dirty="0" err="1" smtClean="0">
                <a:latin typeface="Century Gothic" pitchFamily="34" charset="0"/>
              </a:rPr>
              <a:t>anda</a:t>
            </a:r>
            <a:r>
              <a:rPr lang="en-US" sz="2200" b="1" dirty="0" smtClean="0">
                <a:latin typeface="Century Gothic" pitchFamily="34" charset="0"/>
              </a:rPr>
              <a:t> </a:t>
            </a:r>
            <a:r>
              <a:rPr lang="en-US" sz="2200" b="1" dirty="0" err="1" smtClean="0">
                <a:latin typeface="Century Gothic" pitchFamily="34" charset="0"/>
              </a:rPr>
              <a:t>menentukan</a:t>
            </a:r>
            <a:r>
              <a:rPr lang="en-US" sz="2200" b="1" dirty="0" smtClean="0">
                <a:latin typeface="Century Gothic" pitchFamily="34" charset="0"/>
              </a:rPr>
              <a:t> </a:t>
            </a:r>
            <a:r>
              <a:rPr lang="en-US" sz="2200" b="1" dirty="0" err="1" smtClean="0">
                <a:latin typeface="Century Gothic" pitchFamily="34" charset="0"/>
              </a:rPr>
              <a:t>nilai</a:t>
            </a:r>
            <a:r>
              <a:rPr lang="en-US" sz="2200" b="1" dirty="0" smtClean="0">
                <a:latin typeface="Century Gothic" pitchFamily="34" charset="0"/>
              </a:rPr>
              <a:t> </a:t>
            </a:r>
            <a:r>
              <a:rPr lang="en-US" sz="2200" b="1" dirty="0" err="1" smtClean="0">
                <a:latin typeface="Century Gothic" pitchFamily="34" charset="0"/>
              </a:rPr>
              <a:t>penyebut</a:t>
            </a:r>
            <a:r>
              <a:rPr lang="en-US" sz="2200" b="1" dirty="0" smtClean="0">
                <a:latin typeface="Century Gothic" pitchFamily="34" charset="0"/>
              </a:rPr>
              <a:t> yang </a:t>
            </a:r>
            <a:r>
              <a:rPr lang="en-US" sz="2200" b="1" dirty="0" err="1" smtClean="0">
                <a:latin typeface="Century Gothic" pitchFamily="34" charset="0"/>
              </a:rPr>
              <a:t>sesuai</a:t>
            </a:r>
            <a:r>
              <a:rPr lang="en-US" sz="2200" b="1" dirty="0" smtClean="0">
                <a:latin typeface="Century Gothic" pitchFamily="34" charset="0"/>
              </a:rPr>
              <a:t>?</a:t>
            </a:r>
            <a:endParaRPr lang="en-US" sz="2200" b="1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8681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 Diagonal Corner Rectangle 16"/>
          <p:cNvSpPr/>
          <p:nvPr/>
        </p:nvSpPr>
        <p:spPr>
          <a:xfrm>
            <a:off x="0" y="207979"/>
            <a:ext cx="1979712" cy="484717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b="1" dirty="0" err="1" smtClean="0">
                <a:latin typeface="Century Gothic" pitchFamily="34" charset="0"/>
              </a:rPr>
              <a:t>Contoh</a:t>
            </a:r>
            <a:r>
              <a:rPr lang="en-MY" sz="2400" b="1" dirty="0" smtClean="0">
                <a:latin typeface="Century Gothic" pitchFamily="34" charset="0"/>
              </a:rPr>
              <a:t> 7</a:t>
            </a:r>
            <a:endParaRPr lang="en-MY" sz="2400" b="1" dirty="0">
              <a:latin typeface="Century Gothic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95536" y="1152327"/>
            <a:ext cx="8375629" cy="1152128"/>
            <a:chOff x="1835696" y="3501008"/>
            <a:chExt cx="7560840" cy="1152128"/>
          </a:xfrm>
        </p:grpSpPr>
        <p:sp>
          <p:nvSpPr>
            <p:cNvPr id="18" name="Rectangle 17"/>
            <p:cNvSpPr/>
            <p:nvPr/>
          </p:nvSpPr>
          <p:spPr>
            <a:xfrm>
              <a:off x="1835696" y="3501008"/>
              <a:ext cx="7560840" cy="1152128"/>
            </a:xfrm>
            <a:prstGeom prst="rect">
              <a:avLst/>
            </a:prstGeom>
            <a:solidFill>
              <a:srgbClr val="C00000"/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>
                <a:latin typeface="Century Gothic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972827" y="3545433"/>
              <a:ext cx="7302393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Selesaikan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ungkapan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di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bawah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dan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jelaskan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32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bagaimana</a:t>
              </a:r>
              <a:r>
                <a:rPr lang="en-US" altLang="en-US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anda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mendapatkan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32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jawapan</a:t>
              </a:r>
              <a:r>
                <a:rPr lang="en-US" altLang="en-US" sz="3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. </a:t>
              </a:r>
              <a:endParaRPr lang="en-US" altLang="en-US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699792" y="2897810"/>
            <a:ext cx="4101101" cy="1296144"/>
            <a:chOff x="2919171" y="2924944"/>
            <a:chExt cx="4101101" cy="1296144"/>
          </a:xfrm>
        </p:grpSpPr>
        <p:sp>
          <p:nvSpPr>
            <p:cNvPr id="21" name="Rounded Rectangle 20"/>
            <p:cNvSpPr/>
            <p:nvPr/>
          </p:nvSpPr>
          <p:spPr>
            <a:xfrm>
              <a:off x="2919171" y="2924944"/>
              <a:ext cx="4101101" cy="1296144"/>
            </a:xfrm>
            <a:prstGeom prst="roundRect">
              <a:avLst/>
            </a:prstGeom>
            <a:solidFill>
              <a:srgbClr val="00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sz="2000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3250972" y="2972851"/>
              <a:ext cx="3435708" cy="1200329"/>
              <a:chOff x="3868773" y="4503700"/>
              <a:chExt cx="3435708" cy="1200329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4455279" y="4753426"/>
                <a:ext cx="284920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3600" b="1" dirty="0" smtClean="0">
                    <a:solidFill>
                      <a:schemeClr val="bg1"/>
                    </a:solidFill>
                    <a:latin typeface="+mn-lt"/>
                  </a:rPr>
                  <a:t>– 1.56 + 13.42</a:t>
                </a:r>
                <a:endParaRPr lang="en-US" sz="36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  <p:grpSp>
            <p:nvGrpSpPr>
              <p:cNvPr id="24" name="Group 23"/>
              <p:cNvGrpSpPr/>
              <p:nvPr/>
            </p:nvGrpSpPr>
            <p:grpSpPr>
              <a:xfrm>
                <a:off x="3868773" y="4503700"/>
                <a:ext cx="798047" cy="1200329"/>
                <a:chOff x="3868773" y="4509120"/>
                <a:chExt cx="798047" cy="1200329"/>
              </a:xfrm>
            </p:grpSpPr>
            <p:cxnSp>
              <p:nvCxnSpPr>
                <p:cNvPr id="31" name="Straight Connector 30"/>
                <p:cNvCxnSpPr/>
                <p:nvPr/>
              </p:nvCxnSpPr>
              <p:spPr>
                <a:xfrm>
                  <a:off x="4106424" y="5095861"/>
                  <a:ext cx="331927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" name="TextBox 31"/>
                <p:cNvSpPr txBox="1"/>
                <p:nvPr/>
              </p:nvSpPr>
              <p:spPr>
                <a:xfrm flipH="1">
                  <a:off x="3868773" y="4509120"/>
                  <a:ext cx="798047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7</a:t>
                  </a:r>
                </a:p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8</a:t>
                  </a:r>
                  <a:endParaRPr lang="en-US" sz="3600" b="1" dirty="0">
                    <a:solidFill>
                      <a:schemeClr val="bg1"/>
                    </a:solidFill>
                    <a:latin typeface="+mn-lt"/>
                    <a:cs typeface="Calibri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2769206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19922" y="1484425"/>
            <a:ext cx="4767552" cy="2948408"/>
            <a:chOff x="319922" y="1196752"/>
            <a:chExt cx="4767552" cy="2948408"/>
          </a:xfrm>
        </p:grpSpPr>
        <p:sp>
          <p:nvSpPr>
            <p:cNvPr id="17" name="Rounded Rectangle 16"/>
            <p:cNvSpPr/>
            <p:nvPr/>
          </p:nvSpPr>
          <p:spPr>
            <a:xfrm>
              <a:off x="319922" y="1196752"/>
              <a:ext cx="4767552" cy="2948408"/>
            </a:xfrm>
            <a:prstGeom prst="roundRect">
              <a:avLst>
                <a:gd name="adj" fmla="val 10731"/>
              </a:avLst>
            </a:prstGeom>
            <a:solidFill>
              <a:srgbClr val="00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sz="2000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435699" y="1285603"/>
              <a:ext cx="3435708" cy="1200329"/>
              <a:chOff x="3868773" y="4503700"/>
              <a:chExt cx="3435708" cy="1200329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4455279" y="4753426"/>
                <a:ext cx="284920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3600" b="1" dirty="0" smtClean="0">
                    <a:solidFill>
                      <a:schemeClr val="bg1"/>
                    </a:solidFill>
                    <a:latin typeface="+mn-lt"/>
                  </a:rPr>
                  <a:t>– 1.56 + 13.42</a:t>
                </a:r>
                <a:endParaRPr lang="en-US" sz="36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  <p:grpSp>
            <p:nvGrpSpPr>
              <p:cNvPr id="32" name="Group 31"/>
              <p:cNvGrpSpPr/>
              <p:nvPr/>
            </p:nvGrpSpPr>
            <p:grpSpPr>
              <a:xfrm>
                <a:off x="3868773" y="4503700"/>
                <a:ext cx="798047" cy="1200329"/>
                <a:chOff x="3868773" y="4509120"/>
                <a:chExt cx="798047" cy="1200329"/>
              </a:xfrm>
            </p:grpSpPr>
            <p:cxnSp>
              <p:nvCxnSpPr>
                <p:cNvPr id="33" name="Straight Connector 32"/>
                <p:cNvCxnSpPr/>
                <p:nvPr/>
              </p:nvCxnSpPr>
              <p:spPr>
                <a:xfrm>
                  <a:off x="4106424" y="5095861"/>
                  <a:ext cx="331927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TextBox 33"/>
                <p:cNvSpPr txBox="1"/>
                <p:nvPr/>
              </p:nvSpPr>
              <p:spPr>
                <a:xfrm flipH="1">
                  <a:off x="3868773" y="4509120"/>
                  <a:ext cx="798047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7</a:t>
                  </a:r>
                </a:p>
                <a:p>
                  <a:pPr algn="ctr"/>
                  <a:r>
                    <a:rPr lang="en-US" sz="36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8</a:t>
                  </a:r>
                  <a:endParaRPr lang="en-US" sz="3600" b="1" dirty="0">
                    <a:solidFill>
                      <a:schemeClr val="bg1"/>
                    </a:solidFill>
                    <a:latin typeface="+mn-lt"/>
                    <a:cs typeface="Calibri" pitchFamily="34" charset="0"/>
                  </a:endParaRPr>
                </a:p>
              </p:txBody>
            </p:sp>
          </p:grpSp>
        </p:grpSp>
      </p:grpSp>
      <p:sp>
        <p:nvSpPr>
          <p:cNvPr id="39" name="TextBox 38"/>
          <p:cNvSpPr txBox="1"/>
          <p:nvPr/>
        </p:nvSpPr>
        <p:spPr>
          <a:xfrm>
            <a:off x="580774" y="2843601"/>
            <a:ext cx="4344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600" b="1" dirty="0" smtClean="0">
                <a:solidFill>
                  <a:schemeClr val="bg1"/>
                </a:solidFill>
                <a:latin typeface="+mn-lt"/>
              </a:rPr>
              <a:t>= 0.875 – 1.56 + 13.42</a:t>
            </a:r>
            <a:endParaRPr lang="en-US" sz="3600" b="1" dirty="0">
              <a:solidFill>
                <a:schemeClr val="bg1"/>
              </a:solidFill>
              <a:latin typeface="+mn-lt"/>
              <a:cs typeface="Calibri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80774" y="3646765"/>
            <a:ext cx="4344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600" b="1" dirty="0" smtClean="0">
                <a:solidFill>
                  <a:schemeClr val="bg1"/>
                </a:solidFill>
                <a:latin typeface="+mn-lt"/>
              </a:rPr>
              <a:t>= 12.735</a:t>
            </a:r>
            <a:endParaRPr lang="en-US" sz="3600" b="1" dirty="0">
              <a:solidFill>
                <a:schemeClr val="bg1"/>
              </a:solidFill>
              <a:latin typeface="+mn-lt"/>
              <a:cs typeface="Calibri" pitchFamily="34" charset="0"/>
            </a:endParaRPr>
          </a:p>
        </p:txBody>
      </p:sp>
      <p:sp>
        <p:nvSpPr>
          <p:cNvPr id="18" name="Rounded Rectangular Callout 17"/>
          <p:cNvSpPr/>
          <p:nvPr/>
        </p:nvSpPr>
        <p:spPr>
          <a:xfrm>
            <a:off x="4860751" y="1194906"/>
            <a:ext cx="3959721" cy="1152128"/>
          </a:xfrm>
          <a:prstGeom prst="wedgeRoundRectCallout">
            <a:avLst>
              <a:gd name="adj1" fmla="val -74207"/>
              <a:gd name="adj2" fmla="val 36999"/>
              <a:gd name="adj3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 smtClean="0">
                <a:latin typeface="Century Gothic" pitchFamily="34" charset="0"/>
              </a:rPr>
              <a:t>Apakah</a:t>
            </a:r>
            <a:r>
              <a:rPr lang="en-US" sz="2200" b="1" dirty="0" smtClean="0">
                <a:latin typeface="Century Gothic" pitchFamily="34" charset="0"/>
              </a:rPr>
              <a:t> yang </a:t>
            </a:r>
            <a:r>
              <a:rPr lang="en-US" sz="2200" b="1" dirty="0" err="1" smtClean="0">
                <a:latin typeface="Century Gothic" pitchFamily="34" charset="0"/>
              </a:rPr>
              <a:t>perlu</a:t>
            </a:r>
            <a:r>
              <a:rPr lang="en-US" sz="2200" b="1" dirty="0" smtClean="0">
                <a:latin typeface="Century Gothic" pitchFamily="34" charset="0"/>
              </a:rPr>
              <a:t> </a:t>
            </a:r>
            <a:r>
              <a:rPr lang="en-US" sz="2200" b="1" dirty="0" err="1" smtClean="0">
                <a:latin typeface="Century Gothic" pitchFamily="34" charset="0"/>
              </a:rPr>
              <a:t>anda</a:t>
            </a:r>
            <a:r>
              <a:rPr lang="en-US" sz="2200" b="1" dirty="0" smtClean="0">
                <a:latin typeface="Century Gothic" pitchFamily="34" charset="0"/>
              </a:rPr>
              <a:t> </a:t>
            </a:r>
            <a:r>
              <a:rPr lang="en-US" sz="2200" b="1" dirty="0" err="1" smtClean="0">
                <a:latin typeface="Century Gothic" pitchFamily="34" charset="0"/>
              </a:rPr>
              <a:t>lakukan</a:t>
            </a:r>
            <a:r>
              <a:rPr lang="en-US" sz="2200" b="1" dirty="0" smtClean="0">
                <a:latin typeface="Century Gothic" pitchFamily="34" charset="0"/>
              </a:rPr>
              <a:t> </a:t>
            </a:r>
            <a:r>
              <a:rPr lang="en-US" sz="2200" b="1" dirty="0" err="1" smtClean="0">
                <a:latin typeface="Century Gothic" pitchFamily="34" charset="0"/>
              </a:rPr>
              <a:t>terlebih</a:t>
            </a:r>
            <a:r>
              <a:rPr lang="en-US" sz="2200" b="1" dirty="0" smtClean="0">
                <a:latin typeface="Century Gothic" pitchFamily="34" charset="0"/>
              </a:rPr>
              <a:t> </a:t>
            </a:r>
            <a:r>
              <a:rPr lang="en-US" sz="2200" b="1" dirty="0" err="1" smtClean="0">
                <a:latin typeface="Century Gothic" pitchFamily="34" charset="0"/>
              </a:rPr>
              <a:t>dahulu</a:t>
            </a:r>
            <a:r>
              <a:rPr lang="en-US" sz="2200" b="1" dirty="0" smtClean="0">
                <a:latin typeface="Century Gothic" pitchFamily="34" charset="0"/>
              </a:rPr>
              <a:t>?</a:t>
            </a:r>
            <a:endParaRPr lang="en-US" sz="2200" b="1" dirty="0">
              <a:latin typeface="Century Gothic" pitchFamily="34" charset="0"/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4712802" y="3645024"/>
            <a:ext cx="4248472" cy="1296144"/>
          </a:xfrm>
          <a:prstGeom prst="wedgeRoundRectCallout">
            <a:avLst>
              <a:gd name="adj1" fmla="val -62139"/>
              <a:gd name="adj2" fmla="val -57666"/>
              <a:gd name="adj3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 smtClean="0">
                <a:latin typeface="Century Gothic" pitchFamily="34" charset="0"/>
              </a:rPr>
              <a:t>Bagaimanakah</a:t>
            </a:r>
            <a:r>
              <a:rPr lang="en-US" sz="2200" b="1" dirty="0" smtClean="0">
                <a:latin typeface="Century Gothic" pitchFamily="34" charset="0"/>
              </a:rPr>
              <a:t> </a:t>
            </a:r>
            <a:r>
              <a:rPr lang="en-US" sz="2200" b="1" dirty="0" err="1" smtClean="0">
                <a:latin typeface="Century Gothic" pitchFamily="34" charset="0"/>
              </a:rPr>
              <a:t>anda</a:t>
            </a:r>
            <a:r>
              <a:rPr lang="en-US" sz="2200" b="1" dirty="0" smtClean="0">
                <a:latin typeface="Century Gothic" pitchFamily="34" charset="0"/>
              </a:rPr>
              <a:t> </a:t>
            </a:r>
            <a:r>
              <a:rPr lang="en-US" sz="2200" b="1" dirty="0" err="1" smtClean="0">
                <a:latin typeface="Century Gothic" pitchFamily="34" charset="0"/>
              </a:rPr>
              <a:t>menyelesaikan</a:t>
            </a:r>
            <a:r>
              <a:rPr lang="en-US" sz="2200" b="1" dirty="0" smtClean="0">
                <a:latin typeface="Century Gothic" pitchFamily="34" charset="0"/>
              </a:rPr>
              <a:t> </a:t>
            </a:r>
            <a:r>
              <a:rPr lang="en-US" sz="2200" b="1" dirty="0" err="1" smtClean="0">
                <a:latin typeface="Century Gothic" pitchFamily="34" charset="0"/>
              </a:rPr>
              <a:t>tanpa</a:t>
            </a:r>
            <a:r>
              <a:rPr lang="en-US" sz="2200" b="1" dirty="0" smtClean="0">
                <a:latin typeface="Century Gothic" pitchFamily="34" charset="0"/>
              </a:rPr>
              <a:t> </a:t>
            </a:r>
            <a:r>
              <a:rPr lang="en-US" sz="2200" b="1" dirty="0" err="1" smtClean="0">
                <a:latin typeface="Century Gothic" pitchFamily="34" charset="0"/>
              </a:rPr>
              <a:t>menggunakan</a:t>
            </a:r>
            <a:r>
              <a:rPr lang="en-US" sz="2200" b="1" dirty="0" smtClean="0">
                <a:latin typeface="Century Gothic" pitchFamily="34" charset="0"/>
              </a:rPr>
              <a:t> </a:t>
            </a:r>
            <a:r>
              <a:rPr lang="en-US" sz="2200" b="1" dirty="0" err="1" smtClean="0">
                <a:latin typeface="Century Gothic" pitchFamily="34" charset="0"/>
              </a:rPr>
              <a:t>kalkulator</a:t>
            </a:r>
            <a:r>
              <a:rPr lang="en-US" sz="2200" b="1" dirty="0" smtClean="0">
                <a:latin typeface="Century Gothic" pitchFamily="34" charset="0"/>
              </a:rPr>
              <a:t>?</a:t>
            </a:r>
            <a:endParaRPr lang="en-US" sz="2200" b="1" dirty="0">
              <a:latin typeface="Century Gothic" pitchFamily="34" charset="0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6414581" y="68995"/>
            <a:ext cx="2621915" cy="574811"/>
            <a:chOff x="7041380" y="5326727"/>
            <a:chExt cx="2621915" cy="574811"/>
          </a:xfrm>
        </p:grpSpPr>
        <p:sp>
          <p:nvSpPr>
            <p:cNvPr id="46" name="Snip and Round Single Corner Rectangle 45"/>
            <p:cNvSpPr/>
            <p:nvPr/>
          </p:nvSpPr>
          <p:spPr>
            <a:xfrm>
              <a:off x="7319144" y="5326728"/>
              <a:ext cx="2344151" cy="574810"/>
            </a:xfrm>
            <a:prstGeom prst="snipRoundRect">
              <a:avLst>
                <a:gd name="adj1" fmla="val 16667"/>
                <a:gd name="adj2" fmla="val 31674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477078" y="5444855"/>
              <a:ext cx="218621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Jawapan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Contoh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7</a:t>
              </a:r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7041380" y="5326727"/>
              <a:ext cx="576064" cy="57481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49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257404" y="5433346"/>
              <a:ext cx="111803" cy="371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975949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4" grpId="0"/>
      <p:bldP spid="18" grpId="0" animBg="1"/>
      <p:bldP spid="1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3" name="Picture 3" descr="C:\Users\ShafiePE\Desktop\1369993_159724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4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ound Diagonal Corner Rectangle 14"/>
          <p:cNvSpPr/>
          <p:nvPr/>
        </p:nvSpPr>
        <p:spPr>
          <a:xfrm>
            <a:off x="0" y="322605"/>
            <a:ext cx="1979712" cy="484717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b="1" dirty="0" err="1" smtClean="0">
                <a:latin typeface="Century Gothic" pitchFamily="34" charset="0"/>
              </a:rPr>
              <a:t>Contoh</a:t>
            </a:r>
            <a:r>
              <a:rPr lang="en-MY" sz="2400" b="1" dirty="0" smtClean="0">
                <a:latin typeface="Century Gothic" pitchFamily="34" charset="0"/>
              </a:rPr>
              <a:t> 8</a:t>
            </a:r>
            <a:endParaRPr lang="en-MY" sz="2400" b="1" dirty="0">
              <a:latin typeface="Century Gothic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1268760"/>
            <a:ext cx="9144000" cy="2880320"/>
            <a:chOff x="0" y="1268760"/>
            <a:chExt cx="9144000" cy="2880320"/>
          </a:xfrm>
        </p:grpSpPr>
        <p:grpSp>
          <p:nvGrpSpPr>
            <p:cNvPr id="8" name="Group 7"/>
            <p:cNvGrpSpPr/>
            <p:nvPr/>
          </p:nvGrpSpPr>
          <p:grpSpPr>
            <a:xfrm>
              <a:off x="0" y="1268760"/>
              <a:ext cx="9144000" cy="2880320"/>
              <a:chOff x="0" y="1268760"/>
              <a:chExt cx="9144000" cy="288032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0" y="1268760"/>
                <a:ext cx="9144000" cy="288032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MY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611560" y="1380254"/>
                <a:ext cx="7830616" cy="26161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MY" sz="28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Cik</a:t>
                </a:r>
                <a:r>
                  <a:rPr lang="en-MY" sz="28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Chiew</a:t>
                </a:r>
                <a:r>
                  <a:rPr lang="en-MY" sz="28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mempunyai</a:t>
                </a:r>
                <a:r>
                  <a:rPr lang="en-MY" sz="28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segulung</a:t>
                </a:r>
                <a:r>
                  <a:rPr lang="en-MY" sz="28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kertas</a:t>
                </a:r>
                <a:r>
                  <a:rPr lang="en-MY" sz="28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dinding</a:t>
                </a:r>
                <a:r>
                  <a:rPr lang="en-MY" sz="28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.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Dia</a:t>
                </a:r>
                <a:r>
                  <a:rPr lang="en-MY" sz="28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endParaRPr lang="en-MY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  <a:p>
                <a:endParaRPr lang="en-MY" sz="1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  <a:p>
                <a:r>
                  <a:rPr lang="en-MY" sz="28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merancang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untuk</a:t>
                </a:r>
                <a:r>
                  <a:rPr lang="en-MY" sz="28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melekatkan</a:t>
                </a:r>
                <a:r>
                  <a:rPr lang="en-MY" sz="28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    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daripada</a:t>
                </a:r>
                <a:r>
                  <a:rPr lang="en-MY" sz="28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kertas</a:t>
                </a:r>
                <a:r>
                  <a:rPr lang="en-MY" sz="28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endParaRPr lang="en-MY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  <a:p>
                <a:endParaRPr lang="en-MY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  <a:p>
                <a:r>
                  <a:rPr lang="en-MY" sz="28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dinding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tersebut</a:t>
                </a:r>
                <a:r>
                  <a:rPr lang="en-MY" sz="28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di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dalam</a:t>
                </a:r>
                <a:r>
                  <a:rPr lang="en-MY" sz="28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biliknya</a:t>
                </a:r>
                <a:r>
                  <a:rPr lang="en-MY" sz="28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dan</a:t>
                </a:r>
                <a:r>
                  <a:rPr lang="en-MY" sz="28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      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di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ruang</a:t>
                </a:r>
                <a:r>
                  <a:rPr lang="en-MY" sz="28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endParaRPr lang="en-MY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  <a:p>
                <a:endParaRPr lang="en-MY" sz="1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  <a:p>
                <a:r>
                  <a:rPr lang="en-MY" sz="2800" b="1" dirty="0" err="1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tamu</a:t>
                </a:r>
                <a:r>
                  <a:rPr lang="en-MY" sz="28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. </a:t>
                </a: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4959336" y="1799525"/>
              <a:ext cx="798047" cy="954107"/>
              <a:chOff x="7743524" y="3497267"/>
              <a:chExt cx="798047" cy="954107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7994823" y="3988472"/>
                <a:ext cx="27432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/>
              <p:cNvSpPr txBox="1"/>
              <p:nvPr/>
            </p:nvSpPr>
            <p:spPr>
              <a:xfrm flipH="1">
                <a:off x="7743524" y="3497267"/>
                <a:ext cx="79804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3</a:t>
                </a:r>
              </a:p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5</a:t>
                </a: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6300192" y="2627910"/>
              <a:ext cx="798047" cy="954107"/>
              <a:chOff x="7743524" y="3497267"/>
              <a:chExt cx="798047" cy="954107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>
                <a:off x="7963071" y="3988472"/>
                <a:ext cx="36512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 flipH="1">
                <a:off x="7743524" y="3497267"/>
                <a:ext cx="79804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7</a:t>
                </a:r>
              </a:p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10</a:t>
                </a:r>
                <a:endParaRPr lang="en-US" sz="28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0" y="4509120"/>
            <a:ext cx="9144000" cy="1296144"/>
            <a:chOff x="0" y="4509120"/>
            <a:chExt cx="9144000" cy="1296144"/>
          </a:xfrm>
        </p:grpSpPr>
        <p:sp>
          <p:nvSpPr>
            <p:cNvPr id="18" name="Rectangle 17"/>
            <p:cNvSpPr/>
            <p:nvPr/>
          </p:nvSpPr>
          <p:spPr>
            <a:xfrm>
              <a:off x="0" y="4509120"/>
              <a:ext cx="9144000" cy="129614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3" name="Rectangle 2"/>
            <p:cNvSpPr/>
            <p:nvPr/>
          </p:nvSpPr>
          <p:spPr>
            <a:xfrm>
              <a:off x="611560" y="4635133"/>
              <a:ext cx="783061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MY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Adakah</a:t>
              </a:r>
              <a:r>
                <a:rPr lang="en-MY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rancangan</a:t>
              </a:r>
              <a:r>
                <a:rPr lang="en-MY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Cik</a:t>
              </a:r>
              <a:r>
                <a:rPr lang="en-MY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Chiew</a:t>
              </a:r>
              <a:r>
                <a:rPr lang="en-MY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boleh</a:t>
              </a:r>
              <a:r>
                <a:rPr lang="en-MY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dilaksana</a:t>
              </a:r>
              <a:r>
                <a:rPr lang="en-MY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? </a:t>
              </a:r>
              <a:endParaRPr lang="en-MY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  <a:p>
              <a:r>
                <a:rPr lang="en-MY" sz="28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Beri</a:t>
              </a:r>
              <a:r>
                <a:rPr lang="en-MY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alasan</a:t>
              </a:r>
              <a:r>
                <a:rPr lang="en-MY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8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anda</a:t>
              </a:r>
              <a:r>
                <a:rPr lang="en-MY" sz="2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1291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" descr="C:\Users\ShafiePE\Desktop\1369993_159724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4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-4432" y="4204245"/>
            <a:ext cx="9144000" cy="1384995"/>
            <a:chOff x="0" y="4221088"/>
            <a:chExt cx="9144000" cy="1384995"/>
          </a:xfrm>
        </p:grpSpPr>
        <p:sp>
          <p:nvSpPr>
            <p:cNvPr id="7" name="Rectangle 6"/>
            <p:cNvSpPr/>
            <p:nvPr/>
          </p:nvSpPr>
          <p:spPr>
            <a:xfrm>
              <a:off x="0" y="4221088"/>
              <a:ext cx="9144000" cy="136815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sz="280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801903" y="4221088"/>
              <a:ext cx="7874553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MY" sz="2800" b="1" dirty="0" err="1">
                  <a:solidFill>
                    <a:schemeClr val="bg1"/>
                  </a:solidFill>
                  <a:latin typeface="+mn-lt"/>
                </a:rPr>
                <a:t>Oleh</a:t>
              </a:r>
              <a:r>
                <a:rPr lang="en-MY" sz="28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2800" b="1" dirty="0" err="1" smtClean="0">
                  <a:solidFill>
                    <a:schemeClr val="bg1"/>
                  </a:solidFill>
                  <a:latin typeface="+mn-lt"/>
                </a:rPr>
                <a:t>sebab</a:t>
              </a:r>
              <a:r>
                <a:rPr lang="en-MY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2800" b="1" dirty="0" err="1" smtClean="0">
                  <a:solidFill>
                    <a:schemeClr val="bg1"/>
                  </a:solidFill>
                  <a:latin typeface="+mn-lt"/>
                </a:rPr>
                <a:t>hasil</a:t>
              </a:r>
              <a:r>
                <a:rPr lang="en-MY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2800" b="1" dirty="0" err="1">
                  <a:solidFill>
                    <a:schemeClr val="bg1"/>
                  </a:solidFill>
                  <a:latin typeface="+mn-lt"/>
                </a:rPr>
                <a:t>tambah</a:t>
              </a:r>
              <a:r>
                <a:rPr lang="en-MY" sz="28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2800" b="1" dirty="0" err="1">
                  <a:solidFill>
                    <a:schemeClr val="bg1"/>
                  </a:solidFill>
                  <a:latin typeface="+mn-lt"/>
                </a:rPr>
                <a:t>kedua-dua</a:t>
              </a:r>
              <a:r>
                <a:rPr lang="en-MY" sz="28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2800" b="1" dirty="0" err="1">
                  <a:solidFill>
                    <a:schemeClr val="bg1"/>
                  </a:solidFill>
                  <a:latin typeface="+mn-lt"/>
                </a:rPr>
                <a:t>pecahan</a:t>
              </a:r>
              <a:r>
                <a:rPr lang="en-MY" sz="28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2800" b="1" dirty="0" err="1">
                  <a:solidFill>
                    <a:schemeClr val="bg1"/>
                  </a:solidFill>
                  <a:latin typeface="+mn-lt"/>
                </a:rPr>
                <a:t>tersebut</a:t>
              </a:r>
              <a:r>
                <a:rPr lang="en-MY" sz="28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2800" b="1" dirty="0" err="1">
                  <a:solidFill>
                    <a:schemeClr val="bg1"/>
                  </a:solidFill>
                  <a:latin typeface="+mn-lt"/>
                </a:rPr>
                <a:t>adalah</a:t>
              </a:r>
              <a:r>
                <a:rPr lang="en-MY" sz="28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2800" b="1" dirty="0" err="1">
                  <a:solidFill>
                    <a:schemeClr val="bg1"/>
                  </a:solidFill>
                  <a:latin typeface="+mn-lt"/>
                </a:rPr>
                <a:t>lebih</a:t>
              </a:r>
              <a:r>
                <a:rPr lang="en-MY" sz="28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2800" b="1" dirty="0" err="1">
                  <a:solidFill>
                    <a:schemeClr val="bg1"/>
                  </a:solidFill>
                  <a:latin typeface="+mn-lt"/>
                </a:rPr>
                <a:t>daripada</a:t>
              </a:r>
              <a:r>
                <a:rPr lang="en-MY" sz="2800" b="1" dirty="0">
                  <a:solidFill>
                    <a:schemeClr val="bg1"/>
                  </a:solidFill>
                  <a:latin typeface="+mn-lt"/>
                </a:rPr>
                <a:t> 1, </a:t>
              </a:r>
              <a:r>
                <a:rPr lang="en-MY" sz="2800" b="1" dirty="0" err="1">
                  <a:solidFill>
                    <a:schemeClr val="bg1"/>
                  </a:solidFill>
                  <a:latin typeface="+mn-lt"/>
                </a:rPr>
                <a:t>maka</a:t>
              </a:r>
              <a:r>
                <a:rPr lang="en-MY" sz="28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2800" b="1" dirty="0" err="1" smtClean="0">
                  <a:solidFill>
                    <a:schemeClr val="bg1"/>
                  </a:solidFill>
                  <a:latin typeface="+mn-lt"/>
                </a:rPr>
                <a:t>Cik</a:t>
              </a:r>
              <a:r>
                <a:rPr lang="en-MY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2800" b="1" dirty="0" err="1" smtClean="0">
                  <a:solidFill>
                    <a:schemeClr val="bg1"/>
                  </a:solidFill>
                  <a:latin typeface="+mn-lt"/>
                </a:rPr>
                <a:t>Chiew</a:t>
              </a:r>
              <a:r>
                <a:rPr lang="en-MY" sz="28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2800" b="1" dirty="0" err="1">
                  <a:solidFill>
                    <a:schemeClr val="bg1"/>
                  </a:solidFill>
                  <a:latin typeface="+mn-lt"/>
                </a:rPr>
                <a:t>tidak</a:t>
              </a:r>
              <a:r>
                <a:rPr lang="en-MY" sz="28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2800" b="1" dirty="0" err="1">
                  <a:solidFill>
                    <a:schemeClr val="bg1"/>
                  </a:solidFill>
                  <a:latin typeface="+mn-lt"/>
                </a:rPr>
                <a:t>dapat</a:t>
              </a:r>
              <a:r>
                <a:rPr lang="en-MY" sz="28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2800" b="1" dirty="0" err="1" smtClean="0">
                  <a:solidFill>
                    <a:schemeClr val="bg1"/>
                  </a:solidFill>
                  <a:latin typeface="+mn-lt"/>
                </a:rPr>
                <a:t>melaksanakan</a:t>
              </a:r>
              <a:r>
                <a:rPr lang="en-MY" sz="28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MY" sz="2800" b="1" dirty="0" err="1" smtClean="0">
                  <a:solidFill>
                    <a:schemeClr val="bg1"/>
                  </a:solidFill>
                  <a:latin typeface="+mn-lt"/>
                </a:rPr>
                <a:t>rancangannya</a:t>
              </a:r>
              <a:r>
                <a:rPr lang="en-MY" sz="2800" b="1" dirty="0" smtClean="0">
                  <a:solidFill>
                    <a:schemeClr val="bg1"/>
                  </a:solidFill>
                  <a:latin typeface="+mn-lt"/>
                </a:rPr>
                <a:t>.</a:t>
              </a:r>
              <a:endParaRPr lang="en-US" sz="28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339752" y="692696"/>
            <a:ext cx="4392488" cy="3384376"/>
            <a:chOff x="1691680" y="476672"/>
            <a:chExt cx="4392488" cy="3384376"/>
          </a:xfrm>
        </p:grpSpPr>
        <p:sp>
          <p:nvSpPr>
            <p:cNvPr id="15" name="Rounded Rectangle 14"/>
            <p:cNvSpPr/>
            <p:nvPr/>
          </p:nvSpPr>
          <p:spPr>
            <a:xfrm>
              <a:off x="1691680" y="476672"/>
              <a:ext cx="4392488" cy="3384376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2028708" y="633269"/>
              <a:ext cx="3905351" cy="1077218"/>
              <a:chOff x="3856" y="1366460"/>
              <a:chExt cx="3905351" cy="1077218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3856" y="1366460"/>
                <a:ext cx="798047" cy="1077218"/>
                <a:chOff x="5636706" y="1838489"/>
                <a:chExt cx="798047" cy="1077218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5888005" y="2370638"/>
                  <a:ext cx="27432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TextBox 37"/>
                <p:cNvSpPr txBox="1"/>
                <p:nvPr/>
              </p:nvSpPr>
              <p:spPr>
                <a:xfrm flipH="1">
                  <a:off x="5636706" y="1838489"/>
                  <a:ext cx="798047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3</a:t>
                  </a:r>
                </a:p>
                <a:p>
                  <a:pPr algn="ctr"/>
                  <a:r>
                    <a:rPr lang="en-US" sz="3200" b="1" dirty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5</a:t>
                  </a:r>
                </a:p>
              </p:txBody>
            </p:sp>
          </p:grpSp>
          <p:grpSp>
            <p:nvGrpSpPr>
              <p:cNvPr id="5" name="Group 4"/>
              <p:cNvGrpSpPr/>
              <p:nvPr/>
            </p:nvGrpSpPr>
            <p:grpSpPr>
              <a:xfrm>
                <a:off x="825072" y="1366460"/>
                <a:ext cx="798047" cy="1077218"/>
                <a:chOff x="6300192" y="2627910"/>
                <a:chExt cx="798047" cy="1077218"/>
              </a:xfrm>
            </p:grpSpPr>
            <p:cxnSp>
              <p:nvCxnSpPr>
                <p:cNvPr id="39" name="Straight Connector 38"/>
                <p:cNvCxnSpPr/>
                <p:nvPr/>
              </p:nvCxnSpPr>
              <p:spPr>
                <a:xfrm>
                  <a:off x="6451499" y="3160059"/>
                  <a:ext cx="45720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TextBox 39"/>
                <p:cNvSpPr txBox="1"/>
                <p:nvPr/>
              </p:nvSpPr>
              <p:spPr>
                <a:xfrm flipH="1">
                  <a:off x="6300192" y="2627910"/>
                  <a:ext cx="798047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7</a:t>
                  </a:r>
                </a:p>
                <a:p>
                  <a:pPr algn="ctr"/>
                  <a:r>
                    <a:rPr lang="en-US" sz="32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10</a:t>
                  </a:r>
                  <a:endParaRPr lang="en-US" sz="3200" b="1" dirty="0">
                    <a:solidFill>
                      <a:schemeClr val="bg1"/>
                    </a:solidFill>
                    <a:latin typeface="+mn-lt"/>
                    <a:cs typeface="Calibri" pitchFamily="34" charset="0"/>
                  </a:endParaRPr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>
                <a:off x="557610" y="1612682"/>
                <a:ext cx="335159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+        =        +</a:t>
                </a:r>
                <a:endParaRPr lang="en-US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grpSp>
            <p:nvGrpSpPr>
              <p:cNvPr id="42" name="Group 41"/>
              <p:cNvGrpSpPr/>
              <p:nvPr/>
            </p:nvGrpSpPr>
            <p:grpSpPr>
              <a:xfrm>
                <a:off x="1778112" y="1366460"/>
                <a:ext cx="798047" cy="1077218"/>
                <a:chOff x="6300192" y="2627910"/>
                <a:chExt cx="798047" cy="1077218"/>
              </a:xfrm>
            </p:grpSpPr>
            <p:cxnSp>
              <p:nvCxnSpPr>
                <p:cNvPr id="43" name="Straight Connector 42"/>
                <p:cNvCxnSpPr/>
                <p:nvPr/>
              </p:nvCxnSpPr>
              <p:spPr>
                <a:xfrm>
                  <a:off x="6451499" y="3160059"/>
                  <a:ext cx="45720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TextBox 43"/>
                <p:cNvSpPr txBox="1"/>
                <p:nvPr/>
              </p:nvSpPr>
              <p:spPr>
                <a:xfrm flipH="1">
                  <a:off x="6300192" y="2627910"/>
                  <a:ext cx="798047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6</a:t>
                  </a:r>
                </a:p>
                <a:p>
                  <a:pPr algn="ctr"/>
                  <a:r>
                    <a:rPr lang="en-US" sz="32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10</a:t>
                  </a:r>
                  <a:endParaRPr lang="en-US" sz="3200" b="1" dirty="0">
                    <a:solidFill>
                      <a:schemeClr val="bg1"/>
                    </a:solidFill>
                    <a:latin typeface="+mn-lt"/>
                    <a:cs typeface="Calibri" pitchFamily="34" charset="0"/>
                  </a:endParaRPr>
                </a:p>
              </p:txBody>
            </p:sp>
          </p:grpSp>
          <p:grpSp>
            <p:nvGrpSpPr>
              <p:cNvPr id="45" name="Group 44"/>
              <p:cNvGrpSpPr/>
              <p:nvPr/>
            </p:nvGrpSpPr>
            <p:grpSpPr>
              <a:xfrm>
                <a:off x="2699792" y="1366460"/>
                <a:ext cx="798047" cy="1077218"/>
                <a:chOff x="6300192" y="2627910"/>
                <a:chExt cx="798047" cy="1077218"/>
              </a:xfrm>
            </p:grpSpPr>
            <p:cxnSp>
              <p:nvCxnSpPr>
                <p:cNvPr id="46" name="Straight Connector 45"/>
                <p:cNvCxnSpPr/>
                <p:nvPr/>
              </p:nvCxnSpPr>
              <p:spPr>
                <a:xfrm>
                  <a:off x="6451499" y="3160059"/>
                  <a:ext cx="45720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" name="TextBox 46"/>
                <p:cNvSpPr txBox="1"/>
                <p:nvPr/>
              </p:nvSpPr>
              <p:spPr>
                <a:xfrm flipH="1">
                  <a:off x="6300192" y="2627910"/>
                  <a:ext cx="798047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7</a:t>
                  </a:r>
                </a:p>
                <a:p>
                  <a:pPr algn="ctr"/>
                  <a:r>
                    <a:rPr lang="en-US" sz="3200" b="1" dirty="0" smtClean="0">
                      <a:solidFill>
                        <a:schemeClr val="bg1"/>
                      </a:solidFill>
                      <a:latin typeface="+mn-lt"/>
                      <a:cs typeface="Calibri" pitchFamily="34" charset="0"/>
                    </a:rPr>
                    <a:t>10</a:t>
                  </a:r>
                  <a:endParaRPr lang="en-US" sz="3200" b="1" dirty="0">
                    <a:solidFill>
                      <a:schemeClr val="bg1"/>
                    </a:solidFill>
                    <a:latin typeface="+mn-lt"/>
                    <a:cs typeface="Calibri" pitchFamily="34" charset="0"/>
                  </a:endParaRPr>
                </a:p>
              </p:txBody>
            </p:sp>
          </p:grpSp>
        </p:grpSp>
      </p:grpSp>
      <p:grpSp>
        <p:nvGrpSpPr>
          <p:cNvPr id="18" name="Group 17"/>
          <p:cNvGrpSpPr/>
          <p:nvPr/>
        </p:nvGrpSpPr>
        <p:grpSpPr>
          <a:xfrm>
            <a:off x="4185973" y="2010574"/>
            <a:ext cx="1414632" cy="1077218"/>
            <a:chOff x="2775901" y="2809320"/>
            <a:chExt cx="1414632" cy="1077218"/>
          </a:xfrm>
        </p:grpSpPr>
        <p:grpSp>
          <p:nvGrpSpPr>
            <p:cNvPr id="17" name="Group 16"/>
            <p:cNvGrpSpPr/>
            <p:nvPr/>
          </p:nvGrpSpPr>
          <p:grpSpPr>
            <a:xfrm>
              <a:off x="3070679" y="2809320"/>
              <a:ext cx="798047" cy="1077218"/>
              <a:chOff x="5780692" y="1658848"/>
              <a:chExt cx="798047" cy="1077218"/>
            </a:xfrm>
          </p:grpSpPr>
          <p:cxnSp>
            <p:nvCxnSpPr>
              <p:cNvPr id="48" name="Straight Connector 47"/>
              <p:cNvCxnSpPr/>
              <p:nvPr/>
            </p:nvCxnSpPr>
            <p:spPr>
              <a:xfrm>
                <a:off x="5931999" y="2190997"/>
                <a:ext cx="45720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/>
              <p:cNvSpPr txBox="1"/>
              <p:nvPr/>
            </p:nvSpPr>
            <p:spPr>
              <a:xfrm flipH="1">
                <a:off x="5780692" y="1658848"/>
                <a:ext cx="798047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13</a:t>
                </a:r>
              </a:p>
              <a:p>
                <a:pPr algn="ctr"/>
                <a:r>
                  <a:rPr lang="en-US" sz="32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10</a:t>
                </a:r>
                <a:endParaRPr lang="en-US" sz="32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2775901" y="3055542"/>
              <a:ext cx="141463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=</a:t>
              </a:r>
              <a:endParaRPr lang="en-US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4185973" y="2974640"/>
            <a:ext cx="1414632" cy="1077218"/>
            <a:chOff x="2775901" y="2809320"/>
            <a:chExt cx="1414632" cy="1077218"/>
          </a:xfrm>
        </p:grpSpPr>
        <p:grpSp>
          <p:nvGrpSpPr>
            <p:cNvPr id="67" name="Group 66"/>
            <p:cNvGrpSpPr/>
            <p:nvPr/>
          </p:nvGrpSpPr>
          <p:grpSpPr>
            <a:xfrm>
              <a:off x="3239495" y="2809320"/>
              <a:ext cx="798047" cy="1077218"/>
              <a:chOff x="5949508" y="1658848"/>
              <a:chExt cx="798047" cy="1077218"/>
            </a:xfrm>
          </p:grpSpPr>
          <p:cxnSp>
            <p:nvCxnSpPr>
              <p:cNvPr id="69" name="Straight Connector 68"/>
              <p:cNvCxnSpPr/>
              <p:nvPr/>
            </p:nvCxnSpPr>
            <p:spPr>
              <a:xfrm>
                <a:off x="6114883" y="2190997"/>
                <a:ext cx="45720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TextBox 69"/>
              <p:cNvSpPr txBox="1"/>
              <p:nvPr/>
            </p:nvSpPr>
            <p:spPr>
              <a:xfrm flipH="1">
                <a:off x="5949508" y="1658848"/>
                <a:ext cx="798047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3</a:t>
                </a:r>
              </a:p>
              <a:p>
                <a:pPr algn="ctr"/>
                <a:r>
                  <a:rPr lang="en-US" sz="32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10</a:t>
                </a:r>
                <a:endParaRPr lang="en-US" sz="32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2775901" y="3055542"/>
              <a:ext cx="141463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= 1</a:t>
              </a:r>
              <a:endParaRPr lang="en-US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6414581" y="68995"/>
            <a:ext cx="2621915" cy="574811"/>
            <a:chOff x="7041380" y="5326727"/>
            <a:chExt cx="2621915" cy="574811"/>
          </a:xfrm>
        </p:grpSpPr>
        <p:sp>
          <p:nvSpPr>
            <p:cNvPr id="72" name="Snip and Round Single Corner Rectangle 71"/>
            <p:cNvSpPr/>
            <p:nvPr/>
          </p:nvSpPr>
          <p:spPr>
            <a:xfrm>
              <a:off x="7319144" y="5326728"/>
              <a:ext cx="2344151" cy="574810"/>
            </a:xfrm>
            <a:prstGeom prst="snipRoundRect">
              <a:avLst>
                <a:gd name="adj1" fmla="val 16667"/>
                <a:gd name="adj2" fmla="val 31674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7477078" y="5444855"/>
              <a:ext cx="218621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Jawapan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Contoh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8</a:t>
              </a:r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4" name="Oval 73"/>
            <p:cNvSpPr/>
            <p:nvPr/>
          </p:nvSpPr>
          <p:spPr>
            <a:xfrm>
              <a:off x="7041380" y="5326727"/>
              <a:ext cx="576064" cy="57481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75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257404" y="5433346"/>
              <a:ext cx="111803" cy="371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624327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94928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43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0" y="1739717"/>
            <a:ext cx="9144000" cy="2481371"/>
            <a:chOff x="0" y="1556792"/>
            <a:chExt cx="9144000" cy="2481371"/>
          </a:xfrm>
        </p:grpSpPr>
        <p:grpSp>
          <p:nvGrpSpPr>
            <p:cNvPr id="11" name="Group 10"/>
            <p:cNvGrpSpPr/>
            <p:nvPr/>
          </p:nvGrpSpPr>
          <p:grpSpPr>
            <a:xfrm>
              <a:off x="0" y="1556792"/>
              <a:ext cx="9144000" cy="2304257"/>
              <a:chOff x="0" y="1916832"/>
              <a:chExt cx="9144000" cy="2304257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0" y="2060847"/>
                <a:ext cx="9144000" cy="2160242"/>
                <a:chOff x="-187375" y="4128918"/>
                <a:chExt cx="8658478" cy="1641784"/>
              </a:xfrm>
            </p:grpSpPr>
            <p:sp>
              <p:nvSpPr>
                <p:cNvPr id="15" name="Rectangle 14"/>
                <p:cNvSpPr/>
                <p:nvPr/>
              </p:nvSpPr>
              <p:spPr>
                <a:xfrm>
                  <a:off x="-187375" y="4128918"/>
                  <a:ext cx="8658478" cy="1641784"/>
                </a:xfrm>
                <a:prstGeom prst="rect">
                  <a:avLst/>
                </a:prstGeom>
                <a:solidFill>
                  <a:srgbClr val="C00000"/>
                </a:solidFill>
                <a:ln w="57150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 sz="2400">
                    <a:latin typeface="Century Gothic" pitchFamily="34" charset="0"/>
                  </a:endParaRPr>
                </a:p>
              </p:txBody>
            </p:sp>
            <p:sp>
              <p:nvSpPr>
                <p:cNvPr id="16" name="Rectangle 2"/>
                <p:cNvSpPr txBox="1">
                  <a:spLocks noChangeArrowheads="1"/>
                </p:cNvSpPr>
                <p:nvPr/>
              </p:nvSpPr>
              <p:spPr bwMode="auto">
                <a:xfrm>
                  <a:off x="187159" y="4293097"/>
                  <a:ext cx="8045779" cy="13681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+mj-lt"/>
                      <a:ea typeface="+mj-ea"/>
                      <a:cs typeface="+mj-cs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5pPr>
                  <a:lvl6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6pPr>
                  <a:lvl7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7pPr>
                  <a:lvl8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8pPr>
                  <a:lvl9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fi-FI" altLang="en-US" sz="4800" kern="0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Aktiviti</a:t>
                  </a:r>
                  <a:endParaRPr lang="fi-FI" altLang="en-US" sz="4800" kern="0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sp>
            <p:nvSpPr>
              <p:cNvPr id="14" name="Rectangle 13"/>
              <p:cNvSpPr/>
              <p:nvPr/>
            </p:nvSpPr>
            <p:spPr>
              <a:xfrm>
                <a:off x="0" y="1916832"/>
                <a:ext cx="9144000" cy="105107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0" y="3933056"/>
              <a:ext cx="9144000" cy="10510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392523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5364088" y="5363924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Released Item TIMSS 2011</a:t>
            </a:r>
            <a:endParaRPr lang="en-MY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1360462" y="539969"/>
            <a:ext cx="6739930" cy="1256217"/>
            <a:chOff x="935596" y="-75722"/>
            <a:chExt cx="6739930" cy="1256217"/>
          </a:xfrm>
        </p:grpSpPr>
        <p:grpSp>
          <p:nvGrpSpPr>
            <p:cNvPr id="29" name="Group 28"/>
            <p:cNvGrpSpPr/>
            <p:nvPr/>
          </p:nvGrpSpPr>
          <p:grpSpPr>
            <a:xfrm>
              <a:off x="935596" y="-75722"/>
              <a:ext cx="6739930" cy="1256217"/>
              <a:chOff x="1292045" y="432335"/>
              <a:chExt cx="6739930" cy="1256217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1292045" y="945102"/>
                <a:ext cx="6739930" cy="228600"/>
                <a:chOff x="1292045" y="945102"/>
                <a:chExt cx="6739930" cy="228600"/>
              </a:xfrm>
            </p:grpSpPr>
            <p:cxnSp>
              <p:nvCxnSpPr>
                <p:cNvPr id="4" name="Straight Arrow Connector 3"/>
                <p:cNvCxnSpPr/>
                <p:nvPr/>
              </p:nvCxnSpPr>
              <p:spPr>
                <a:xfrm flipV="1">
                  <a:off x="1292045" y="1059402"/>
                  <a:ext cx="6739930" cy="0"/>
                </a:xfrm>
                <a:prstGeom prst="straightConnector1">
                  <a:avLst/>
                </a:prstGeom>
                <a:ln w="57150">
                  <a:solidFill>
                    <a:srgbClr val="0000CC"/>
                  </a:solidFill>
                  <a:headEnd type="stealth" w="lg" len="lg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" name="Group 4"/>
                <p:cNvGrpSpPr/>
                <p:nvPr/>
              </p:nvGrpSpPr>
              <p:grpSpPr>
                <a:xfrm>
                  <a:off x="1876514" y="945102"/>
                  <a:ext cx="5503798" cy="228600"/>
                  <a:chOff x="1907704" y="1834219"/>
                  <a:chExt cx="609600" cy="228600"/>
                </a:xfrm>
              </p:grpSpPr>
              <p:cxnSp>
                <p:nvCxnSpPr>
                  <p:cNvPr id="8" name="Straight Connector 7"/>
                  <p:cNvCxnSpPr/>
                  <p:nvPr/>
                </p:nvCxnSpPr>
                <p:spPr>
                  <a:xfrm>
                    <a:off x="1907704" y="1834219"/>
                    <a:ext cx="0" cy="228600"/>
                  </a:xfrm>
                  <a:prstGeom prst="line">
                    <a:avLst/>
                  </a:prstGeom>
                  <a:ln w="38100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Straight Connector 18"/>
                  <p:cNvCxnSpPr/>
                  <p:nvPr/>
                </p:nvCxnSpPr>
                <p:spPr>
                  <a:xfrm>
                    <a:off x="2060104" y="1834219"/>
                    <a:ext cx="0" cy="228600"/>
                  </a:xfrm>
                  <a:prstGeom prst="line">
                    <a:avLst/>
                  </a:prstGeom>
                  <a:ln w="38100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/>
                  <p:cNvCxnSpPr/>
                  <p:nvPr/>
                </p:nvCxnSpPr>
                <p:spPr>
                  <a:xfrm>
                    <a:off x="2212504" y="1834219"/>
                    <a:ext cx="0" cy="228600"/>
                  </a:xfrm>
                  <a:prstGeom prst="line">
                    <a:avLst/>
                  </a:prstGeom>
                  <a:ln w="38100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/>
                  <p:cNvCxnSpPr/>
                  <p:nvPr/>
                </p:nvCxnSpPr>
                <p:spPr>
                  <a:xfrm>
                    <a:off x="2364904" y="1834219"/>
                    <a:ext cx="0" cy="228600"/>
                  </a:xfrm>
                  <a:prstGeom prst="line">
                    <a:avLst/>
                  </a:prstGeom>
                  <a:ln w="38100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/>
                  <p:cNvCxnSpPr/>
                  <p:nvPr/>
                </p:nvCxnSpPr>
                <p:spPr>
                  <a:xfrm>
                    <a:off x="2517304" y="1834219"/>
                    <a:ext cx="0" cy="228600"/>
                  </a:xfrm>
                  <a:prstGeom prst="line">
                    <a:avLst/>
                  </a:prstGeom>
                  <a:ln w="38100">
                    <a:solidFill>
                      <a:srgbClr val="0000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2" name="Group 11"/>
              <p:cNvGrpSpPr/>
              <p:nvPr/>
            </p:nvGrpSpPr>
            <p:grpSpPr>
              <a:xfrm>
                <a:off x="1440567" y="432335"/>
                <a:ext cx="6155769" cy="1256217"/>
                <a:chOff x="1440567" y="432335"/>
                <a:chExt cx="6155769" cy="1256217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4412389" y="1103777"/>
                  <a:ext cx="43204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latin typeface="Calibri" pitchFamily="34" charset="0"/>
                      <a:cs typeface="Calibri" pitchFamily="34" charset="0"/>
                    </a:rPr>
                    <a:t>0</a:t>
                  </a:r>
                  <a:endParaRPr lang="en-MY" sz="3200" b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7164288" y="1103777"/>
                  <a:ext cx="43204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latin typeface="Calibri" pitchFamily="34" charset="0"/>
                      <a:cs typeface="Calibri" pitchFamily="34" charset="0"/>
                    </a:rPr>
                    <a:t>2</a:t>
                  </a:r>
                  <a:endParaRPr lang="en-MY" sz="3200" b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2816516" y="1103777"/>
                  <a:ext cx="87189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latin typeface="Calibri" pitchFamily="34" charset="0"/>
                      <a:cs typeface="Calibri" pitchFamily="34" charset="0"/>
                    </a:rPr>
                    <a:t>–1</a:t>
                  </a:r>
                  <a:endParaRPr lang="en-MY" sz="3200" b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1440567" y="1103777"/>
                  <a:ext cx="87189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latin typeface="Calibri" pitchFamily="34" charset="0"/>
                      <a:cs typeface="Calibri" pitchFamily="34" charset="0"/>
                    </a:rPr>
                    <a:t>–2</a:t>
                  </a:r>
                  <a:endParaRPr lang="en-MY" sz="3200" b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5788338" y="1103777"/>
                  <a:ext cx="43204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latin typeface="Calibri" pitchFamily="34" charset="0"/>
                      <a:cs typeface="Calibri" pitchFamily="34" charset="0"/>
                    </a:rPr>
                    <a:t>1</a:t>
                  </a:r>
                  <a:endParaRPr lang="en-MY" sz="3200" b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4890743" y="441046"/>
                  <a:ext cx="43204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i="1" dirty="0" smtClean="0">
                      <a:latin typeface="Times New Roman" pitchFamily="18" charset="0"/>
                      <a:cs typeface="Times New Roman" pitchFamily="18" charset="0"/>
                    </a:rPr>
                    <a:t>P</a:t>
                  </a:r>
                  <a:endParaRPr lang="en-MY" sz="3200" b="1" i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5370377" y="432335"/>
                  <a:ext cx="43204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i="1" dirty="0" smtClean="0">
                      <a:latin typeface="Times New Roman" pitchFamily="18" charset="0"/>
                      <a:cs typeface="Times New Roman" pitchFamily="18" charset="0"/>
                    </a:rPr>
                    <a:t>Q</a:t>
                  </a:r>
                  <a:endParaRPr lang="en-MY" sz="3200" b="1" i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  <p:sp>
          <p:nvSpPr>
            <p:cNvPr id="9" name="Oval 8"/>
            <p:cNvSpPr/>
            <p:nvPr/>
          </p:nvSpPr>
          <p:spPr>
            <a:xfrm>
              <a:off x="5148064" y="479337"/>
              <a:ext cx="144016" cy="144016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sz="3200"/>
            </a:p>
          </p:txBody>
        </p:sp>
        <p:sp>
          <p:nvSpPr>
            <p:cNvPr id="6" name="Oval 5"/>
            <p:cNvSpPr/>
            <p:nvPr/>
          </p:nvSpPr>
          <p:spPr>
            <a:xfrm>
              <a:off x="4660894" y="479337"/>
              <a:ext cx="144016" cy="144016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sz="320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39552" y="1988840"/>
            <a:ext cx="8208912" cy="1368152"/>
            <a:chOff x="539552" y="2420888"/>
            <a:chExt cx="8208912" cy="1368152"/>
          </a:xfrm>
        </p:grpSpPr>
        <p:sp>
          <p:nvSpPr>
            <p:cNvPr id="16" name="Rounded Rectangular Callout 15"/>
            <p:cNvSpPr/>
            <p:nvPr/>
          </p:nvSpPr>
          <p:spPr>
            <a:xfrm>
              <a:off x="539552" y="2420888"/>
              <a:ext cx="8208912" cy="1368152"/>
            </a:xfrm>
            <a:prstGeom prst="wedgeRoundRectCallout">
              <a:avLst>
                <a:gd name="adj1" fmla="val -49477"/>
                <a:gd name="adj2" fmla="val -19732"/>
                <a:gd name="adj3" fmla="val 16667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004013" y="2550555"/>
              <a:ext cx="7452828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dan</a:t>
              </a:r>
              <a:r>
                <a:rPr lang="en-US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32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mewakili</a:t>
              </a:r>
              <a:r>
                <a:rPr lang="en-US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dua</a:t>
              </a:r>
              <a:r>
                <a:rPr lang="en-US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pecahan</a:t>
              </a:r>
              <a:r>
                <a:rPr lang="en-US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pada</a:t>
              </a:r>
              <a:r>
                <a:rPr lang="en-US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garis</a:t>
              </a:r>
              <a:r>
                <a:rPr lang="en-US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nombor</a:t>
              </a:r>
              <a:r>
                <a:rPr lang="en-US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dan</a:t>
              </a:r>
              <a:r>
                <a:rPr lang="en-US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32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3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×</a:t>
              </a:r>
              <a:r>
                <a:rPr lang="en-US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32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= </a:t>
              </a:r>
              <a:r>
                <a:rPr lang="en-US" sz="32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. 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39552" y="3563724"/>
            <a:ext cx="8208912" cy="1737484"/>
            <a:chOff x="539552" y="3995772"/>
            <a:chExt cx="8208912" cy="1737484"/>
          </a:xfrm>
        </p:grpSpPr>
        <p:sp>
          <p:nvSpPr>
            <p:cNvPr id="35" name="Rounded Rectangular Callout 34"/>
            <p:cNvSpPr/>
            <p:nvPr/>
          </p:nvSpPr>
          <p:spPr>
            <a:xfrm>
              <a:off x="539552" y="3995772"/>
              <a:ext cx="8208912" cy="1737484"/>
            </a:xfrm>
            <a:prstGeom prst="wedgeRoundRectCallout">
              <a:avLst>
                <a:gd name="adj1" fmla="val -49477"/>
                <a:gd name="adj2" fmla="val -19732"/>
                <a:gd name="adj3" fmla="val 16667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004013" y="4077072"/>
              <a:ext cx="7452828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 err="1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Anggar</a:t>
              </a:r>
              <a:r>
                <a:rPr lang="en-US" sz="3200" b="1" dirty="0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dan</a:t>
              </a:r>
              <a:r>
                <a:rPr lang="en-US" sz="3200" b="1" dirty="0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tandakan</a:t>
              </a:r>
              <a:r>
                <a:rPr lang="en-US" sz="3200" b="1" dirty="0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kedudukan</a:t>
              </a:r>
              <a:r>
                <a:rPr lang="en-US" sz="3200" b="1" dirty="0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nilai</a:t>
              </a:r>
              <a:r>
                <a:rPr lang="en-US" sz="3200" b="1" dirty="0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 </a:t>
              </a:r>
              <a:r>
                <a:rPr lang="en-US" sz="32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sz="3200" b="1" dirty="0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 </a:t>
              </a:r>
            </a:p>
            <a:p>
              <a:pPr algn="ctr"/>
              <a:r>
                <a:rPr lang="en-US" sz="3200" b="1" dirty="0" err="1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pada</a:t>
              </a:r>
              <a:r>
                <a:rPr lang="en-US" sz="3200" b="1" dirty="0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garis</a:t>
              </a:r>
              <a:r>
                <a:rPr lang="en-US" sz="3200" b="1" dirty="0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nombor</a:t>
              </a:r>
              <a:r>
                <a:rPr lang="en-US" sz="3200" b="1" dirty="0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tersebut</a:t>
              </a:r>
              <a:r>
                <a:rPr lang="en-US" sz="3200" b="1" dirty="0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. </a:t>
              </a:r>
            </a:p>
            <a:p>
              <a:pPr algn="ctr"/>
              <a:r>
                <a:rPr lang="en-US" sz="3200" b="1" dirty="0" err="1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Terangkan</a:t>
              </a:r>
              <a:r>
                <a:rPr lang="en-US" sz="3200" b="1" dirty="0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jawapan</a:t>
              </a:r>
              <a:r>
                <a:rPr lang="en-US" sz="3200" b="1" dirty="0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anda</a:t>
              </a:r>
              <a:r>
                <a:rPr lang="en-US" sz="3200" b="1" dirty="0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.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0" y="182841"/>
            <a:ext cx="1979712" cy="548640"/>
            <a:chOff x="0" y="182841"/>
            <a:chExt cx="1979712" cy="548640"/>
          </a:xfrm>
        </p:grpSpPr>
        <p:sp>
          <p:nvSpPr>
            <p:cNvPr id="21" name="Round Diagonal Corner Rectangle 20"/>
            <p:cNvSpPr/>
            <p:nvPr/>
          </p:nvSpPr>
          <p:spPr>
            <a:xfrm>
              <a:off x="0" y="182841"/>
              <a:ext cx="1979712" cy="548640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rgbClr val="9900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MY" sz="2400" b="1" dirty="0" smtClean="0">
                  <a:latin typeface="Century Gothic" pitchFamily="34" charset="0"/>
                </a:rPr>
                <a:t>  </a:t>
              </a:r>
              <a:r>
                <a:rPr lang="en-MY" sz="2400" b="1" dirty="0" err="1" smtClean="0">
                  <a:latin typeface="Century Gothic" pitchFamily="34" charset="0"/>
                </a:rPr>
                <a:t>Aktiviti</a:t>
              </a:r>
              <a:r>
                <a:rPr lang="en-MY" sz="2400" b="1" dirty="0" smtClean="0">
                  <a:latin typeface="Century Gothic" pitchFamily="34" charset="0"/>
                </a:rPr>
                <a:t> </a:t>
              </a:r>
              <a:endParaRPr lang="en-MY" sz="2400" b="1" dirty="0">
                <a:latin typeface="Century Gothic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1338509" y="182841"/>
              <a:ext cx="548640" cy="54864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1</a:t>
              </a:r>
              <a:endParaRPr lang="en-US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53812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7" name="Picture 3" descr="C:\Users\ShafiePE\Desktop\458556_3189121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15"/>
          <a:stretch/>
        </p:blipFill>
        <p:spPr bwMode="auto">
          <a:xfrm>
            <a:off x="5578776" y="733538"/>
            <a:ext cx="3565224" cy="521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0" y="182841"/>
            <a:ext cx="1979712" cy="548640"/>
            <a:chOff x="0" y="182841"/>
            <a:chExt cx="1979712" cy="548640"/>
          </a:xfrm>
        </p:grpSpPr>
        <p:sp>
          <p:nvSpPr>
            <p:cNvPr id="11" name="Round Diagonal Corner Rectangle 10"/>
            <p:cNvSpPr/>
            <p:nvPr/>
          </p:nvSpPr>
          <p:spPr>
            <a:xfrm>
              <a:off x="0" y="182841"/>
              <a:ext cx="1979712" cy="548640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rgbClr val="9900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MY" sz="2400" b="1" dirty="0" smtClean="0">
                  <a:latin typeface="Century Gothic" pitchFamily="34" charset="0"/>
                </a:rPr>
                <a:t>  </a:t>
              </a:r>
              <a:r>
                <a:rPr lang="en-MY" sz="2400" b="1" dirty="0" err="1" smtClean="0">
                  <a:latin typeface="Century Gothic" pitchFamily="34" charset="0"/>
                </a:rPr>
                <a:t>Aktiviti</a:t>
              </a:r>
              <a:r>
                <a:rPr lang="en-MY" sz="2400" b="1" dirty="0" smtClean="0">
                  <a:latin typeface="Century Gothic" pitchFamily="34" charset="0"/>
                </a:rPr>
                <a:t> </a:t>
              </a:r>
              <a:endParaRPr lang="en-MY" sz="2400" b="1" dirty="0">
                <a:latin typeface="Century Gothic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338509" y="182841"/>
              <a:ext cx="548640" cy="54864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2</a:t>
              </a:r>
              <a:endParaRPr lang="en-US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0" y="731482"/>
            <a:ext cx="5868144" cy="5276458"/>
            <a:chOff x="0" y="731482"/>
            <a:chExt cx="5868144" cy="5276458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731482"/>
              <a:ext cx="5868144" cy="5276458"/>
              <a:chOff x="0" y="0"/>
              <a:chExt cx="6419190" cy="5928772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0" y="0"/>
                <a:ext cx="6419190" cy="5859967"/>
              </a:xfrm>
              <a:prstGeom prst="rect">
                <a:avLst/>
              </a:prstGeom>
              <a:solidFill>
                <a:srgbClr val="006600"/>
              </a:solidFill>
              <a:ln w="571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400" dirty="0" smtClean="0">
                    <a:solidFill>
                      <a:schemeClr val="tx1"/>
                    </a:solidFill>
                    <a:latin typeface="Century Gothic" pitchFamily="34" charset="0"/>
                  </a:rPr>
                  <a:t> </a:t>
                </a:r>
                <a:endParaRPr lang="en-US" sz="2400" dirty="0">
                  <a:solidFill>
                    <a:schemeClr val="tx1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251520" y="167445"/>
                <a:ext cx="5851129" cy="57613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Pada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Sukan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Sukma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ke-15, </a:t>
                </a:r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Harith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Ammar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telah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memenangi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acara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akhir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pecut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100 m 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dengan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catatan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10.84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saat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,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manakala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Mohd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.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Helmi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Ahmad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memenangi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perak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dengan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catatan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10.92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saat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. </a:t>
                </a:r>
                <a:endParaRPr lang="en-MY" sz="2800" b="1" dirty="0" smtClean="0">
                  <a:solidFill>
                    <a:schemeClr val="bg1"/>
                  </a:solidFill>
                  <a:latin typeface="+mn-lt"/>
                </a:endParaRPr>
              </a:p>
              <a:p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Catatan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masa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Mohd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. </a:t>
                </a:r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Helmi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Ahmad </a:t>
                </a:r>
                <a:endParaRPr lang="en-MY" sz="2800" b="1" dirty="0" smtClean="0">
                  <a:solidFill>
                    <a:schemeClr val="bg1"/>
                  </a:solidFill>
                  <a:latin typeface="+mn-lt"/>
                </a:endParaRPr>
              </a:p>
              <a:p>
                <a:endParaRPr lang="en-MY" b="1" dirty="0">
                  <a:solidFill>
                    <a:schemeClr val="bg1"/>
                  </a:solidFill>
                  <a:latin typeface="+mn-lt"/>
                </a:endParaRPr>
              </a:p>
              <a:p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adalah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          </a:t>
                </a:r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saat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lebih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pantas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endParaRPr lang="en-MY" sz="2800" b="1" dirty="0" smtClean="0">
                  <a:solidFill>
                    <a:schemeClr val="bg1"/>
                  </a:solidFill>
                  <a:latin typeface="+mn-lt"/>
                </a:endParaRPr>
              </a:p>
              <a:p>
                <a:endParaRPr lang="en-MY" b="1" dirty="0">
                  <a:solidFill>
                    <a:schemeClr val="bg1"/>
                  </a:solidFill>
                  <a:latin typeface="+mn-lt"/>
                </a:endParaRPr>
              </a:p>
              <a:p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daripada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masa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yang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dicatat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oleh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pemenang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gangsa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, 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Eddie 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Edward.</a:t>
                </a: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1331640" y="3933056"/>
              <a:ext cx="798047" cy="954107"/>
              <a:chOff x="4451036" y="849293"/>
              <a:chExt cx="798047" cy="954107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4567985" y="1340498"/>
                <a:ext cx="55321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 flipH="1">
                <a:off x="4451036" y="849293"/>
                <a:ext cx="79804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1</a:t>
                </a:r>
              </a:p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100</a:t>
                </a:r>
                <a:endParaRPr lang="en-US" sz="28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66471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467544" y="3256528"/>
            <a:ext cx="8208912" cy="1756648"/>
            <a:chOff x="467544" y="2924944"/>
            <a:chExt cx="8208912" cy="1756648"/>
          </a:xfrm>
        </p:grpSpPr>
        <p:sp>
          <p:nvSpPr>
            <p:cNvPr id="9" name="Rectangle 8"/>
            <p:cNvSpPr/>
            <p:nvPr/>
          </p:nvSpPr>
          <p:spPr>
            <a:xfrm>
              <a:off x="467544" y="2924944"/>
              <a:ext cx="8208912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73088" indent="-573088">
                <a:spcBef>
                  <a:spcPts val="0"/>
                </a:spcBef>
              </a:pPr>
              <a:r>
                <a:rPr lang="en-US" altLang="en-US" sz="2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(a)	</a:t>
              </a:r>
              <a:r>
                <a:rPr lang="en-US" altLang="en-US" sz="26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Apakah</a:t>
              </a:r>
              <a:r>
                <a:rPr lang="en-US" altLang="en-US" sz="2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perbezaan</a:t>
              </a:r>
              <a:r>
                <a:rPr lang="en-US" altLang="en-US" sz="2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masa</a:t>
              </a:r>
              <a:r>
                <a:rPr lang="en-US" altLang="en-US" sz="2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 yang </a:t>
              </a:r>
              <a:r>
                <a:rPr lang="en-US" altLang="en-US" sz="2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dicatat</a:t>
              </a:r>
              <a:r>
                <a:rPr lang="en-US" altLang="en-US" sz="2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oleh</a:t>
              </a:r>
              <a:r>
                <a:rPr lang="en-US" altLang="en-US" sz="2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Harith</a:t>
              </a:r>
              <a:r>
                <a:rPr lang="en-US" altLang="en-US" sz="2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Ammar</a:t>
              </a:r>
              <a:r>
                <a:rPr lang="en-US" altLang="en-US" sz="2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dan</a:t>
              </a:r>
              <a:r>
                <a:rPr lang="en-US" altLang="en-US" sz="2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en-US" sz="2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Mohd</a:t>
              </a:r>
              <a:r>
                <a:rPr lang="en-US" altLang="en-US" sz="2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. </a:t>
              </a:r>
              <a:r>
                <a:rPr lang="en-US" altLang="en-US" sz="2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Helmi</a:t>
              </a:r>
              <a:r>
                <a:rPr lang="en-US" altLang="en-US" sz="2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 Ahmad? 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043608" y="3789040"/>
              <a:ext cx="7344816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MY" sz="2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Beri</a:t>
              </a:r>
              <a:r>
                <a:rPr lang="en-MY" sz="2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jawapan</a:t>
              </a:r>
              <a:r>
                <a:rPr lang="en-MY" sz="2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anda</a:t>
              </a:r>
              <a:r>
                <a:rPr lang="en-MY" sz="2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dalam</a:t>
              </a:r>
              <a:r>
                <a:rPr lang="en-MY" sz="2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bentuk</a:t>
              </a:r>
              <a:r>
                <a:rPr lang="en-MY" sz="2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perpuluhan</a:t>
              </a:r>
              <a:r>
                <a:rPr lang="en-MY" sz="2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dan</a:t>
              </a:r>
              <a:r>
                <a:rPr lang="en-MY" sz="2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pecahan</a:t>
              </a:r>
              <a:r>
                <a:rPr lang="en-MY" sz="2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</a:rPr>
                <a:t>. 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72716" y="5046275"/>
            <a:ext cx="7560840" cy="830997"/>
            <a:chOff x="872716" y="5006859"/>
            <a:chExt cx="7560840" cy="830997"/>
          </a:xfrm>
        </p:grpSpPr>
        <p:sp>
          <p:nvSpPr>
            <p:cNvPr id="16" name="Rectangle 15"/>
            <p:cNvSpPr/>
            <p:nvPr/>
          </p:nvSpPr>
          <p:spPr>
            <a:xfrm>
              <a:off x="872716" y="5006859"/>
              <a:ext cx="7560840" cy="83099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sz="240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349896" y="5006859"/>
              <a:ext cx="660648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MY" sz="2400" b="1" dirty="0" err="1" smtClean="0">
                  <a:solidFill>
                    <a:schemeClr val="tx2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Pengiraan</a:t>
              </a:r>
              <a:r>
                <a:rPr lang="en-MY" sz="2400" b="1" dirty="0" smtClean="0">
                  <a:solidFill>
                    <a:schemeClr val="tx2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400" b="1" dirty="0">
                  <a:solidFill>
                    <a:schemeClr val="tx2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yang </a:t>
              </a:r>
              <a:r>
                <a:rPr lang="en-MY" sz="2400" b="1" dirty="0" err="1">
                  <a:solidFill>
                    <a:schemeClr val="tx2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manakah</a:t>
              </a:r>
              <a:r>
                <a:rPr lang="en-MY" sz="2400" b="1" dirty="0">
                  <a:solidFill>
                    <a:schemeClr val="tx2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400" b="1" dirty="0" err="1">
                  <a:solidFill>
                    <a:schemeClr val="tx2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lebih</a:t>
              </a:r>
              <a:r>
                <a:rPr lang="en-MY" sz="2400" b="1" dirty="0">
                  <a:solidFill>
                    <a:schemeClr val="tx2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400" b="1" dirty="0" err="1">
                  <a:solidFill>
                    <a:schemeClr val="tx2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mudah</a:t>
              </a:r>
              <a:r>
                <a:rPr lang="en-MY" sz="2400" b="1" dirty="0">
                  <a:solidFill>
                    <a:schemeClr val="tx2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;  </a:t>
              </a:r>
              <a:r>
                <a:rPr lang="en-MY" sz="2400" b="1" dirty="0" err="1">
                  <a:solidFill>
                    <a:schemeClr val="tx2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pecahan</a:t>
              </a:r>
              <a:r>
                <a:rPr lang="en-MY" sz="2400" b="1" dirty="0">
                  <a:solidFill>
                    <a:schemeClr val="tx2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400" b="1" dirty="0" err="1">
                  <a:solidFill>
                    <a:schemeClr val="tx2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atau</a:t>
              </a:r>
              <a:r>
                <a:rPr lang="en-MY" sz="2400" b="1" dirty="0">
                  <a:solidFill>
                    <a:schemeClr val="tx2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MY" sz="2400" b="1" dirty="0" err="1">
                  <a:solidFill>
                    <a:schemeClr val="tx2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perpuluhan</a:t>
              </a:r>
              <a:r>
                <a:rPr lang="en-MY" sz="2400" b="1" dirty="0">
                  <a:solidFill>
                    <a:schemeClr val="tx2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? </a:t>
              </a:r>
              <a:r>
                <a:rPr lang="en-MY" sz="2400" b="1" dirty="0" err="1">
                  <a:solidFill>
                    <a:schemeClr val="tx2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Jelaskan</a:t>
              </a:r>
              <a:r>
                <a:rPr lang="en-MY" sz="2400" b="1" dirty="0">
                  <a:solidFill>
                    <a:schemeClr val="tx2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.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872716" y="832644"/>
            <a:ext cx="7560840" cy="2380332"/>
            <a:chOff x="827584" y="400596"/>
            <a:chExt cx="7560840" cy="2380332"/>
          </a:xfrm>
        </p:grpSpPr>
        <p:grpSp>
          <p:nvGrpSpPr>
            <p:cNvPr id="8" name="Group 7"/>
            <p:cNvGrpSpPr/>
            <p:nvPr/>
          </p:nvGrpSpPr>
          <p:grpSpPr>
            <a:xfrm>
              <a:off x="827584" y="400596"/>
              <a:ext cx="7560840" cy="2380332"/>
              <a:chOff x="827584" y="616620"/>
              <a:chExt cx="7560840" cy="2380332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827584" y="616620"/>
                <a:ext cx="7560840" cy="2380332"/>
              </a:xfrm>
              <a:prstGeom prst="roundRect">
                <a:avLst>
                  <a:gd name="adj" fmla="val 9231"/>
                </a:avLst>
              </a:prstGeom>
              <a:solidFill>
                <a:srgbClr val="00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MY" sz="2800"/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1133872" y="688628"/>
                <a:ext cx="7038528" cy="2308324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itchFamily="34" charset="0"/>
                  <a:buChar char="•"/>
                </a:pPr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Masa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Harith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Ammar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: 10.84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saat</a:t>
                </a:r>
                <a:endParaRPr lang="en-MY" sz="2800" b="1" dirty="0">
                  <a:solidFill>
                    <a:schemeClr val="bg1"/>
                  </a:solidFill>
                  <a:latin typeface="+mn-lt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Masa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Mohd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.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Helmi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Ahmad: 10.92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saat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.</a:t>
                </a:r>
              </a:p>
              <a:p>
                <a:endParaRPr lang="en-MY" sz="1400" b="1" dirty="0">
                  <a:solidFill>
                    <a:schemeClr val="bg1"/>
                  </a:solidFill>
                  <a:latin typeface="+mn-lt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Masa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Mohd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.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Helmi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Ahmad </a:t>
                </a:r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adalah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          </a:t>
                </a:r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saat</a:t>
                </a:r>
                <a:endParaRPr lang="en-MY" sz="2800" b="1" dirty="0" smtClean="0">
                  <a:solidFill>
                    <a:schemeClr val="bg1"/>
                  </a:solidFill>
                  <a:latin typeface="+mn-lt"/>
                </a:endParaRPr>
              </a:p>
              <a:p>
                <a:endParaRPr lang="en-MY" sz="1400" b="1" dirty="0" smtClean="0">
                  <a:solidFill>
                    <a:schemeClr val="bg1"/>
                  </a:solidFill>
                  <a:latin typeface="+mn-lt"/>
                </a:endParaRPr>
              </a:p>
              <a:p>
                <a:pPr marL="287338"/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lebih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pantas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daripada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masa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Eddie Edward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.</a:t>
                </a: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6588224" y="1336413"/>
              <a:ext cx="798047" cy="954107"/>
              <a:chOff x="4451036" y="849293"/>
              <a:chExt cx="798047" cy="954107"/>
            </a:xfrm>
          </p:grpSpPr>
          <p:cxnSp>
            <p:nvCxnSpPr>
              <p:cNvPr id="11" name="Straight Connector 10"/>
              <p:cNvCxnSpPr/>
              <p:nvPr/>
            </p:nvCxnSpPr>
            <p:spPr>
              <a:xfrm>
                <a:off x="4567985" y="1340498"/>
                <a:ext cx="55321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 flipH="1">
                <a:off x="4451036" y="849293"/>
                <a:ext cx="79804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1</a:t>
                </a:r>
              </a:p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100</a:t>
                </a:r>
                <a:endParaRPr lang="en-US" sz="28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0" y="182841"/>
            <a:ext cx="1979712" cy="548640"/>
            <a:chOff x="0" y="182841"/>
            <a:chExt cx="1979712" cy="548640"/>
          </a:xfrm>
        </p:grpSpPr>
        <p:sp>
          <p:nvSpPr>
            <p:cNvPr id="20" name="Round Diagonal Corner Rectangle 19"/>
            <p:cNvSpPr/>
            <p:nvPr/>
          </p:nvSpPr>
          <p:spPr>
            <a:xfrm>
              <a:off x="0" y="182841"/>
              <a:ext cx="1979712" cy="548640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rgbClr val="9900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MY" sz="2400" b="1" dirty="0" smtClean="0">
                  <a:latin typeface="Century Gothic" pitchFamily="34" charset="0"/>
                </a:rPr>
                <a:t>  </a:t>
              </a:r>
              <a:r>
                <a:rPr lang="en-MY" sz="2400" b="1" dirty="0" err="1" smtClean="0">
                  <a:latin typeface="Century Gothic" pitchFamily="34" charset="0"/>
                </a:rPr>
                <a:t>Aktiviti</a:t>
              </a:r>
              <a:r>
                <a:rPr lang="en-MY" sz="2400" b="1" dirty="0" smtClean="0">
                  <a:latin typeface="Century Gothic" pitchFamily="34" charset="0"/>
                </a:rPr>
                <a:t> </a:t>
              </a:r>
              <a:endParaRPr lang="en-MY" sz="2400" b="1" dirty="0">
                <a:latin typeface="Century Gothic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1338509" y="182841"/>
              <a:ext cx="548640" cy="54864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2</a:t>
              </a:r>
              <a:endParaRPr lang="en-US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14525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67544" y="3288466"/>
            <a:ext cx="820891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3088" indent="-573088">
              <a:spcBef>
                <a:spcPct val="50000"/>
              </a:spcBef>
            </a:pPr>
            <a:r>
              <a:rPr lang="en-US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(b)	</a:t>
            </a:r>
            <a:r>
              <a:rPr lang="en-US" altLang="en-US" sz="2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Apakah</a:t>
            </a:r>
            <a:r>
              <a:rPr lang="en-US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masa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yang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dicatat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oleh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Eddie Edward?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Beri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jawapan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anda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dalam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bentuk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perpuluhan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dan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pecahan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7544" y="4581128"/>
            <a:ext cx="820891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3088" indent="-573088">
              <a:spcBef>
                <a:spcPct val="50000"/>
              </a:spcBef>
            </a:pPr>
            <a:r>
              <a:rPr lang="en-US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(c)	</a:t>
            </a:r>
            <a:r>
              <a:rPr lang="en-US" altLang="en-US" sz="2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Apakah</a:t>
            </a:r>
            <a:r>
              <a:rPr lang="en-US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perbezaan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masa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yang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dicatat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oleh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Harith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Ammar</a:t>
            </a:r>
            <a:r>
              <a:rPr lang="en-US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dan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Eddie Edward? </a:t>
            </a:r>
            <a:r>
              <a:rPr lang="en-US" altLang="en-US" sz="2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Beri</a:t>
            </a:r>
            <a:r>
              <a:rPr lang="en-US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sekurang-kurangnya</a:t>
            </a:r>
            <a:r>
              <a:rPr lang="en-US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dua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cara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untuk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mendapatkan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jawapan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.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872716" y="832644"/>
            <a:ext cx="7560840" cy="2380332"/>
            <a:chOff x="827584" y="400596"/>
            <a:chExt cx="7560840" cy="2380332"/>
          </a:xfrm>
        </p:grpSpPr>
        <p:grpSp>
          <p:nvGrpSpPr>
            <p:cNvPr id="24" name="Group 23"/>
            <p:cNvGrpSpPr/>
            <p:nvPr/>
          </p:nvGrpSpPr>
          <p:grpSpPr>
            <a:xfrm>
              <a:off x="827584" y="400596"/>
              <a:ext cx="7560840" cy="2380332"/>
              <a:chOff x="827584" y="616620"/>
              <a:chExt cx="7560840" cy="2380332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827584" y="616620"/>
                <a:ext cx="7560840" cy="2380332"/>
              </a:xfrm>
              <a:prstGeom prst="roundRect">
                <a:avLst>
                  <a:gd name="adj" fmla="val 9231"/>
                </a:avLst>
              </a:prstGeom>
              <a:solidFill>
                <a:srgbClr val="00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MY" sz="2800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133872" y="688628"/>
                <a:ext cx="7038528" cy="2308324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itchFamily="34" charset="0"/>
                  <a:buChar char="•"/>
                </a:pPr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Masa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Harith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Ammar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: 10.84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saat</a:t>
                </a:r>
                <a:endParaRPr lang="en-MY" sz="2800" b="1" dirty="0">
                  <a:solidFill>
                    <a:schemeClr val="bg1"/>
                  </a:solidFill>
                  <a:latin typeface="+mn-lt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Masa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Mohd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.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Helmi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Ahmad: 10.92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saat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.</a:t>
                </a:r>
              </a:p>
              <a:p>
                <a:endParaRPr lang="en-MY" sz="1400" b="1" dirty="0">
                  <a:solidFill>
                    <a:schemeClr val="bg1"/>
                  </a:solidFill>
                  <a:latin typeface="+mn-lt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Masa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Mohd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.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Helmi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Ahmad </a:t>
                </a:r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adalah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          </a:t>
                </a:r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saat</a:t>
                </a:r>
                <a:endParaRPr lang="en-MY" sz="2800" b="1" dirty="0" smtClean="0">
                  <a:solidFill>
                    <a:schemeClr val="bg1"/>
                  </a:solidFill>
                  <a:latin typeface="+mn-lt"/>
                </a:endParaRPr>
              </a:p>
              <a:p>
                <a:endParaRPr lang="en-MY" sz="1400" b="1" dirty="0" smtClean="0">
                  <a:solidFill>
                    <a:schemeClr val="bg1"/>
                  </a:solidFill>
                  <a:latin typeface="+mn-lt"/>
                </a:endParaRPr>
              </a:p>
              <a:p>
                <a:pPr marL="287338"/>
                <a:r>
                  <a:rPr lang="en-MY" sz="2800" b="1" dirty="0" err="1" smtClean="0">
                    <a:solidFill>
                      <a:schemeClr val="bg1"/>
                    </a:solidFill>
                    <a:latin typeface="+mn-lt"/>
                  </a:rPr>
                  <a:t>lebih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pantas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daripada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err="1">
                    <a:solidFill>
                      <a:schemeClr val="bg1"/>
                    </a:solidFill>
                    <a:latin typeface="+mn-lt"/>
                  </a:rPr>
                  <a:t>masa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MY" sz="2800" b="1" dirty="0" smtClean="0">
                    <a:solidFill>
                      <a:schemeClr val="bg1"/>
                    </a:solidFill>
                    <a:latin typeface="+mn-lt"/>
                  </a:rPr>
                  <a:t>Eddie Edward</a:t>
                </a:r>
                <a:r>
                  <a:rPr lang="en-MY" sz="2800" b="1" dirty="0">
                    <a:solidFill>
                      <a:schemeClr val="bg1"/>
                    </a:solidFill>
                    <a:latin typeface="+mn-lt"/>
                  </a:rPr>
                  <a:t>.</a:t>
                </a: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6588224" y="1336413"/>
              <a:ext cx="798047" cy="954107"/>
              <a:chOff x="4451036" y="849293"/>
              <a:chExt cx="798047" cy="954107"/>
            </a:xfrm>
          </p:grpSpPr>
          <p:cxnSp>
            <p:nvCxnSpPr>
              <p:cNvPr id="26" name="Straight Connector 25"/>
              <p:cNvCxnSpPr/>
              <p:nvPr/>
            </p:nvCxnSpPr>
            <p:spPr>
              <a:xfrm>
                <a:off x="4567985" y="1340498"/>
                <a:ext cx="55321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 flipH="1">
                <a:off x="4451036" y="849293"/>
                <a:ext cx="79804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1</a:t>
                </a:r>
              </a:p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+mn-lt"/>
                    <a:cs typeface="Calibri" pitchFamily="34" charset="0"/>
                  </a:rPr>
                  <a:t>100</a:t>
                </a:r>
                <a:endParaRPr lang="en-US" sz="2800" b="1" dirty="0">
                  <a:solidFill>
                    <a:schemeClr val="bg1"/>
                  </a:solidFill>
                  <a:latin typeface="+mn-lt"/>
                  <a:cs typeface="Calibri" pitchFamily="34" charset="0"/>
                </a:endParaRPr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0" y="182841"/>
            <a:ext cx="1979712" cy="548640"/>
            <a:chOff x="0" y="182841"/>
            <a:chExt cx="1979712" cy="548640"/>
          </a:xfrm>
        </p:grpSpPr>
        <p:sp>
          <p:nvSpPr>
            <p:cNvPr id="31" name="Round Diagonal Corner Rectangle 30"/>
            <p:cNvSpPr/>
            <p:nvPr/>
          </p:nvSpPr>
          <p:spPr>
            <a:xfrm>
              <a:off x="0" y="182841"/>
              <a:ext cx="1979712" cy="548640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rgbClr val="9900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MY" sz="2400" b="1" dirty="0" smtClean="0">
                  <a:latin typeface="Century Gothic" pitchFamily="34" charset="0"/>
                </a:rPr>
                <a:t>  </a:t>
              </a:r>
              <a:r>
                <a:rPr lang="en-MY" sz="2400" b="1" dirty="0" err="1" smtClean="0">
                  <a:latin typeface="Century Gothic" pitchFamily="34" charset="0"/>
                </a:rPr>
                <a:t>Aktiviti</a:t>
              </a:r>
              <a:r>
                <a:rPr lang="en-MY" sz="2400" b="1" dirty="0" smtClean="0">
                  <a:latin typeface="Century Gothic" pitchFamily="34" charset="0"/>
                </a:rPr>
                <a:t> </a:t>
              </a:r>
              <a:endParaRPr lang="en-MY" sz="2400" b="1" dirty="0">
                <a:latin typeface="Century Gothic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1338509" y="182841"/>
              <a:ext cx="548640" cy="54864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2</a:t>
              </a:r>
              <a:endParaRPr lang="en-US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71077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908719"/>
            <a:ext cx="9144000" cy="2147655"/>
            <a:chOff x="0" y="908719"/>
            <a:chExt cx="9144000" cy="2147655"/>
          </a:xfrm>
        </p:grpSpPr>
        <p:sp>
          <p:nvSpPr>
            <p:cNvPr id="36" name="Rectangle 35"/>
            <p:cNvSpPr/>
            <p:nvPr/>
          </p:nvSpPr>
          <p:spPr>
            <a:xfrm>
              <a:off x="0" y="908719"/>
              <a:ext cx="9144000" cy="2147655"/>
            </a:xfrm>
            <a:prstGeom prst="rect">
              <a:avLst/>
            </a:prstGeom>
            <a:solidFill>
              <a:srgbClr val="000066"/>
            </a:solidFill>
            <a:ln w="571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>
                <a:latin typeface="Century Gothic" pitchFamily="34" charset="0"/>
              </a:endParaRPr>
            </a:p>
          </p:txBody>
        </p:sp>
        <p:sp>
          <p:nvSpPr>
            <p:cNvPr id="4" name="Text Box 8"/>
            <p:cNvSpPr txBox="1">
              <a:spLocks noChangeArrowheads="1"/>
            </p:cNvSpPr>
            <p:nvPr/>
          </p:nvSpPr>
          <p:spPr bwMode="auto">
            <a:xfrm>
              <a:off x="395536" y="1067252"/>
              <a:ext cx="8424936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Maisara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telah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menghitung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j-lt"/>
                </a:rPr>
                <a:t>ungkapan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j-lt"/>
                </a:rPr>
                <a:t> di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j-lt"/>
                </a:rPr>
                <a:t>bawah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j-lt"/>
                </a:rPr>
                <a:t>dengan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menukar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pecahan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tersebut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kepada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nombor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perpuluhan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terlebih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dahulu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,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j-lt"/>
                </a:rPr>
                <a:t>kemudian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menambahkannya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menggunakan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kalkulator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j-lt"/>
                </a:rPr>
                <a:t>.</a:t>
              </a:r>
              <a:endParaRPr lang="en-US" altLang="en-US" sz="28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467544" y="4437112"/>
            <a:ext cx="835292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Adakah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langkah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yang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dilakukan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oleh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Maisara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adalah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langkah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terbaik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bagi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mendapatkan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jawapan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secara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tepat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?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Jelaskan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.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0" y="182841"/>
            <a:ext cx="1979712" cy="548640"/>
            <a:chOff x="0" y="182841"/>
            <a:chExt cx="1979712" cy="548640"/>
          </a:xfrm>
        </p:grpSpPr>
        <p:sp>
          <p:nvSpPr>
            <p:cNvPr id="15" name="Round Diagonal Corner Rectangle 14"/>
            <p:cNvSpPr/>
            <p:nvPr/>
          </p:nvSpPr>
          <p:spPr>
            <a:xfrm>
              <a:off x="0" y="182841"/>
              <a:ext cx="1979712" cy="548640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rgbClr val="9900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MY" sz="2400" b="1" dirty="0" smtClean="0">
                  <a:latin typeface="Century Gothic" pitchFamily="34" charset="0"/>
                </a:rPr>
                <a:t>  </a:t>
              </a:r>
              <a:r>
                <a:rPr lang="en-MY" sz="2400" b="1" dirty="0" err="1" smtClean="0">
                  <a:latin typeface="Century Gothic" pitchFamily="34" charset="0"/>
                </a:rPr>
                <a:t>Aktiviti</a:t>
              </a:r>
              <a:r>
                <a:rPr lang="en-MY" sz="2400" b="1" dirty="0" smtClean="0">
                  <a:latin typeface="Century Gothic" pitchFamily="34" charset="0"/>
                </a:rPr>
                <a:t> </a:t>
              </a:r>
              <a:endParaRPr lang="en-MY" sz="2400" b="1" dirty="0">
                <a:latin typeface="Century Gothic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338509" y="182841"/>
              <a:ext cx="548640" cy="54864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3</a:t>
              </a:r>
              <a:endParaRPr lang="en-US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950776" y="3212976"/>
            <a:ext cx="1728192" cy="1080120"/>
            <a:chOff x="3753967" y="3056375"/>
            <a:chExt cx="1728192" cy="1080120"/>
          </a:xfrm>
        </p:grpSpPr>
        <p:sp>
          <p:nvSpPr>
            <p:cNvPr id="27" name="Rounded Rectangle 26"/>
            <p:cNvSpPr/>
            <p:nvPr/>
          </p:nvSpPr>
          <p:spPr>
            <a:xfrm>
              <a:off x="3753967" y="3056375"/>
              <a:ext cx="1728192" cy="1080120"/>
            </a:xfrm>
            <a:prstGeom prst="roundRect">
              <a:avLst/>
            </a:prstGeom>
            <a:solidFill>
              <a:srgbClr val="AE22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4091014" y="3059277"/>
              <a:ext cx="1103774" cy="1077218"/>
              <a:chOff x="8012449" y="2064432"/>
              <a:chExt cx="1103774" cy="1077218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8012449" y="2064432"/>
                <a:ext cx="405103" cy="1077218"/>
                <a:chOff x="6876256" y="3361923"/>
                <a:chExt cx="405103" cy="1077218"/>
              </a:xfrm>
            </p:grpSpPr>
            <p:sp>
              <p:nvSpPr>
                <p:cNvPr id="17" name="TextBox 16"/>
                <p:cNvSpPr txBox="1"/>
                <p:nvPr/>
              </p:nvSpPr>
              <p:spPr>
                <a:xfrm>
                  <a:off x="6876256" y="3361923"/>
                  <a:ext cx="405103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1</a:t>
                  </a:r>
                </a:p>
                <a:p>
                  <a:pPr algn="ctr"/>
                  <a:r>
                    <a:rPr lang="en-US" sz="3200" b="1" dirty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4</a:t>
                  </a:r>
                </a:p>
              </p:txBody>
            </p:sp>
            <p:cxnSp>
              <p:nvCxnSpPr>
                <p:cNvPr id="18" name="Straight Connector 17"/>
                <p:cNvCxnSpPr/>
                <p:nvPr/>
              </p:nvCxnSpPr>
              <p:spPr>
                <a:xfrm>
                  <a:off x="6940753" y="3921058"/>
                  <a:ext cx="27432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" name="TextBox 5"/>
              <p:cNvSpPr txBox="1"/>
              <p:nvPr/>
            </p:nvSpPr>
            <p:spPr>
              <a:xfrm>
                <a:off x="8345472" y="2314135"/>
                <a:ext cx="38985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+</a:t>
                </a:r>
                <a:endParaRPr lang="en-US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8711120" y="2064432"/>
                <a:ext cx="405103" cy="1077218"/>
                <a:chOff x="6835312" y="3361923"/>
                <a:chExt cx="405103" cy="1077218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6835312" y="3361923"/>
                  <a:ext cx="405103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1</a:t>
                  </a:r>
                </a:p>
                <a:p>
                  <a:pPr algn="ctr"/>
                  <a:r>
                    <a:rPr lang="en-US" sz="3200" b="1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3</a:t>
                  </a:r>
                  <a:endParaRPr lang="en-US" sz="32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6899809" y="3907410"/>
                  <a:ext cx="27432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427244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4686235"/>
            <a:ext cx="842493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Bagaimanakah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dia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perlu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menghitung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ungkapan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di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atas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supaya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jawapan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yang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diperoleh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adalah</a:t>
            </a:r>
            <a:r>
              <a:rPr lang="en-US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lebih</a:t>
            </a:r>
            <a:r>
              <a:rPr lang="en-US" altLang="en-US" sz="2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26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tepat</a:t>
            </a:r>
            <a:r>
              <a:rPr lang="en-US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?</a:t>
            </a:r>
            <a:endParaRPr lang="en-US" altLang="en-US" sz="2600" b="1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0" y="908719"/>
            <a:ext cx="9144000" cy="2147655"/>
            <a:chOff x="0" y="908719"/>
            <a:chExt cx="9144000" cy="2147655"/>
          </a:xfrm>
        </p:grpSpPr>
        <p:sp>
          <p:nvSpPr>
            <p:cNvPr id="39" name="Rectangle 38"/>
            <p:cNvSpPr/>
            <p:nvPr/>
          </p:nvSpPr>
          <p:spPr>
            <a:xfrm>
              <a:off x="0" y="908719"/>
              <a:ext cx="9144000" cy="2147655"/>
            </a:xfrm>
            <a:prstGeom prst="rect">
              <a:avLst/>
            </a:prstGeom>
            <a:solidFill>
              <a:srgbClr val="000066"/>
            </a:solidFill>
            <a:ln w="571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>
                <a:latin typeface="Century Gothic" pitchFamily="34" charset="0"/>
              </a:endParaRPr>
            </a:p>
          </p:txBody>
        </p:sp>
        <p:sp>
          <p:nvSpPr>
            <p:cNvPr id="40" name="Text Box 8"/>
            <p:cNvSpPr txBox="1">
              <a:spLocks noChangeArrowheads="1"/>
            </p:cNvSpPr>
            <p:nvPr/>
          </p:nvSpPr>
          <p:spPr bwMode="auto">
            <a:xfrm>
              <a:off x="395536" y="1067252"/>
              <a:ext cx="8424936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Maisara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telah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menghitung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j-lt"/>
                </a:rPr>
                <a:t>ungkapan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j-lt"/>
                </a:rPr>
                <a:t> di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j-lt"/>
                </a:rPr>
                <a:t>bawah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j-lt"/>
                </a:rPr>
                <a:t>dengan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menukar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pecahan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tersebut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kepada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nombor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perpuluhan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terlebih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dahulu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, </a:t>
              </a:r>
              <a:r>
                <a:rPr lang="en-US" altLang="en-US" sz="2800" b="1" dirty="0" err="1" smtClean="0">
                  <a:solidFill>
                    <a:schemeClr val="bg1"/>
                  </a:solidFill>
                  <a:latin typeface="+mj-lt"/>
                </a:rPr>
                <a:t>kemudian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menambahkannya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menggunakan</a:t>
              </a:r>
              <a:r>
                <a:rPr lang="en-US" altLang="en-US" sz="2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2800" b="1" dirty="0" err="1">
                  <a:solidFill>
                    <a:schemeClr val="bg1"/>
                  </a:solidFill>
                  <a:latin typeface="+mj-lt"/>
                </a:rPr>
                <a:t>kalkulator</a:t>
              </a:r>
              <a:r>
                <a:rPr lang="en-US" altLang="en-US" sz="2800" b="1" dirty="0" smtClean="0">
                  <a:solidFill>
                    <a:schemeClr val="bg1"/>
                  </a:solidFill>
                  <a:latin typeface="+mj-lt"/>
                </a:rPr>
                <a:t>.</a:t>
              </a:r>
              <a:endParaRPr lang="en-US" altLang="en-US" sz="28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0" y="182841"/>
            <a:ext cx="1979712" cy="548640"/>
            <a:chOff x="0" y="182841"/>
            <a:chExt cx="1979712" cy="548640"/>
          </a:xfrm>
        </p:grpSpPr>
        <p:sp>
          <p:nvSpPr>
            <p:cNvPr id="62" name="Round Diagonal Corner Rectangle 61"/>
            <p:cNvSpPr/>
            <p:nvPr/>
          </p:nvSpPr>
          <p:spPr>
            <a:xfrm>
              <a:off x="0" y="182841"/>
              <a:ext cx="1979712" cy="548640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rgbClr val="9900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MY" sz="2400" b="1" dirty="0" smtClean="0">
                  <a:latin typeface="Century Gothic" pitchFamily="34" charset="0"/>
                </a:rPr>
                <a:t>  </a:t>
              </a:r>
              <a:r>
                <a:rPr lang="en-MY" sz="2400" b="1" dirty="0" err="1" smtClean="0">
                  <a:latin typeface="Century Gothic" pitchFamily="34" charset="0"/>
                </a:rPr>
                <a:t>Aktiviti</a:t>
              </a:r>
              <a:r>
                <a:rPr lang="en-MY" sz="2400" b="1" dirty="0" smtClean="0">
                  <a:latin typeface="Century Gothic" pitchFamily="34" charset="0"/>
                </a:rPr>
                <a:t> </a:t>
              </a:r>
              <a:endParaRPr lang="en-MY" sz="2400" b="1" dirty="0">
                <a:latin typeface="Century Gothic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1338509" y="182841"/>
              <a:ext cx="548640" cy="54864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3</a:t>
              </a:r>
              <a:endParaRPr lang="en-US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950776" y="3212976"/>
            <a:ext cx="1728192" cy="1080120"/>
            <a:chOff x="3753967" y="3056375"/>
            <a:chExt cx="1728192" cy="1080120"/>
          </a:xfrm>
        </p:grpSpPr>
        <p:sp>
          <p:nvSpPr>
            <p:cNvPr id="20" name="Rounded Rectangle 19"/>
            <p:cNvSpPr/>
            <p:nvPr/>
          </p:nvSpPr>
          <p:spPr>
            <a:xfrm>
              <a:off x="3753967" y="3056375"/>
              <a:ext cx="1728192" cy="1080120"/>
            </a:xfrm>
            <a:prstGeom prst="roundRect">
              <a:avLst/>
            </a:prstGeom>
            <a:solidFill>
              <a:srgbClr val="AE22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4091014" y="3059277"/>
              <a:ext cx="1103774" cy="1077218"/>
              <a:chOff x="8012449" y="2064432"/>
              <a:chExt cx="1103774" cy="1077218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8012449" y="2064432"/>
                <a:ext cx="405103" cy="1077218"/>
                <a:chOff x="6876256" y="3361923"/>
                <a:chExt cx="405103" cy="1077218"/>
              </a:xfrm>
            </p:grpSpPr>
            <p:sp>
              <p:nvSpPr>
                <p:cNvPr id="27" name="TextBox 26"/>
                <p:cNvSpPr txBox="1"/>
                <p:nvPr/>
              </p:nvSpPr>
              <p:spPr>
                <a:xfrm>
                  <a:off x="6876256" y="3361923"/>
                  <a:ext cx="405103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1</a:t>
                  </a:r>
                </a:p>
                <a:p>
                  <a:pPr algn="ctr"/>
                  <a:r>
                    <a:rPr lang="en-US" sz="3200" b="1" dirty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4</a:t>
                  </a:r>
                </a:p>
              </p:txBody>
            </p: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6940753" y="3921058"/>
                  <a:ext cx="27432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" name="TextBox 22"/>
              <p:cNvSpPr txBox="1"/>
              <p:nvPr/>
            </p:nvSpPr>
            <p:spPr>
              <a:xfrm>
                <a:off x="8345472" y="2314135"/>
                <a:ext cx="38985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+</a:t>
                </a:r>
                <a:endParaRPr lang="en-US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grpSp>
            <p:nvGrpSpPr>
              <p:cNvPr id="24" name="Group 23"/>
              <p:cNvGrpSpPr/>
              <p:nvPr/>
            </p:nvGrpSpPr>
            <p:grpSpPr>
              <a:xfrm>
                <a:off x="8711120" y="2064432"/>
                <a:ext cx="405103" cy="1077218"/>
                <a:chOff x="6835312" y="3361923"/>
                <a:chExt cx="405103" cy="1077218"/>
              </a:xfrm>
            </p:grpSpPr>
            <p:sp>
              <p:nvSpPr>
                <p:cNvPr id="25" name="TextBox 24"/>
                <p:cNvSpPr txBox="1"/>
                <p:nvPr/>
              </p:nvSpPr>
              <p:spPr>
                <a:xfrm>
                  <a:off x="6835312" y="3361923"/>
                  <a:ext cx="405103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1</a:t>
                  </a:r>
                </a:p>
                <a:p>
                  <a:pPr algn="ctr"/>
                  <a:r>
                    <a:rPr lang="en-US" sz="3200" b="1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3</a:t>
                  </a:r>
                  <a:endParaRPr lang="en-US" sz="32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cxnSp>
              <p:nvCxnSpPr>
                <p:cNvPr id="26" name="Straight Connector 25"/>
                <p:cNvCxnSpPr/>
                <p:nvPr/>
              </p:nvCxnSpPr>
              <p:spPr>
                <a:xfrm>
                  <a:off x="6899809" y="3907410"/>
                  <a:ext cx="27432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1776218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94928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43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0" y="1739717"/>
            <a:ext cx="9144000" cy="2481371"/>
            <a:chOff x="0" y="1556792"/>
            <a:chExt cx="9144000" cy="2481371"/>
          </a:xfrm>
        </p:grpSpPr>
        <p:grpSp>
          <p:nvGrpSpPr>
            <p:cNvPr id="11" name="Group 10"/>
            <p:cNvGrpSpPr/>
            <p:nvPr/>
          </p:nvGrpSpPr>
          <p:grpSpPr>
            <a:xfrm>
              <a:off x="0" y="1556792"/>
              <a:ext cx="9144000" cy="2304257"/>
              <a:chOff x="0" y="1916832"/>
              <a:chExt cx="9144000" cy="2304257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0" y="2060847"/>
                <a:ext cx="9144000" cy="2160242"/>
                <a:chOff x="-187375" y="4128918"/>
                <a:chExt cx="8658478" cy="1641784"/>
              </a:xfrm>
            </p:grpSpPr>
            <p:sp>
              <p:nvSpPr>
                <p:cNvPr id="15" name="Rectangle 14"/>
                <p:cNvSpPr/>
                <p:nvPr/>
              </p:nvSpPr>
              <p:spPr>
                <a:xfrm>
                  <a:off x="-187375" y="4128918"/>
                  <a:ext cx="8658478" cy="1641784"/>
                </a:xfrm>
                <a:prstGeom prst="rect">
                  <a:avLst/>
                </a:prstGeom>
                <a:solidFill>
                  <a:srgbClr val="C00000"/>
                </a:solidFill>
                <a:ln w="57150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 sz="2400">
                    <a:latin typeface="Century Gothic" pitchFamily="34" charset="0"/>
                  </a:endParaRPr>
                </a:p>
              </p:txBody>
            </p:sp>
            <p:sp>
              <p:nvSpPr>
                <p:cNvPr id="16" name="Rectangle 2"/>
                <p:cNvSpPr txBox="1">
                  <a:spLocks noChangeArrowheads="1"/>
                </p:cNvSpPr>
                <p:nvPr/>
              </p:nvSpPr>
              <p:spPr bwMode="auto">
                <a:xfrm>
                  <a:off x="187159" y="4293097"/>
                  <a:ext cx="8045779" cy="13681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+mj-lt"/>
                      <a:ea typeface="+mj-ea"/>
                      <a:cs typeface="+mj-cs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5pPr>
                  <a:lvl6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6pPr>
                  <a:lvl7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7pPr>
                  <a:lvl8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8pPr>
                  <a:lvl9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2"/>
                      </a:solidFill>
                      <a:latin typeface="Arial" pitchFamily="34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fi-FI" altLang="en-US" sz="4800" kern="0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Pembelajaran Koperatif</a:t>
                  </a:r>
                  <a:endParaRPr lang="fi-FI" altLang="en-US" sz="4800" kern="0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sp>
            <p:nvSpPr>
              <p:cNvPr id="14" name="Rectangle 13"/>
              <p:cNvSpPr/>
              <p:nvPr/>
            </p:nvSpPr>
            <p:spPr>
              <a:xfrm>
                <a:off x="0" y="1916832"/>
                <a:ext cx="9144000" cy="105107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0" y="3933056"/>
              <a:ext cx="9144000" cy="10510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227516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0" y="15528"/>
            <a:ext cx="9144000" cy="5949280"/>
          </a:xfrm>
          <a:prstGeom prst="rect">
            <a:avLst/>
          </a:prstGeom>
          <a:solidFill>
            <a:srgbClr val="AE2254"/>
          </a:solidFill>
          <a:ln w="571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>
              <a:latin typeface="Century Gothic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71600" y="1616601"/>
            <a:ext cx="7344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MY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Secara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MY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berkumpulan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</a:t>
            </a:r>
          </a:p>
          <a:p>
            <a:pPr algn="ctr"/>
            <a:r>
              <a:rPr lang="en-MY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tulis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MY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satu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MY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masalah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MY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harian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yang </a:t>
            </a:r>
            <a:r>
              <a:rPr lang="en-MY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melibatkan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MY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pengiraan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MY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nombor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MY" sz="32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nisbah</a:t>
            </a:r>
            <a:r>
              <a:rPr lang="en-MY" sz="32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en-MY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Pastikan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MY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anda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MY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boleh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MY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menyelesaikan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MY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masalah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yang </a:t>
            </a:r>
            <a:r>
              <a:rPr lang="en-MY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anda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MY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tulis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en-MY" sz="32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Seterusnya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MY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minta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MY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rakan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MY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dari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MY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kumpulan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lain </a:t>
            </a:r>
            <a:r>
              <a:rPr lang="en-MY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untuk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MY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menyelesaikannya</a:t>
            </a:r>
            <a:r>
              <a:rPr lang="en-MY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23384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907704" y="2924944"/>
            <a:ext cx="5902325" cy="863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ts val="5763"/>
              </a:lnSpc>
            </a:pPr>
            <a:r>
              <a:rPr lang="es-HN" sz="4900" b="1" dirty="0" err="1" smtClean="0">
                <a:solidFill>
                  <a:srgbClr val="404040"/>
                </a:solidFill>
                <a:latin typeface="Rockwell" pitchFamily="18" charset="0"/>
              </a:rPr>
              <a:t>Terima</a:t>
            </a:r>
            <a:r>
              <a:rPr lang="es-HN" sz="4900" b="1" dirty="0" smtClean="0">
                <a:solidFill>
                  <a:srgbClr val="404040"/>
                </a:solidFill>
                <a:latin typeface="Rockwell" pitchFamily="18" charset="0"/>
              </a:rPr>
              <a:t> </a:t>
            </a:r>
            <a:r>
              <a:rPr lang="es-HN" sz="4900" b="1" dirty="0" err="1" smtClean="0">
                <a:solidFill>
                  <a:schemeClr val="accent6">
                    <a:lumMod val="75000"/>
                  </a:schemeClr>
                </a:solidFill>
                <a:latin typeface="Rockwell" pitchFamily="18" charset="0"/>
              </a:rPr>
              <a:t>Kasih</a:t>
            </a:r>
            <a:endParaRPr lang="es-HN" sz="4900" b="1" dirty="0">
              <a:solidFill>
                <a:schemeClr val="accent6">
                  <a:lumMod val="75000"/>
                </a:schemeClr>
              </a:solidFill>
              <a:latin typeface="Rockwell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20401</TotalTime>
  <Words>1520</Words>
  <Application>Microsoft Office PowerPoint</Application>
  <PresentationFormat>On-screen Show (4:3)</PresentationFormat>
  <Paragraphs>540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9" baseType="lpstr">
      <vt:lpstr>Arial</vt:lpstr>
      <vt:lpstr>Calibri</vt:lpstr>
      <vt:lpstr>Cambria Math</vt:lpstr>
      <vt:lpstr>Century Gothic</vt:lpstr>
      <vt:lpstr>Rockwell</vt:lpstr>
      <vt:lpstr>Symbol</vt:lpstr>
      <vt:lpstr>Tahoma</vt:lpstr>
      <vt:lpstr>Times New Roman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Ikmal Hakim Ab Rahman</cp:lastModifiedBy>
  <cp:revision>138</cp:revision>
  <dcterms:created xsi:type="dcterms:W3CDTF">2010-05-18T15:49:44Z</dcterms:created>
  <dcterms:modified xsi:type="dcterms:W3CDTF">2016-09-05T07:00:10Z</dcterms:modified>
</cp:coreProperties>
</file>