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44" r:id="rId6"/>
    <p:sldMasterId id="2147483756" r:id="rId7"/>
    <p:sldMasterId id="2147483768" r:id="rId8"/>
    <p:sldMasterId id="2147483780" r:id="rId9"/>
    <p:sldMasterId id="2147483792" r:id="rId10"/>
  </p:sldMasterIdLst>
  <p:notesMasterIdLst>
    <p:notesMasterId r:id="rId54"/>
  </p:notesMasterIdLst>
  <p:sldIdLst>
    <p:sldId id="256" r:id="rId11"/>
    <p:sldId id="303" r:id="rId12"/>
    <p:sldId id="280" r:id="rId13"/>
    <p:sldId id="287" r:id="rId14"/>
    <p:sldId id="289" r:id="rId15"/>
    <p:sldId id="290" r:id="rId16"/>
    <p:sldId id="291" r:id="rId17"/>
    <p:sldId id="294" r:id="rId18"/>
    <p:sldId id="295" r:id="rId19"/>
    <p:sldId id="296" r:id="rId20"/>
    <p:sldId id="297" r:id="rId21"/>
    <p:sldId id="288" r:id="rId22"/>
    <p:sldId id="302" r:id="rId23"/>
    <p:sldId id="278" r:id="rId24"/>
    <p:sldId id="298" r:id="rId25"/>
    <p:sldId id="299" r:id="rId26"/>
    <p:sldId id="300" r:id="rId27"/>
    <p:sldId id="301" r:id="rId28"/>
    <p:sldId id="277" r:id="rId29"/>
    <p:sldId id="283" r:id="rId30"/>
    <p:sldId id="279" r:id="rId31"/>
    <p:sldId id="281" r:id="rId32"/>
    <p:sldId id="282" r:id="rId33"/>
    <p:sldId id="286" r:id="rId34"/>
    <p:sldId id="284" r:id="rId35"/>
    <p:sldId id="285" r:id="rId36"/>
    <p:sldId id="257" r:id="rId37"/>
    <p:sldId id="258" r:id="rId38"/>
    <p:sldId id="274" r:id="rId39"/>
    <p:sldId id="259" r:id="rId40"/>
    <p:sldId id="260" r:id="rId41"/>
    <p:sldId id="261" r:id="rId42"/>
    <p:sldId id="262" r:id="rId43"/>
    <p:sldId id="263" r:id="rId44"/>
    <p:sldId id="264" r:id="rId45"/>
    <p:sldId id="276" r:id="rId46"/>
    <p:sldId id="266" r:id="rId47"/>
    <p:sldId id="267" r:id="rId48"/>
    <p:sldId id="268" r:id="rId49"/>
    <p:sldId id="270" r:id="rId50"/>
    <p:sldId id="271" r:id="rId51"/>
    <p:sldId id="272" r:id="rId52"/>
    <p:sldId id="273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FF6699"/>
    <a:srgbClr val="17E9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5" autoAdjust="0"/>
    <p:restoredTop sz="94660"/>
  </p:normalViewPr>
  <p:slideViewPr>
    <p:cSldViewPr>
      <p:cViewPr>
        <p:scale>
          <a:sx n="84" d="100"/>
          <a:sy n="84" d="100"/>
        </p:scale>
        <p:origin x="-960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C22E9D-BE1C-4A14-B388-9E8C0EE10E89}" type="datetimeFigureOut">
              <a:rPr lang="en-MY" smtClean="0"/>
              <a:t>25/4/2019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2A9E2-1443-44E3-85A6-B0CBD888931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69685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95B93B-B750-4992-A328-3BAE3AEF497D}" type="slidenum">
              <a:rPr lang="en-US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1C494-9531-46DA-8333-3527A24652F5}" type="datetimeFigureOut">
              <a:rPr lang="en-MY" smtClean="0"/>
              <a:pPr/>
              <a:t>25/4/2019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FA01-E942-40B2-BE50-6BE13047AA64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51869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1C494-9531-46DA-8333-3527A24652F5}" type="datetimeFigureOut">
              <a:rPr lang="en-MY" smtClean="0"/>
              <a:pPr/>
              <a:t>25/4/2019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FA01-E942-40B2-BE50-6BE13047AA64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07496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1C494-9531-46DA-8333-3527A24652F5}" type="datetimeFigureOut">
              <a:rPr lang="en-MY" smtClean="0"/>
              <a:pPr/>
              <a:t>25/4/2019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FA01-E942-40B2-BE50-6BE13047AA64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68598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1C494-9531-46DA-8333-3527A24652F5}" type="datetimeFigureOut">
              <a:rPr lang="en-MY" smtClean="0"/>
              <a:pPr/>
              <a:t>25/4/2019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FA01-E942-40B2-BE50-6BE13047AA64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18201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1C494-9531-46DA-8333-3527A24652F5}" type="datetimeFigureOut">
              <a:rPr lang="en-MY" smtClean="0"/>
              <a:pPr/>
              <a:t>25/4/2019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FA01-E942-40B2-BE50-6BE13047AA64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09632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1C494-9531-46DA-8333-3527A24652F5}" type="datetimeFigureOut">
              <a:rPr lang="en-MY" smtClean="0"/>
              <a:pPr/>
              <a:t>25/4/2019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FA01-E942-40B2-BE50-6BE13047AA64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350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1C494-9531-46DA-8333-3527A24652F5}" type="datetimeFigureOut">
              <a:rPr lang="en-MY" smtClean="0"/>
              <a:pPr/>
              <a:t>25/4/2019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FA01-E942-40B2-BE50-6BE13047AA64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43601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1C494-9531-46DA-8333-3527A24652F5}" type="datetimeFigureOut">
              <a:rPr lang="en-MY" smtClean="0"/>
              <a:pPr/>
              <a:t>25/4/2019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FA01-E942-40B2-BE50-6BE13047AA64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88690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1C494-9531-46DA-8333-3527A24652F5}" type="datetimeFigureOut">
              <a:rPr lang="en-MY" smtClean="0"/>
              <a:pPr/>
              <a:t>25/4/2019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FA01-E942-40B2-BE50-6BE13047AA64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27870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1C494-9531-46DA-8333-3527A24652F5}" type="datetimeFigureOut">
              <a:rPr lang="en-MY" smtClean="0"/>
              <a:pPr/>
              <a:t>25/4/2019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FA01-E942-40B2-BE50-6BE13047AA64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42800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1C494-9531-46DA-8333-3527A24652F5}" type="datetimeFigureOut">
              <a:rPr lang="en-MY" smtClean="0"/>
              <a:pPr/>
              <a:t>25/4/2019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FA01-E942-40B2-BE50-6BE13047AA64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22967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162BD8-6DA2-4728-AE27-B1E9A805981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052138"/>
      </p:ext>
    </p:extLst>
  </p:cSld>
  <p:clrMapOvr>
    <a:masterClrMapping/>
  </p:clrMapOvr>
  <p:transition>
    <p:zoom/>
    <p:sndAc>
      <p:stSnd>
        <p:snd r:embed="rId1" name="bomb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B3525D-2B5E-44CC-A353-983D840B805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669576"/>
      </p:ext>
    </p:extLst>
  </p:cSld>
  <p:clrMapOvr>
    <a:masterClrMapping/>
  </p:clrMapOvr>
  <p:transition>
    <p:zoom/>
    <p:sndAc>
      <p:stSnd>
        <p:snd r:embed="rId1" name="bomb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53C8ED-95C9-438E-9EBF-C3A35F1DDD4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143360"/>
      </p:ext>
    </p:extLst>
  </p:cSld>
  <p:clrMapOvr>
    <a:masterClrMapping/>
  </p:clrMapOvr>
  <p:transition>
    <p:zoom/>
    <p:sndAc>
      <p:stSnd>
        <p:snd r:embed="rId1" name="bomb.wav"/>
      </p:stSnd>
    </p:sndAc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18E480-A6B2-4587-8756-69234B600E2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792279"/>
      </p:ext>
    </p:extLst>
  </p:cSld>
  <p:clrMapOvr>
    <a:masterClrMapping/>
  </p:clrMapOvr>
  <p:transition>
    <p:zoom/>
    <p:sndAc>
      <p:stSnd>
        <p:snd r:embed="rId1" name="bomb.wav"/>
      </p:stSnd>
    </p:sndAc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D85577-69E2-4460-A0E4-86A54AC40F0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083764"/>
      </p:ext>
    </p:extLst>
  </p:cSld>
  <p:clrMapOvr>
    <a:masterClrMapping/>
  </p:clrMapOvr>
  <p:transition>
    <p:zoom/>
    <p:sndAc>
      <p:stSnd>
        <p:snd r:embed="rId1" name="bomb.wav"/>
      </p:stSnd>
    </p:sndAc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637AF1-B17A-4CF1-8D80-1E02EA2CFE6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884529"/>
      </p:ext>
    </p:extLst>
  </p:cSld>
  <p:clrMapOvr>
    <a:masterClrMapping/>
  </p:clrMapOvr>
  <p:transition>
    <p:zoom/>
    <p:sndAc>
      <p:stSnd>
        <p:snd r:embed="rId1" name="bomb.wav"/>
      </p:stSnd>
    </p:sndAc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221AFA-8698-47AE-8325-6BBD2DF0067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799679"/>
      </p:ext>
    </p:extLst>
  </p:cSld>
  <p:clrMapOvr>
    <a:masterClrMapping/>
  </p:clrMapOvr>
  <p:transition>
    <p:zoom/>
    <p:sndAc>
      <p:stSnd>
        <p:snd r:embed="rId1" name="bomb.wav"/>
      </p:stSnd>
    </p:sndAc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5DD16-9CE8-4F04-B5E4-D784AEFEB5D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776324"/>
      </p:ext>
    </p:extLst>
  </p:cSld>
  <p:clrMapOvr>
    <a:masterClrMapping/>
  </p:clrMapOvr>
  <p:transition>
    <p:zoom/>
    <p:sndAc>
      <p:stSnd>
        <p:snd r:embed="rId1" name="bomb.wav"/>
      </p:stSnd>
    </p:sndAc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160BCE-AF1B-4BDA-9B3B-2EFB5FE6A0F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336566"/>
      </p:ext>
    </p:extLst>
  </p:cSld>
  <p:clrMapOvr>
    <a:masterClrMapping/>
  </p:clrMapOvr>
  <p:transition>
    <p:zoom/>
    <p:sndAc>
      <p:stSnd>
        <p:snd r:embed="rId1" name="bomb.wav"/>
      </p:stSnd>
    </p:sndAc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3EFE32-EC90-49A3-8056-5D4AD6D2EF9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546283"/>
      </p:ext>
    </p:extLst>
  </p:cSld>
  <p:clrMapOvr>
    <a:masterClrMapping/>
  </p:clrMapOvr>
  <p:transition>
    <p:zoom/>
    <p:sndAc>
      <p:stSnd>
        <p:snd r:embed="rId1" name="bomb.wav"/>
      </p:stSnd>
    </p:sndAc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4B946-EE3A-4C5F-99E6-10BF323329C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981909"/>
      </p:ext>
    </p:extLst>
  </p:cSld>
  <p:clrMapOvr>
    <a:masterClrMapping/>
  </p:clrMapOvr>
  <p:transition>
    <p:zoom/>
    <p:sndAc>
      <p:stSnd>
        <p:snd r:embed="rId1" name="bomb.wav"/>
      </p:stSnd>
    </p:sndAc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6266B1-8901-41C8-8F3C-903C7DCAC676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4494FD-D9CC-4C1D-8516-4FA4F42E0D47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4327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A5B922-5558-4781-A4FA-69CBD5FD2668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A86DAD-9C72-4BAB-989E-718609395A32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7243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E72C8E-7554-47C2-BA20-1129FCE133A6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3285D3-180E-42B5-BF2E-A0768D949424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3686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CC8802-A375-4BA3-83E1-A41B83981542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9793F9-8110-4E16-A5B4-FFA0E4CF9710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4931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2A519F-F74E-4774-A996-414F190CE757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C7AF08-881E-4B5F-B545-C90FB5CF8012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7350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15CA7C-37AB-4043-AC01-49E525259BA4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FF3B18-CCC1-4C15-892C-99AE47A52599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1348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60806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8AA9D9-C79F-42F4-9577-2FD19979B63E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FEB1B6-1495-4B34-BF87-0FA9CB43B330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0045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DEAFC6-6B56-4ECA-AF2C-1C30F15C3D51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25F291-980E-4430-9B13-4047D88D6C3E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6095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1784A5-F74E-44A8-AFED-3614989CCD6D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C530E6-1F8E-4F83-A38F-E179C523B5B9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4320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755263-2B4F-4411-B052-8485A41DEF45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F384BE-153F-4F56-90FE-EA1E4871DD62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3039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6266B1-8901-41C8-8F3C-903C7DCAC676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4494FD-D9CC-4C1D-8516-4FA4F42E0D47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2940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A5B922-5558-4781-A4FA-69CBD5FD2668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A86DAD-9C72-4BAB-989E-718609395A32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1138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E72C8E-7554-47C2-BA20-1129FCE133A6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3285D3-180E-42B5-BF2E-A0768D949424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3111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CC8802-A375-4BA3-83E1-A41B83981542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9793F9-8110-4E16-A5B4-FFA0E4CF9710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422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2A519F-F74E-4774-A996-414F190CE757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C7AF08-881E-4B5F-B545-C90FB5CF8012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9459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15CA7C-37AB-4043-AC01-49E525259BA4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FF3B18-CCC1-4C15-892C-99AE47A52599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993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3909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8AA9D9-C79F-42F4-9577-2FD19979B63E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FEB1B6-1495-4B34-BF87-0FA9CB43B330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193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DEAFC6-6B56-4ECA-AF2C-1C30F15C3D51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25F291-980E-4430-9B13-4047D88D6C3E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829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1784A5-F74E-44A8-AFED-3614989CCD6D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C530E6-1F8E-4F83-A38F-E179C523B5B9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554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755263-2B4F-4411-B052-8485A41DEF45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F384BE-153F-4F56-90FE-EA1E4871DD62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6809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6266B1-8901-41C8-8F3C-903C7DCAC676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4494FD-D9CC-4C1D-8516-4FA4F42E0D47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5943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A5B922-5558-4781-A4FA-69CBD5FD2668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A86DAD-9C72-4BAB-989E-718609395A32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41854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E72C8E-7554-47C2-BA20-1129FCE133A6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3285D3-180E-42B5-BF2E-A0768D949424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6906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CC8802-A375-4BA3-83E1-A41B83981542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9793F9-8110-4E16-A5B4-FFA0E4CF9710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53147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2A519F-F74E-4774-A996-414F190CE757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C7AF08-881E-4B5F-B545-C90FB5CF8012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83273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15CA7C-37AB-4043-AC01-49E525259BA4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FF3B18-CCC1-4C15-892C-99AE47A52599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4157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038155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8AA9D9-C79F-42F4-9577-2FD19979B63E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FEB1B6-1495-4B34-BF87-0FA9CB43B330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71562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DEAFC6-6B56-4ECA-AF2C-1C30F15C3D51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25F291-980E-4430-9B13-4047D88D6C3E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95852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1784A5-F74E-44A8-AFED-3614989CCD6D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C530E6-1F8E-4F83-A38F-E179C523B5B9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6218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755263-2B4F-4411-B052-8485A41DEF45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F384BE-153F-4F56-90FE-EA1E4871DD62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5698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6266B1-8901-41C8-8F3C-903C7DCAC676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4494FD-D9CC-4C1D-8516-4FA4F42E0D47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47895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A5B922-5558-4781-A4FA-69CBD5FD2668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A86DAD-9C72-4BAB-989E-718609395A32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26564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E72C8E-7554-47C2-BA20-1129FCE133A6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3285D3-180E-42B5-BF2E-A0768D949424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74342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CC8802-A375-4BA3-83E1-A41B83981542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9793F9-8110-4E16-A5B4-FFA0E4CF9710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0988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2A519F-F74E-4774-A996-414F190CE757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C7AF08-881E-4B5F-B545-C90FB5CF8012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06060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15CA7C-37AB-4043-AC01-49E525259BA4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FF3B18-CCC1-4C15-892C-99AE47A52599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67330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641142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8AA9D9-C79F-42F4-9577-2FD19979B63E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FEB1B6-1495-4B34-BF87-0FA9CB43B330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34845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DEAFC6-6B56-4ECA-AF2C-1C30F15C3D51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25F291-980E-4430-9B13-4047D88D6C3E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66686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1784A5-F74E-44A8-AFED-3614989CCD6D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C530E6-1F8E-4F83-A38F-E179C523B5B9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2846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755263-2B4F-4411-B052-8485A41DEF45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F384BE-153F-4F56-90FE-EA1E4871DD62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69023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6266B1-8901-41C8-8F3C-903C7DCAC676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4494FD-D9CC-4C1D-8516-4FA4F42E0D47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0092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A5B922-5558-4781-A4FA-69CBD5FD2668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A86DAD-9C72-4BAB-989E-718609395A32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093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E72C8E-7554-47C2-BA20-1129FCE133A6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3285D3-180E-42B5-BF2E-A0768D949424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43631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CC8802-A375-4BA3-83E1-A41B83981542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9793F9-8110-4E16-A5B4-FFA0E4CF9710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56619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2A519F-F74E-4774-A996-414F190CE757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C7AF08-881E-4B5F-B545-C90FB5CF8012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77771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15CA7C-37AB-4043-AC01-49E525259BA4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FF3B18-CCC1-4C15-892C-99AE47A52599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32508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59268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8AA9D9-C79F-42F4-9577-2FD19979B63E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FEB1B6-1495-4B34-BF87-0FA9CB43B330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58656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DEAFC6-6B56-4ECA-AF2C-1C30F15C3D51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25F291-980E-4430-9B13-4047D88D6C3E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30398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1784A5-F74E-44A8-AFED-3614989CCD6D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C530E6-1F8E-4F83-A38F-E179C523B5B9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19354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755263-2B4F-4411-B052-8485A41DEF45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F384BE-153F-4F56-90FE-EA1E4871DD62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17356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6266B1-8901-41C8-8F3C-903C7DCAC676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4494FD-D9CC-4C1D-8516-4FA4F42E0D47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18141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A5B922-5558-4781-A4FA-69CBD5FD2668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A86DAD-9C72-4BAB-989E-718609395A32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79616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E72C8E-7554-47C2-BA20-1129FCE133A6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3285D3-180E-42B5-BF2E-A0768D949424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75180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CC8802-A375-4BA3-83E1-A41B83981542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9793F9-8110-4E16-A5B4-FFA0E4CF9710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05105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2A519F-F74E-4774-A996-414F190CE757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C7AF08-881E-4B5F-B545-C90FB5CF8012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70605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15CA7C-37AB-4043-AC01-49E525259BA4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FF3B18-CCC1-4C15-892C-99AE47A52599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3426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995640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8AA9D9-C79F-42F4-9577-2FD19979B63E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FEB1B6-1495-4B34-BF87-0FA9CB43B330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71172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DEAFC6-6B56-4ECA-AF2C-1C30F15C3D51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25F291-980E-4430-9B13-4047D88D6C3E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02652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1784A5-F74E-44A8-AFED-3614989CCD6D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C530E6-1F8E-4F83-A38F-E179C523B5B9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93790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755263-2B4F-4411-B052-8485A41DEF45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F384BE-153F-4F56-90FE-EA1E4871DD62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17559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6266B1-8901-41C8-8F3C-903C7DCAC676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4494FD-D9CC-4C1D-8516-4FA4F42E0D47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9445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A5B922-5558-4781-A4FA-69CBD5FD2668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A86DAD-9C72-4BAB-989E-718609395A32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31226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E72C8E-7554-47C2-BA20-1129FCE133A6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3285D3-180E-42B5-BF2E-A0768D949424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7630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CC8802-A375-4BA3-83E1-A41B83981542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9793F9-8110-4E16-A5B4-FFA0E4CF9710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47619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2A519F-F74E-4774-A996-414F190CE757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C7AF08-881E-4B5F-B545-C90FB5CF8012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58258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15CA7C-37AB-4043-AC01-49E525259BA4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FF3B18-CCC1-4C15-892C-99AE47A52599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40883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38923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8AA9D9-C79F-42F4-9577-2FD19979B63E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FEB1B6-1495-4B34-BF87-0FA9CB43B330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937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DEAFC6-6B56-4ECA-AF2C-1C30F15C3D51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25F291-980E-4430-9B13-4047D88D6C3E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44368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1784A5-F74E-44A8-AFED-3614989CCD6D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C530E6-1F8E-4F83-A38F-E179C523B5B9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06003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755263-2B4F-4411-B052-8485A41DEF45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F384BE-153F-4F56-90FE-EA1E4871DD62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47501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6266B1-8901-41C8-8F3C-903C7DCAC676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4494FD-D9CC-4C1D-8516-4FA4F42E0D47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87527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A5B922-5558-4781-A4FA-69CBD5FD2668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A86DAD-9C72-4BAB-989E-718609395A32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84255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E72C8E-7554-47C2-BA20-1129FCE133A6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3285D3-180E-42B5-BF2E-A0768D949424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40583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CC8802-A375-4BA3-83E1-A41B83981542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9793F9-8110-4E16-A5B4-FFA0E4CF9710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04200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2A519F-F74E-4774-A996-414F190CE757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C7AF08-881E-4B5F-B545-C90FB5CF8012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18512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15CA7C-37AB-4043-AC01-49E525259BA4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FF3B18-CCC1-4C15-892C-99AE47A52599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05645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5698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8AA9D9-C79F-42F4-9577-2FD19979B63E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FEB1B6-1495-4B34-BF87-0FA9CB43B330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49518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DEAFC6-6B56-4ECA-AF2C-1C30F15C3D51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25F291-980E-4430-9B13-4047D88D6C3E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38656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1784A5-F74E-44A8-AFED-3614989CCD6D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C530E6-1F8E-4F83-A38F-E179C523B5B9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72072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755263-2B4F-4411-B052-8485A41DEF45}" type="datetimeFigureOut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25/04/2019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F384BE-153F-4F56-90FE-EA1E4871DD62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687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e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2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jpe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2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jpe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1C494-9531-46DA-8333-3527A24652F5}" type="datetimeFigureOut">
              <a:rPr lang="en-MY" smtClean="0"/>
              <a:pPr/>
              <a:t>25/4/2019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5FA01-E942-40B2-BE50-6BE13047AA64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31798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chemeClr val="accent1">
                <a:gamma/>
                <a:tint val="44314"/>
                <a:invGamma/>
              </a:schemeClr>
            </a:gs>
            <a:gs pos="100000">
              <a:schemeClr val="accent1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49437B3-7F1F-4FEB-93E3-99A2558CF5FF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158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zoom/>
    <p:sndAc>
      <p:stSnd>
        <p:snd r:embed="rId13" name="bomb.wav"/>
      </p:stSnd>
    </p:sndAc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8" name="1 Título"/>
          <p:cNvSpPr txBox="1">
            <a:spLocks/>
          </p:cNvSpPr>
          <p:nvPr userDrawn="1"/>
        </p:nvSpPr>
        <p:spPr bwMode="auto">
          <a:xfrm>
            <a:off x="936625" y="6092825"/>
            <a:ext cx="2266950" cy="474663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 err="1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Kementerian</a:t>
            </a:r>
            <a:r>
              <a:rPr lang="en-US" sz="900" b="1" dirty="0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  </a:t>
            </a:r>
            <a:r>
              <a:rPr lang="en-US" sz="900" b="1" dirty="0" err="1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Pendidikan</a:t>
            </a:r>
            <a:r>
              <a:rPr lang="en-US" sz="900" b="1" dirty="0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 Malaysia</a:t>
            </a:r>
            <a:endParaRPr lang="en-US" sz="900" b="1" dirty="0">
              <a:solidFill>
                <a:srgbClr val="C0504D">
                  <a:lumMod val="60000"/>
                  <a:lumOff val="40000"/>
                </a:srgb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 err="1" smtClean="0">
                <a:solidFill>
                  <a:prstClr val="white"/>
                </a:solidFill>
                <a:cs typeface="Arial" charset="0"/>
              </a:rPr>
              <a:t>Bahagian</a:t>
            </a:r>
            <a:r>
              <a:rPr lang="en-US" sz="900" dirty="0" smtClean="0">
                <a:solidFill>
                  <a:prstClr val="white"/>
                </a:solidFill>
                <a:cs typeface="Arial" charset="0"/>
              </a:rPr>
              <a:t> Pembangunan </a:t>
            </a:r>
            <a:r>
              <a:rPr lang="en-US" sz="900" dirty="0" err="1" smtClean="0">
                <a:solidFill>
                  <a:prstClr val="white"/>
                </a:solidFill>
                <a:cs typeface="Arial" charset="0"/>
              </a:rPr>
              <a:t>Kurikulum</a:t>
            </a:r>
            <a:endParaRPr lang="en-US" sz="900" dirty="0">
              <a:solidFill>
                <a:prstClr val="white"/>
              </a:solidFill>
              <a:cs typeface="Arial" charset="0"/>
            </a:endParaRPr>
          </a:p>
        </p:txBody>
      </p:sp>
      <p:grpSp>
        <p:nvGrpSpPr>
          <p:cNvPr id="1029" name="Group 18"/>
          <p:cNvGrpSpPr>
            <a:grpSpLocks/>
          </p:cNvGrpSpPr>
          <p:nvPr userDrawn="1"/>
        </p:nvGrpSpPr>
        <p:grpSpPr bwMode="auto">
          <a:xfrm>
            <a:off x="6804025" y="5965825"/>
            <a:ext cx="2536825" cy="738188"/>
            <a:chOff x="3354388" y="5965825"/>
            <a:chExt cx="2536825" cy="738188"/>
          </a:xfrm>
        </p:grpSpPr>
        <p:pic>
          <p:nvPicPr>
            <p:cNvPr id="1033" name="Imagen 5" descr="C:\Users\Design\Documents\Edu\Product Launch\shadown.png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4388" y="5965825"/>
              <a:ext cx="762000" cy="719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" name="27 Imagen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188" y="6170613"/>
              <a:ext cx="363537" cy="30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5" name="28 Imagen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1863" y="6170613"/>
              <a:ext cx="363537" cy="30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6" name="30 CuadroTexto"/>
            <p:cNvSpPr txBox="1">
              <a:spLocks noChangeArrowheads="1"/>
            </p:cNvSpPr>
            <p:nvPr/>
          </p:nvSpPr>
          <p:spPr bwMode="auto">
            <a:xfrm>
              <a:off x="4467226" y="6181725"/>
              <a:ext cx="315912" cy="27781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s-HN" sz="1200" b="1" i="1" smtClean="0">
                  <a:solidFill>
                    <a:srgbClr val="A6A6A6"/>
                  </a:solidFill>
                  <a:latin typeface="Calibri" pitchFamily="34" charset="0"/>
                  <a:cs typeface="Arial" pitchFamily="34" charset="0"/>
                </a:rPr>
                <a:t>of</a:t>
              </a:r>
              <a:endParaRPr lang="es-ES" sz="1200" b="1" i="1" smtClean="0">
                <a:solidFill>
                  <a:srgbClr val="A6A6A6"/>
                </a:solidFill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037" name="31 CuadroTexto"/>
            <p:cNvSpPr txBox="1">
              <a:spLocks noChangeArrowheads="1"/>
            </p:cNvSpPr>
            <p:nvPr/>
          </p:nvSpPr>
          <p:spPr bwMode="auto">
            <a:xfrm>
              <a:off x="4722813" y="6181725"/>
              <a:ext cx="341313" cy="27622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s-HN" sz="1200" b="1" dirty="0" smtClean="0">
                  <a:solidFill>
                    <a:srgbClr val="7F7F7F"/>
                  </a:solidFill>
                  <a:latin typeface="Calibri" pitchFamily="34" charset="0"/>
                  <a:cs typeface="Arial" pitchFamily="34" charset="0"/>
                </a:rPr>
                <a:t>31</a:t>
              </a:r>
              <a:endParaRPr lang="es-ES" sz="1200" b="1" dirty="0" smtClean="0">
                <a:solidFill>
                  <a:srgbClr val="7F7F7F"/>
                </a:solidFill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038" name="Imagen 5" descr="C:\Users\Design\Documents\Edu\Product Launch\shadown.png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7625" y="5983288"/>
              <a:ext cx="763588" cy="72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9" name="Imagen 27" descr="btns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0638" y="6221413"/>
              <a:ext cx="215900" cy="211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0" name="Imagen 28" descr="btns">
              <a:hlinkClick r:id="" action="ppaction://hlinkshowjump?jump=previousslide"/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4300" y="6221413"/>
              <a:ext cx="215900" cy="211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Rectangle 15"/>
          <p:cNvSpPr/>
          <p:nvPr userDrawn="1"/>
        </p:nvSpPr>
        <p:spPr>
          <a:xfrm>
            <a:off x="0" y="6669088"/>
            <a:ext cx="9144000" cy="188912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031" name="Picture 1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98"/>
          <a:stretch>
            <a:fillRect/>
          </a:stretch>
        </p:blipFill>
        <p:spPr bwMode="auto">
          <a:xfrm>
            <a:off x="323850" y="6102350"/>
            <a:ext cx="6159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 userDrawn="1"/>
        </p:nvSpPr>
        <p:spPr>
          <a:xfrm>
            <a:off x="7566025" y="6165850"/>
            <a:ext cx="461963" cy="293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DBFF9C7A-6244-4A22-9F1C-A5F17DFA89DB}" type="slidenum">
              <a:rPr lang="en-US" sz="1200" b="1">
                <a:solidFill>
                  <a:srgbClr val="C0504D">
                    <a:lumMod val="60000"/>
                    <a:lumOff val="40000"/>
                  </a:srgbClr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b="1" dirty="0">
              <a:solidFill>
                <a:srgbClr val="C0504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719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8" name="1 Título"/>
          <p:cNvSpPr txBox="1">
            <a:spLocks/>
          </p:cNvSpPr>
          <p:nvPr userDrawn="1"/>
        </p:nvSpPr>
        <p:spPr bwMode="auto">
          <a:xfrm>
            <a:off x="936625" y="6092825"/>
            <a:ext cx="2266950" cy="474663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 err="1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Kementerian</a:t>
            </a:r>
            <a:r>
              <a:rPr lang="en-US" sz="900" b="1" dirty="0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  </a:t>
            </a:r>
            <a:r>
              <a:rPr lang="en-US" sz="900" b="1" dirty="0" err="1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Pendidikan</a:t>
            </a:r>
            <a:r>
              <a:rPr lang="en-US" sz="900" b="1" dirty="0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 Malaysia</a:t>
            </a:r>
            <a:endParaRPr lang="en-US" sz="900" b="1" dirty="0">
              <a:solidFill>
                <a:srgbClr val="C0504D">
                  <a:lumMod val="60000"/>
                  <a:lumOff val="40000"/>
                </a:srgb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 err="1" smtClean="0">
                <a:solidFill>
                  <a:prstClr val="white"/>
                </a:solidFill>
                <a:cs typeface="Arial" charset="0"/>
              </a:rPr>
              <a:t>Bahagian</a:t>
            </a:r>
            <a:r>
              <a:rPr lang="en-US" sz="900" dirty="0" smtClean="0">
                <a:solidFill>
                  <a:prstClr val="white"/>
                </a:solidFill>
                <a:cs typeface="Arial" charset="0"/>
              </a:rPr>
              <a:t> Pembangunan </a:t>
            </a:r>
            <a:r>
              <a:rPr lang="en-US" sz="900" dirty="0" err="1" smtClean="0">
                <a:solidFill>
                  <a:prstClr val="white"/>
                </a:solidFill>
                <a:cs typeface="Arial" charset="0"/>
              </a:rPr>
              <a:t>Kurikulum</a:t>
            </a:r>
            <a:endParaRPr lang="en-US" sz="900" dirty="0">
              <a:solidFill>
                <a:prstClr val="white"/>
              </a:solidFill>
              <a:cs typeface="Arial" charset="0"/>
            </a:endParaRPr>
          </a:p>
        </p:txBody>
      </p:sp>
      <p:grpSp>
        <p:nvGrpSpPr>
          <p:cNvPr id="1029" name="Group 18"/>
          <p:cNvGrpSpPr>
            <a:grpSpLocks/>
          </p:cNvGrpSpPr>
          <p:nvPr userDrawn="1"/>
        </p:nvGrpSpPr>
        <p:grpSpPr bwMode="auto">
          <a:xfrm>
            <a:off x="6804025" y="5965825"/>
            <a:ext cx="2536825" cy="738188"/>
            <a:chOff x="3354388" y="5965825"/>
            <a:chExt cx="2536825" cy="738188"/>
          </a:xfrm>
        </p:grpSpPr>
        <p:pic>
          <p:nvPicPr>
            <p:cNvPr id="1033" name="Imagen 5" descr="C:\Users\Design\Documents\Edu\Product Launch\shadown.png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4388" y="5965825"/>
              <a:ext cx="762000" cy="719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" name="27 Imagen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188" y="6170613"/>
              <a:ext cx="363537" cy="30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5" name="28 Imagen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1863" y="6170613"/>
              <a:ext cx="363537" cy="30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6" name="30 CuadroTexto"/>
            <p:cNvSpPr txBox="1">
              <a:spLocks noChangeArrowheads="1"/>
            </p:cNvSpPr>
            <p:nvPr/>
          </p:nvSpPr>
          <p:spPr bwMode="auto">
            <a:xfrm>
              <a:off x="4467226" y="6181725"/>
              <a:ext cx="315912" cy="27781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s-HN" sz="1200" b="1" i="1" smtClean="0">
                  <a:solidFill>
                    <a:srgbClr val="A6A6A6"/>
                  </a:solidFill>
                  <a:latin typeface="Calibri" pitchFamily="34" charset="0"/>
                  <a:cs typeface="Arial" pitchFamily="34" charset="0"/>
                </a:rPr>
                <a:t>of</a:t>
              </a:r>
              <a:endParaRPr lang="es-ES" sz="1200" b="1" i="1" smtClean="0">
                <a:solidFill>
                  <a:srgbClr val="A6A6A6"/>
                </a:solidFill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037" name="31 CuadroTexto"/>
            <p:cNvSpPr txBox="1">
              <a:spLocks noChangeArrowheads="1"/>
            </p:cNvSpPr>
            <p:nvPr/>
          </p:nvSpPr>
          <p:spPr bwMode="auto">
            <a:xfrm>
              <a:off x="4722813" y="6181725"/>
              <a:ext cx="341313" cy="27622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s-HN" sz="1200" b="1" dirty="0" smtClean="0">
                  <a:solidFill>
                    <a:srgbClr val="7F7F7F"/>
                  </a:solidFill>
                  <a:latin typeface="Calibri" pitchFamily="34" charset="0"/>
                  <a:cs typeface="Arial" pitchFamily="34" charset="0"/>
                </a:rPr>
                <a:t>31</a:t>
              </a:r>
              <a:endParaRPr lang="es-ES" sz="1200" b="1" dirty="0" smtClean="0">
                <a:solidFill>
                  <a:srgbClr val="7F7F7F"/>
                </a:solidFill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038" name="Imagen 5" descr="C:\Users\Design\Documents\Edu\Product Launch\shadown.png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7625" y="5983288"/>
              <a:ext cx="763588" cy="72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9" name="Imagen 27" descr="btns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0638" y="6221413"/>
              <a:ext cx="215900" cy="211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0" name="Imagen 28" descr="btns">
              <a:hlinkClick r:id="" action="ppaction://hlinkshowjump?jump=previousslide"/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4300" y="6221413"/>
              <a:ext cx="215900" cy="211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Rectangle 15"/>
          <p:cNvSpPr/>
          <p:nvPr userDrawn="1"/>
        </p:nvSpPr>
        <p:spPr>
          <a:xfrm>
            <a:off x="0" y="6669088"/>
            <a:ext cx="9144000" cy="188912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031" name="Picture 1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98"/>
          <a:stretch>
            <a:fillRect/>
          </a:stretch>
        </p:blipFill>
        <p:spPr bwMode="auto">
          <a:xfrm>
            <a:off x="323850" y="6102350"/>
            <a:ext cx="6159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 userDrawn="1"/>
        </p:nvSpPr>
        <p:spPr>
          <a:xfrm>
            <a:off x="7566025" y="6165850"/>
            <a:ext cx="461963" cy="293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DBFF9C7A-6244-4A22-9F1C-A5F17DFA89DB}" type="slidenum">
              <a:rPr lang="en-US" sz="1200" b="1">
                <a:solidFill>
                  <a:srgbClr val="C0504D">
                    <a:lumMod val="60000"/>
                    <a:lumOff val="40000"/>
                  </a:srgbClr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b="1" dirty="0">
              <a:solidFill>
                <a:srgbClr val="C0504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755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8" name="1 Título"/>
          <p:cNvSpPr txBox="1">
            <a:spLocks/>
          </p:cNvSpPr>
          <p:nvPr userDrawn="1"/>
        </p:nvSpPr>
        <p:spPr bwMode="auto">
          <a:xfrm>
            <a:off x="936625" y="6092825"/>
            <a:ext cx="2266950" cy="474663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 err="1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Kementerian</a:t>
            </a:r>
            <a:r>
              <a:rPr lang="en-US" sz="900" b="1" dirty="0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  </a:t>
            </a:r>
            <a:r>
              <a:rPr lang="en-US" sz="900" b="1" dirty="0" err="1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Pendidikan</a:t>
            </a:r>
            <a:r>
              <a:rPr lang="en-US" sz="900" b="1" dirty="0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 Malaysia</a:t>
            </a:r>
            <a:endParaRPr lang="en-US" sz="900" b="1" dirty="0">
              <a:solidFill>
                <a:srgbClr val="C0504D">
                  <a:lumMod val="60000"/>
                  <a:lumOff val="40000"/>
                </a:srgb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 err="1" smtClean="0">
                <a:solidFill>
                  <a:prstClr val="white"/>
                </a:solidFill>
                <a:cs typeface="Arial" charset="0"/>
              </a:rPr>
              <a:t>Bahagian</a:t>
            </a:r>
            <a:r>
              <a:rPr lang="en-US" sz="900" dirty="0" smtClean="0">
                <a:solidFill>
                  <a:prstClr val="white"/>
                </a:solidFill>
                <a:cs typeface="Arial" charset="0"/>
              </a:rPr>
              <a:t> Pembangunan </a:t>
            </a:r>
            <a:r>
              <a:rPr lang="en-US" sz="900" dirty="0" err="1" smtClean="0">
                <a:solidFill>
                  <a:prstClr val="white"/>
                </a:solidFill>
                <a:cs typeface="Arial" charset="0"/>
              </a:rPr>
              <a:t>Kurikulum</a:t>
            </a:r>
            <a:endParaRPr lang="en-US" sz="900" dirty="0">
              <a:solidFill>
                <a:prstClr val="white"/>
              </a:solidFill>
              <a:cs typeface="Arial" charset="0"/>
            </a:endParaRPr>
          </a:p>
        </p:txBody>
      </p:sp>
      <p:grpSp>
        <p:nvGrpSpPr>
          <p:cNvPr id="1029" name="Group 18"/>
          <p:cNvGrpSpPr>
            <a:grpSpLocks/>
          </p:cNvGrpSpPr>
          <p:nvPr userDrawn="1"/>
        </p:nvGrpSpPr>
        <p:grpSpPr bwMode="auto">
          <a:xfrm>
            <a:off x="6804025" y="5965825"/>
            <a:ext cx="2536825" cy="738188"/>
            <a:chOff x="3354388" y="5965825"/>
            <a:chExt cx="2536825" cy="738188"/>
          </a:xfrm>
        </p:grpSpPr>
        <p:pic>
          <p:nvPicPr>
            <p:cNvPr id="1033" name="Imagen 5" descr="C:\Users\Design\Documents\Edu\Product Launch\shadown.png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4388" y="5965825"/>
              <a:ext cx="762000" cy="719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" name="27 Imagen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188" y="6170613"/>
              <a:ext cx="363537" cy="30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5" name="28 Imagen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1863" y="6170613"/>
              <a:ext cx="363537" cy="30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6" name="30 CuadroTexto"/>
            <p:cNvSpPr txBox="1">
              <a:spLocks noChangeArrowheads="1"/>
            </p:cNvSpPr>
            <p:nvPr/>
          </p:nvSpPr>
          <p:spPr bwMode="auto">
            <a:xfrm>
              <a:off x="4467226" y="6181725"/>
              <a:ext cx="315912" cy="27781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s-HN" sz="1200" b="1" i="1" smtClean="0">
                  <a:solidFill>
                    <a:srgbClr val="A6A6A6"/>
                  </a:solidFill>
                  <a:latin typeface="Calibri" pitchFamily="34" charset="0"/>
                  <a:cs typeface="Arial" pitchFamily="34" charset="0"/>
                </a:rPr>
                <a:t>of</a:t>
              </a:r>
              <a:endParaRPr lang="es-ES" sz="1200" b="1" i="1" smtClean="0">
                <a:solidFill>
                  <a:srgbClr val="A6A6A6"/>
                </a:solidFill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037" name="31 CuadroTexto"/>
            <p:cNvSpPr txBox="1">
              <a:spLocks noChangeArrowheads="1"/>
            </p:cNvSpPr>
            <p:nvPr/>
          </p:nvSpPr>
          <p:spPr bwMode="auto">
            <a:xfrm>
              <a:off x="4722813" y="6181725"/>
              <a:ext cx="341313" cy="27622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s-HN" sz="1200" b="1" dirty="0" smtClean="0">
                  <a:solidFill>
                    <a:srgbClr val="7F7F7F"/>
                  </a:solidFill>
                  <a:latin typeface="Calibri" pitchFamily="34" charset="0"/>
                  <a:cs typeface="Arial" pitchFamily="34" charset="0"/>
                </a:rPr>
                <a:t>31</a:t>
              </a:r>
              <a:endParaRPr lang="es-ES" sz="1200" b="1" dirty="0" smtClean="0">
                <a:solidFill>
                  <a:srgbClr val="7F7F7F"/>
                </a:solidFill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038" name="Imagen 5" descr="C:\Users\Design\Documents\Edu\Product Launch\shadown.png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7625" y="5983288"/>
              <a:ext cx="763588" cy="72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9" name="Imagen 27" descr="btns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0638" y="6221413"/>
              <a:ext cx="215900" cy="211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0" name="Imagen 28" descr="btns">
              <a:hlinkClick r:id="" action="ppaction://hlinkshowjump?jump=previousslide"/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4300" y="6221413"/>
              <a:ext cx="215900" cy="211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Rectangle 15"/>
          <p:cNvSpPr/>
          <p:nvPr userDrawn="1"/>
        </p:nvSpPr>
        <p:spPr>
          <a:xfrm>
            <a:off x="0" y="6669088"/>
            <a:ext cx="9144000" cy="188912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031" name="Picture 1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98"/>
          <a:stretch>
            <a:fillRect/>
          </a:stretch>
        </p:blipFill>
        <p:spPr bwMode="auto">
          <a:xfrm>
            <a:off x="323850" y="6102350"/>
            <a:ext cx="6159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 userDrawn="1"/>
        </p:nvSpPr>
        <p:spPr>
          <a:xfrm>
            <a:off x="7566025" y="6165850"/>
            <a:ext cx="461963" cy="293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DBFF9C7A-6244-4A22-9F1C-A5F17DFA89DB}" type="slidenum">
              <a:rPr lang="en-US" sz="1200" b="1">
                <a:solidFill>
                  <a:srgbClr val="C0504D">
                    <a:lumMod val="60000"/>
                    <a:lumOff val="40000"/>
                  </a:srgbClr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b="1" dirty="0">
              <a:solidFill>
                <a:srgbClr val="C0504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77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8" name="1 Título"/>
          <p:cNvSpPr txBox="1">
            <a:spLocks/>
          </p:cNvSpPr>
          <p:nvPr userDrawn="1"/>
        </p:nvSpPr>
        <p:spPr bwMode="auto">
          <a:xfrm>
            <a:off x="936625" y="6092825"/>
            <a:ext cx="2266950" cy="474663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 err="1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Kementerian</a:t>
            </a:r>
            <a:r>
              <a:rPr lang="en-US" sz="900" b="1" dirty="0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  </a:t>
            </a:r>
            <a:r>
              <a:rPr lang="en-US" sz="900" b="1" dirty="0" err="1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Pendidikan</a:t>
            </a:r>
            <a:r>
              <a:rPr lang="en-US" sz="900" b="1" dirty="0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 Malaysia</a:t>
            </a:r>
            <a:endParaRPr lang="en-US" sz="900" b="1" dirty="0">
              <a:solidFill>
                <a:srgbClr val="C0504D">
                  <a:lumMod val="60000"/>
                  <a:lumOff val="40000"/>
                </a:srgb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 err="1" smtClean="0">
                <a:solidFill>
                  <a:prstClr val="white"/>
                </a:solidFill>
                <a:cs typeface="Arial" charset="0"/>
              </a:rPr>
              <a:t>Bahagian</a:t>
            </a:r>
            <a:r>
              <a:rPr lang="en-US" sz="900" dirty="0" smtClean="0">
                <a:solidFill>
                  <a:prstClr val="white"/>
                </a:solidFill>
                <a:cs typeface="Arial" charset="0"/>
              </a:rPr>
              <a:t> Pembangunan </a:t>
            </a:r>
            <a:r>
              <a:rPr lang="en-US" sz="900" dirty="0" err="1" smtClean="0">
                <a:solidFill>
                  <a:prstClr val="white"/>
                </a:solidFill>
                <a:cs typeface="Arial" charset="0"/>
              </a:rPr>
              <a:t>Kurikulum</a:t>
            </a:r>
            <a:endParaRPr lang="en-US" sz="900" dirty="0">
              <a:solidFill>
                <a:prstClr val="white"/>
              </a:solidFill>
              <a:cs typeface="Arial" charset="0"/>
            </a:endParaRPr>
          </a:p>
        </p:txBody>
      </p:sp>
      <p:grpSp>
        <p:nvGrpSpPr>
          <p:cNvPr id="1029" name="Group 18"/>
          <p:cNvGrpSpPr>
            <a:grpSpLocks/>
          </p:cNvGrpSpPr>
          <p:nvPr userDrawn="1"/>
        </p:nvGrpSpPr>
        <p:grpSpPr bwMode="auto">
          <a:xfrm>
            <a:off x="6804025" y="5965825"/>
            <a:ext cx="2536825" cy="738188"/>
            <a:chOff x="3354388" y="5965825"/>
            <a:chExt cx="2536825" cy="738188"/>
          </a:xfrm>
        </p:grpSpPr>
        <p:pic>
          <p:nvPicPr>
            <p:cNvPr id="1033" name="Imagen 5" descr="C:\Users\Design\Documents\Edu\Product Launch\shadown.png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4388" y="5965825"/>
              <a:ext cx="762000" cy="719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" name="27 Imagen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188" y="6170613"/>
              <a:ext cx="363537" cy="30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5" name="28 Imagen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1863" y="6170613"/>
              <a:ext cx="363537" cy="30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6" name="30 CuadroTexto"/>
            <p:cNvSpPr txBox="1">
              <a:spLocks noChangeArrowheads="1"/>
            </p:cNvSpPr>
            <p:nvPr/>
          </p:nvSpPr>
          <p:spPr bwMode="auto">
            <a:xfrm>
              <a:off x="4467226" y="6181725"/>
              <a:ext cx="315912" cy="27781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s-HN" sz="1200" b="1" i="1" smtClean="0">
                  <a:solidFill>
                    <a:srgbClr val="A6A6A6"/>
                  </a:solidFill>
                  <a:latin typeface="Calibri" pitchFamily="34" charset="0"/>
                  <a:cs typeface="Arial" pitchFamily="34" charset="0"/>
                </a:rPr>
                <a:t>of</a:t>
              </a:r>
              <a:endParaRPr lang="es-ES" sz="1200" b="1" i="1" smtClean="0">
                <a:solidFill>
                  <a:srgbClr val="A6A6A6"/>
                </a:solidFill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037" name="31 CuadroTexto"/>
            <p:cNvSpPr txBox="1">
              <a:spLocks noChangeArrowheads="1"/>
            </p:cNvSpPr>
            <p:nvPr/>
          </p:nvSpPr>
          <p:spPr bwMode="auto">
            <a:xfrm>
              <a:off x="4722813" y="6181725"/>
              <a:ext cx="341313" cy="27622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s-HN" sz="1200" b="1" dirty="0" smtClean="0">
                  <a:solidFill>
                    <a:srgbClr val="7F7F7F"/>
                  </a:solidFill>
                  <a:latin typeface="Calibri" pitchFamily="34" charset="0"/>
                  <a:cs typeface="Arial" pitchFamily="34" charset="0"/>
                </a:rPr>
                <a:t>31</a:t>
              </a:r>
              <a:endParaRPr lang="es-ES" sz="1200" b="1" dirty="0" smtClean="0">
                <a:solidFill>
                  <a:srgbClr val="7F7F7F"/>
                </a:solidFill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038" name="Imagen 5" descr="C:\Users\Design\Documents\Edu\Product Launch\shadown.png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7625" y="5983288"/>
              <a:ext cx="763588" cy="72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9" name="Imagen 27" descr="btns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0638" y="6221413"/>
              <a:ext cx="215900" cy="211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0" name="Imagen 28" descr="btns">
              <a:hlinkClick r:id="" action="ppaction://hlinkshowjump?jump=previousslide"/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4300" y="6221413"/>
              <a:ext cx="215900" cy="211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Rectangle 15"/>
          <p:cNvSpPr/>
          <p:nvPr userDrawn="1"/>
        </p:nvSpPr>
        <p:spPr>
          <a:xfrm>
            <a:off x="0" y="6669088"/>
            <a:ext cx="9144000" cy="188912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031" name="Picture 1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98"/>
          <a:stretch>
            <a:fillRect/>
          </a:stretch>
        </p:blipFill>
        <p:spPr bwMode="auto">
          <a:xfrm>
            <a:off x="323850" y="6102350"/>
            <a:ext cx="6159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 userDrawn="1"/>
        </p:nvSpPr>
        <p:spPr>
          <a:xfrm>
            <a:off x="7566025" y="6165850"/>
            <a:ext cx="461963" cy="293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DBFF9C7A-6244-4A22-9F1C-A5F17DFA89DB}" type="slidenum">
              <a:rPr lang="en-US" sz="1200" b="1">
                <a:solidFill>
                  <a:srgbClr val="C0504D">
                    <a:lumMod val="60000"/>
                    <a:lumOff val="40000"/>
                  </a:srgbClr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b="1" dirty="0">
              <a:solidFill>
                <a:srgbClr val="C0504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444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8" name="1 Título"/>
          <p:cNvSpPr txBox="1">
            <a:spLocks/>
          </p:cNvSpPr>
          <p:nvPr userDrawn="1"/>
        </p:nvSpPr>
        <p:spPr bwMode="auto">
          <a:xfrm>
            <a:off x="936625" y="6092825"/>
            <a:ext cx="2266950" cy="474663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 err="1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Kementerian</a:t>
            </a:r>
            <a:r>
              <a:rPr lang="en-US" sz="900" b="1" dirty="0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  </a:t>
            </a:r>
            <a:r>
              <a:rPr lang="en-US" sz="900" b="1" dirty="0" err="1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Pendidikan</a:t>
            </a:r>
            <a:r>
              <a:rPr lang="en-US" sz="900" b="1" dirty="0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 Malaysia</a:t>
            </a:r>
            <a:endParaRPr lang="en-US" sz="900" b="1" dirty="0">
              <a:solidFill>
                <a:srgbClr val="C0504D">
                  <a:lumMod val="60000"/>
                  <a:lumOff val="40000"/>
                </a:srgb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 err="1" smtClean="0">
                <a:solidFill>
                  <a:prstClr val="white"/>
                </a:solidFill>
                <a:cs typeface="Arial" charset="0"/>
              </a:rPr>
              <a:t>Bahagian</a:t>
            </a:r>
            <a:r>
              <a:rPr lang="en-US" sz="900" dirty="0" smtClean="0">
                <a:solidFill>
                  <a:prstClr val="white"/>
                </a:solidFill>
                <a:cs typeface="Arial" charset="0"/>
              </a:rPr>
              <a:t> Pembangunan </a:t>
            </a:r>
            <a:r>
              <a:rPr lang="en-US" sz="900" dirty="0" err="1" smtClean="0">
                <a:solidFill>
                  <a:prstClr val="white"/>
                </a:solidFill>
                <a:cs typeface="Arial" charset="0"/>
              </a:rPr>
              <a:t>Kurikulum</a:t>
            </a:r>
            <a:endParaRPr lang="en-US" sz="900" dirty="0">
              <a:solidFill>
                <a:prstClr val="white"/>
              </a:solidFill>
              <a:cs typeface="Arial" charset="0"/>
            </a:endParaRPr>
          </a:p>
        </p:txBody>
      </p:sp>
      <p:grpSp>
        <p:nvGrpSpPr>
          <p:cNvPr id="1029" name="Group 18"/>
          <p:cNvGrpSpPr>
            <a:grpSpLocks/>
          </p:cNvGrpSpPr>
          <p:nvPr userDrawn="1"/>
        </p:nvGrpSpPr>
        <p:grpSpPr bwMode="auto">
          <a:xfrm>
            <a:off x="6804025" y="5965825"/>
            <a:ext cx="2536825" cy="738188"/>
            <a:chOff x="3354388" y="5965825"/>
            <a:chExt cx="2536825" cy="738188"/>
          </a:xfrm>
        </p:grpSpPr>
        <p:pic>
          <p:nvPicPr>
            <p:cNvPr id="1033" name="Imagen 5" descr="C:\Users\Design\Documents\Edu\Product Launch\shadown.png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4388" y="5965825"/>
              <a:ext cx="762000" cy="719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" name="27 Imagen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188" y="6170613"/>
              <a:ext cx="363537" cy="30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5" name="28 Imagen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1863" y="6170613"/>
              <a:ext cx="363537" cy="30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6" name="30 CuadroTexto"/>
            <p:cNvSpPr txBox="1">
              <a:spLocks noChangeArrowheads="1"/>
            </p:cNvSpPr>
            <p:nvPr/>
          </p:nvSpPr>
          <p:spPr bwMode="auto">
            <a:xfrm>
              <a:off x="4467226" y="6181725"/>
              <a:ext cx="315912" cy="27781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s-HN" sz="1200" b="1" i="1" smtClean="0">
                  <a:solidFill>
                    <a:srgbClr val="A6A6A6"/>
                  </a:solidFill>
                  <a:latin typeface="Calibri" pitchFamily="34" charset="0"/>
                  <a:cs typeface="Arial" pitchFamily="34" charset="0"/>
                </a:rPr>
                <a:t>of</a:t>
              </a:r>
              <a:endParaRPr lang="es-ES" sz="1200" b="1" i="1" smtClean="0">
                <a:solidFill>
                  <a:srgbClr val="A6A6A6"/>
                </a:solidFill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037" name="31 CuadroTexto"/>
            <p:cNvSpPr txBox="1">
              <a:spLocks noChangeArrowheads="1"/>
            </p:cNvSpPr>
            <p:nvPr/>
          </p:nvSpPr>
          <p:spPr bwMode="auto">
            <a:xfrm>
              <a:off x="4722813" y="6181725"/>
              <a:ext cx="341313" cy="27622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s-HN" sz="1200" b="1" dirty="0" smtClean="0">
                  <a:solidFill>
                    <a:srgbClr val="7F7F7F"/>
                  </a:solidFill>
                  <a:latin typeface="Calibri" pitchFamily="34" charset="0"/>
                  <a:cs typeface="Arial" pitchFamily="34" charset="0"/>
                </a:rPr>
                <a:t>31</a:t>
              </a:r>
              <a:endParaRPr lang="es-ES" sz="1200" b="1" dirty="0" smtClean="0">
                <a:solidFill>
                  <a:srgbClr val="7F7F7F"/>
                </a:solidFill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038" name="Imagen 5" descr="C:\Users\Design\Documents\Edu\Product Launch\shadown.png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7625" y="5983288"/>
              <a:ext cx="763588" cy="72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9" name="Imagen 27" descr="btns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0638" y="6221413"/>
              <a:ext cx="215900" cy="211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0" name="Imagen 28" descr="btns">
              <a:hlinkClick r:id="" action="ppaction://hlinkshowjump?jump=previousslide"/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4300" y="6221413"/>
              <a:ext cx="215900" cy="211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Rectangle 15"/>
          <p:cNvSpPr/>
          <p:nvPr userDrawn="1"/>
        </p:nvSpPr>
        <p:spPr>
          <a:xfrm>
            <a:off x="0" y="6669088"/>
            <a:ext cx="9144000" cy="188912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031" name="Picture 1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98"/>
          <a:stretch>
            <a:fillRect/>
          </a:stretch>
        </p:blipFill>
        <p:spPr bwMode="auto">
          <a:xfrm>
            <a:off x="323850" y="6102350"/>
            <a:ext cx="6159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 userDrawn="1"/>
        </p:nvSpPr>
        <p:spPr>
          <a:xfrm>
            <a:off x="7566025" y="6165850"/>
            <a:ext cx="461963" cy="293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DBFF9C7A-6244-4A22-9F1C-A5F17DFA89DB}" type="slidenum">
              <a:rPr lang="en-US" sz="1200" b="1">
                <a:solidFill>
                  <a:srgbClr val="C0504D">
                    <a:lumMod val="60000"/>
                    <a:lumOff val="40000"/>
                  </a:srgbClr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b="1" dirty="0">
              <a:solidFill>
                <a:srgbClr val="C0504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450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8" name="1 Título"/>
          <p:cNvSpPr txBox="1">
            <a:spLocks/>
          </p:cNvSpPr>
          <p:nvPr userDrawn="1"/>
        </p:nvSpPr>
        <p:spPr bwMode="auto">
          <a:xfrm>
            <a:off x="936625" y="6092825"/>
            <a:ext cx="2266950" cy="474663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 err="1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Kementerian</a:t>
            </a:r>
            <a:r>
              <a:rPr lang="en-US" sz="900" b="1" dirty="0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  </a:t>
            </a:r>
            <a:r>
              <a:rPr lang="en-US" sz="900" b="1" dirty="0" err="1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Pendidikan</a:t>
            </a:r>
            <a:r>
              <a:rPr lang="en-US" sz="900" b="1" dirty="0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 Malaysia</a:t>
            </a:r>
            <a:endParaRPr lang="en-US" sz="900" b="1" dirty="0">
              <a:solidFill>
                <a:srgbClr val="C0504D">
                  <a:lumMod val="60000"/>
                  <a:lumOff val="40000"/>
                </a:srgb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 err="1" smtClean="0">
                <a:solidFill>
                  <a:prstClr val="white"/>
                </a:solidFill>
                <a:cs typeface="Arial" charset="0"/>
              </a:rPr>
              <a:t>Bahagian</a:t>
            </a:r>
            <a:r>
              <a:rPr lang="en-US" sz="900" dirty="0" smtClean="0">
                <a:solidFill>
                  <a:prstClr val="white"/>
                </a:solidFill>
                <a:cs typeface="Arial" charset="0"/>
              </a:rPr>
              <a:t> Pembangunan </a:t>
            </a:r>
            <a:r>
              <a:rPr lang="en-US" sz="900" dirty="0" err="1" smtClean="0">
                <a:solidFill>
                  <a:prstClr val="white"/>
                </a:solidFill>
                <a:cs typeface="Arial" charset="0"/>
              </a:rPr>
              <a:t>Kurikulum</a:t>
            </a:r>
            <a:endParaRPr lang="en-US" sz="900" dirty="0">
              <a:solidFill>
                <a:prstClr val="white"/>
              </a:solidFill>
              <a:cs typeface="Arial" charset="0"/>
            </a:endParaRPr>
          </a:p>
        </p:txBody>
      </p:sp>
      <p:grpSp>
        <p:nvGrpSpPr>
          <p:cNvPr id="1029" name="Group 18"/>
          <p:cNvGrpSpPr>
            <a:grpSpLocks/>
          </p:cNvGrpSpPr>
          <p:nvPr userDrawn="1"/>
        </p:nvGrpSpPr>
        <p:grpSpPr bwMode="auto">
          <a:xfrm>
            <a:off x="6804025" y="5965825"/>
            <a:ext cx="2536825" cy="738188"/>
            <a:chOff x="3354388" y="5965825"/>
            <a:chExt cx="2536825" cy="738188"/>
          </a:xfrm>
        </p:grpSpPr>
        <p:pic>
          <p:nvPicPr>
            <p:cNvPr id="1033" name="Imagen 5" descr="C:\Users\Design\Documents\Edu\Product Launch\shadown.png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4388" y="5965825"/>
              <a:ext cx="762000" cy="719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" name="27 Imagen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188" y="6170613"/>
              <a:ext cx="363537" cy="30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5" name="28 Imagen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1863" y="6170613"/>
              <a:ext cx="363537" cy="30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6" name="30 CuadroTexto"/>
            <p:cNvSpPr txBox="1">
              <a:spLocks noChangeArrowheads="1"/>
            </p:cNvSpPr>
            <p:nvPr/>
          </p:nvSpPr>
          <p:spPr bwMode="auto">
            <a:xfrm>
              <a:off x="4467226" y="6181725"/>
              <a:ext cx="315912" cy="27781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s-HN" sz="1200" b="1" i="1" smtClean="0">
                  <a:solidFill>
                    <a:srgbClr val="A6A6A6"/>
                  </a:solidFill>
                  <a:latin typeface="Calibri" pitchFamily="34" charset="0"/>
                  <a:cs typeface="Arial" pitchFamily="34" charset="0"/>
                </a:rPr>
                <a:t>of</a:t>
              </a:r>
              <a:endParaRPr lang="es-ES" sz="1200" b="1" i="1" smtClean="0">
                <a:solidFill>
                  <a:srgbClr val="A6A6A6"/>
                </a:solidFill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037" name="31 CuadroTexto"/>
            <p:cNvSpPr txBox="1">
              <a:spLocks noChangeArrowheads="1"/>
            </p:cNvSpPr>
            <p:nvPr/>
          </p:nvSpPr>
          <p:spPr bwMode="auto">
            <a:xfrm>
              <a:off x="4722813" y="6181725"/>
              <a:ext cx="341313" cy="27622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s-HN" sz="1200" b="1" dirty="0" smtClean="0">
                  <a:solidFill>
                    <a:srgbClr val="7F7F7F"/>
                  </a:solidFill>
                  <a:latin typeface="Calibri" pitchFamily="34" charset="0"/>
                  <a:cs typeface="Arial" pitchFamily="34" charset="0"/>
                </a:rPr>
                <a:t>31</a:t>
              </a:r>
              <a:endParaRPr lang="es-ES" sz="1200" b="1" dirty="0" smtClean="0">
                <a:solidFill>
                  <a:srgbClr val="7F7F7F"/>
                </a:solidFill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038" name="Imagen 5" descr="C:\Users\Design\Documents\Edu\Product Launch\shadown.png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7625" y="5983288"/>
              <a:ext cx="763588" cy="72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9" name="Imagen 27" descr="btns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0638" y="6221413"/>
              <a:ext cx="215900" cy="211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0" name="Imagen 28" descr="btns">
              <a:hlinkClick r:id="" action="ppaction://hlinkshowjump?jump=previousslide"/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4300" y="6221413"/>
              <a:ext cx="215900" cy="211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Rectangle 15"/>
          <p:cNvSpPr/>
          <p:nvPr userDrawn="1"/>
        </p:nvSpPr>
        <p:spPr>
          <a:xfrm>
            <a:off x="0" y="6669088"/>
            <a:ext cx="9144000" cy="188912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031" name="Picture 1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98"/>
          <a:stretch>
            <a:fillRect/>
          </a:stretch>
        </p:blipFill>
        <p:spPr bwMode="auto">
          <a:xfrm>
            <a:off x="323850" y="6102350"/>
            <a:ext cx="6159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 userDrawn="1"/>
        </p:nvSpPr>
        <p:spPr>
          <a:xfrm>
            <a:off x="7566025" y="6165850"/>
            <a:ext cx="461963" cy="293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DBFF9C7A-6244-4A22-9F1C-A5F17DFA89DB}" type="slidenum">
              <a:rPr lang="en-US" sz="1200" b="1">
                <a:solidFill>
                  <a:srgbClr val="C0504D">
                    <a:lumMod val="60000"/>
                    <a:lumOff val="40000"/>
                  </a:srgbClr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b="1" dirty="0">
              <a:solidFill>
                <a:srgbClr val="C0504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496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8" name="1 Título"/>
          <p:cNvSpPr txBox="1">
            <a:spLocks/>
          </p:cNvSpPr>
          <p:nvPr userDrawn="1"/>
        </p:nvSpPr>
        <p:spPr bwMode="auto">
          <a:xfrm>
            <a:off x="936625" y="6092825"/>
            <a:ext cx="2266950" cy="474663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 err="1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Kementerian</a:t>
            </a:r>
            <a:r>
              <a:rPr lang="en-US" sz="900" b="1" dirty="0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  </a:t>
            </a:r>
            <a:r>
              <a:rPr lang="en-US" sz="900" b="1" dirty="0" err="1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Pendidikan</a:t>
            </a:r>
            <a:r>
              <a:rPr lang="en-US" sz="900" b="1" dirty="0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 Malaysia</a:t>
            </a:r>
            <a:endParaRPr lang="en-US" sz="900" b="1" dirty="0">
              <a:solidFill>
                <a:srgbClr val="C0504D">
                  <a:lumMod val="60000"/>
                  <a:lumOff val="40000"/>
                </a:srgb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 err="1" smtClean="0">
                <a:solidFill>
                  <a:prstClr val="white"/>
                </a:solidFill>
                <a:cs typeface="Arial" charset="0"/>
              </a:rPr>
              <a:t>Bahagian</a:t>
            </a:r>
            <a:r>
              <a:rPr lang="en-US" sz="900" dirty="0" smtClean="0">
                <a:solidFill>
                  <a:prstClr val="white"/>
                </a:solidFill>
                <a:cs typeface="Arial" charset="0"/>
              </a:rPr>
              <a:t> Pembangunan </a:t>
            </a:r>
            <a:r>
              <a:rPr lang="en-US" sz="900" dirty="0" err="1" smtClean="0">
                <a:solidFill>
                  <a:prstClr val="white"/>
                </a:solidFill>
                <a:cs typeface="Arial" charset="0"/>
              </a:rPr>
              <a:t>Kurikulum</a:t>
            </a:r>
            <a:endParaRPr lang="en-US" sz="900" dirty="0">
              <a:solidFill>
                <a:prstClr val="white"/>
              </a:solidFill>
              <a:cs typeface="Arial" charset="0"/>
            </a:endParaRPr>
          </a:p>
        </p:txBody>
      </p:sp>
      <p:grpSp>
        <p:nvGrpSpPr>
          <p:cNvPr id="1029" name="Group 18"/>
          <p:cNvGrpSpPr>
            <a:grpSpLocks/>
          </p:cNvGrpSpPr>
          <p:nvPr userDrawn="1"/>
        </p:nvGrpSpPr>
        <p:grpSpPr bwMode="auto">
          <a:xfrm>
            <a:off x="6804025" y="5965825"/>
            <a:ext cx="2536825" cy="738188"/>
            <a:chOff x="3354388" y="5965825"/>
            <a:chExt cx="2536825" cy="738188"/>
          </a:xfrm>
        </p:grpSpPr>
        <p:pic>
          <p:nvPicPr>
            <p:cNvPr id="1033" name="Imagen 5" descr="C:\Users\Design\Documents\Edu\Product Launch\shadown.png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4388" y="5965825"/>
              <a:ext cx="762000" cy="719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" name="27 Imagen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188" y="6170613"/>
              <a:ext cx="363537" cy="30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5" name="28 Imagen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1863" y="6170613"/>
              <a:ext cx="363537" cy="30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6" name="30 CuadroTexto"/>
            <p:cNvSpPr txBox="1">
              <a:spLocks noChangeArrowheads="1"/>
            </p:cNvSpPr>
            <p:nvPr/>
          </p:nvSpPr>
          <p:spPr bwMode="auto">
            <a:xfrm>
              <a:off x="4467226" y="6181725"/>
              <a:ext cx="315912" cy="27781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s-HN" sz="1200" b="1" i="1" smtClean="0">
                  <a:solidFill>
                    <a:srgbClr val="A6A6A6"/>
                  </a:solidFill>
                  <a:latin typeface="Calibri" pitchFamily="34" charset="0"/>
                  <a:cs typeface="Arial" pitchFamily="34" charset="0"/>
                </a:rPr>
                <a:t>of</a:t>
              </a:r>
              <a:endParaRPr lang="es-ES" sz="1200" b="1" i="1" smtClean="0">
                <a:solidFill>
                  <a:srgbClr val="A6A6A6"/>
                </a:solidFill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037" name="31 CuadroTexto"/>
            <p:cNvSpPr txBox="1">
              <a:spLocks noChangeArrowheads="1"/>
            </p:cNvSpPr>
            <p:nvPr/>
          </p:nvSpPr>
          <p:spPr bwMode="auto">
            <a:xfrm>
              <a:off x="4722813" y="6181725"/>
              <a:ext cx="341313" cy="27622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s-HN" sz="1200" b="1" dirty="0" smtClean="0">
                  <a:solidFill>
                    <a:srgbClr val="7F7F7F"/>
                  </a:solidFill>
                  <a:latin typeface="Calibri" pitchFamily="34" charset="0"/>
                  <a:cs typeface="Arial" pitchFamily="34" charset="0"/>
                </a:rPr>
                <a:t>31</a:t>
              </a:r>
              <a:endParaRPr lang="es-ES" sz="1200" b="1" dirty="0" smtClean="0">
                <a:solidFill>
                  <a:srgbClr val="7F7F7F"/>
                </a:solidFill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038" name="Imagen 5" descr="C:\Users\Design\Documents\Edu\Product Launch\shadown.png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7625" y="5983288"/>
              <a:ext cx="763588" cy="72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9" name="Imagen 27" descr="btns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0638" y="6221413"/>
              <a:ext cx="215900" cy="211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0" name="Imagen 28" descr="btns">
              <a:hlinkClick r:id="" action="ppaction://hlinkshowjump?jump=previousslide"/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4300" y="6221413"/>
              <a:ext cx="215900" cy="211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Rectangle 15"/>
          <p:cNvSpPr/>
          <p:nvPr userDrawn="1"/>
        </p:nvSpPr>
        <p:spPr>
          <a:xfrm>
            <a:off x="0" y="6669088"/>
            <a:ext cx="9144000" cy="188912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031" name="Picture 1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98"/>
          <a:stretch>
            <a:fillRect/>
          </a:stretch>
        </p:blipFill>
        <p:spPr bwMode="auto">
          <a:xfrm>
            <a:off x="323850" y="6102350"/>
            <a:ext cx="6159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 userDrawn="1"/>
        </p:nvSpPr>
        <p:spPr>
          <a:xfrm>
            <a:off x="7566025" y="6165850"/>
            <a:ext cx="461963" cy="293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DBFF9C7A-6244-4A22-9F1C-A5F17DFA89DB}" type="slidenum">
              <a:rPr lang="en-US" sz="1200" b="1">
                <a:solidFill>
                  <a:srgbClr val="C0504D">
                    <a:lumMod val="60000"/>
                    <a:lumOff val="40000"/>
                  </a:srgbClr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b="1" dirty="0">
              <a:solidFill>
                <a:srgbClr val="C0504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140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8" name="1 Título"/>
          <p:cNvSpPr txBox="1">
            <a:spLocks/>
          </p:cNvSpPr>
          <p:nvPr userDrawn="1"/>
        </p:nvSpPr>
        <p:spPr bwMode="auto">
          <a:xfrm>
            <a:off x="936625" y="6092825"/>
            <a:ext cx="2266950" cy="474663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 err="1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Kementerian</a:t>
            </a:r>
            <a:r>
              <a:rPr lang="en-US" sz="900" b="1" dirty="0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  </a:t>
            </a:r>
            <a:r>
              <a:rPr lang="en-US" sz="900" b="1" dirty="0" err="1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Pendidikan</a:t>
            </a:r>
            <a:r>
              <a:rPr lang="en-US" sz="900" b="1" dirty="0" smtClean="0">
                <a:solidFill>
                  <a:srgbClr val="C0504D">
                    <a:lumMod val="60000"/>
                    <a:lumOff val="40000"/>
                  </a:srgbClr>
                </a:solidFill>
                <a:cs typeface="Arial" charset="0"/>
              </a:rPr>
              <a:t> Malaysia</a:t>
            </a:r>
            <a:endParaRPr lang="en-US" sz="900" b="1" dirty="0">
              <a:solidFill>
                <a:srgbClr val="C0504D">
                  <a:lumMod val="60000"/>
                  <a:lumOff val="40000"/>
                </a:srgb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 err="1" smtClean="0">
                <a:solidFill>
                  <a:prstClr val="white"/>
                </a:solidFill>
                <a:cs typeface="Arial" charset="0"/>
              </a:rPr>
              <a:t>Bahagian</a:t>
            </a:r>
            <a:r>
              <a:rPr lang="en-US" sz="900" dirty="0" smtClean="0">
                <a:solidFill>
                  <a:prstClr val="white"/>
                </a:solidFill>
                <a:cs typeface="Arial" charset="0"/>
              </a:rPr>
              <a:t> Pembangunan </a:t>
            </a:r>
            <a:r>
              <a:rPr lang="en-US" sz="900" dirty="0" err="1" smtClean="0">
                <a:solidFill>
                  <a:prstClr val="white"/>
                </a:solidFill>
                <a:cs typeface="Arial" charset="0"/>
              </a:rPr>
              <a:t>Kurikulum</a:t>
            </a:r>
            <a:endParaRPr lang="en-US" sz="900" dirty="0">
              <a:solidFill>
                <a:prstClr val="white"/>
              </a:solidFill>
              <a:cs typeface="Arial" charset="0"/>
            </a:endParaRPr>
          </a:p>
        </p:txBody>
      </p:sp>
      <p:grpSp>
        <p:nvGrpSpPr>
          <p:cNvPr id="1029" name="Group 18"/>
          <p:cNvGrpSpPr>
            <a:grpSpLocks/>
          </p:cNvGrpSpPr>
          <p:nvPr userDrawn="1"/>
        </p:nvGrpSpPr>
        <p:grpSpPr bwMode="auto">
          <a:xfrm>
            <a:off x="6804025" y="5965825"/>
            <a:ext cx="2536825" cy="738188"/>
            <a:chOff x="3354388" y="5965825"/>
            <a:chExt cx="2536825" cy="738188"/>
          </a:xfrm>
        </p:grpSpPr>
        <p:pic>
          <p:nvPicPr>
            <p:cNvPr id="1033" name="Imagen 5" descr="C:\Users\Design\Documents\Edu\Product Launch\shadown.png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4388" y="5965825"/>
              <a:ext cx="762000" cy="719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" name="27 Imagen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188" y="6170613"/>
              <a:ext cx="363537" cy="30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5" name="28 Imagen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1863" y="6170613"/>
              <a:ext cx="363537" cy="30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6" name="30 CuadroTexto"/>
            <p:cNvSpPr txBox="1">
              <a:spLocks noChangeArrowheads="1"/>
            </p:cNvSpPr>
            <p:nvPr/>
          </p:nvSpPr>
          <p:spPr bwMode="auto">
            <a:xfrm>
              <a:off x="4467226" y="6181725"/>
              <a:ext cx="315912" cy="27781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s-HN" sz="1200" b="1" i="1" smtClean="0">
                  <a:solidFill>
                    <a:srgbClr val="A6A6A6"/>
                  </a:solidFill>
                  <a:latin typeface="Calibri" pitchFamily="34" charset="0"/>
                  <a:cs typeface="Arial" pitchFamily="34" charset="0"/>
                </a:rPr>
                <a:t>of</a:t>
              </a:r>
              <a:endParaRPr lang="es-ES" sz="1200" b="1" i="1" smtClean="0">
                <a:solidFill>
                  <a:srgbClr val="A6A6A6"/>
                </a:solidFill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037" name="31 CuadroTexto"/>
            <p:cNvSpPr txBox="1">
              <a:spLocks noChangeArrowheads="1"/>
            </p:cNvSpPr>
            <p:nvPr/>
          </p:nvSpPr>
          <p:spPr bwMode="auto">
            <a:xfrm>
              <a:off x="4722813" y="6181725"/>
              <a:ext cx="341313" cy="27622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s-HN" sz="1200" b="1" dirty="0" smtClean="0">
                  <a:solidFill>
                    <a:srgbClr val="7F7F7F"/>
                  </a:solidFill>
                  <a:latin typeface="Calibri" pitchFamily="34" charset="0"/>
                  <a:cs typeface="Arial" pitchFamily="34" charset="0"/>
                </a:rPr>
                <a:t>31</a:t>
              </a:r>
              <a:endParaRPr lang="es-ES" sz="1200" b="1" dirty="0" smtClean="0">
                <a:solidFill>
                  <a:srgbClr val="7F7F7F"/>
                </a:solidFill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038" name="Imagen 5" descr="C:\Users\Design\Documents\Edu\Product Launch\shadown.png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7625" y="5983288"/>
              <a:ext cx="763588" cy="72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9" name="Imagen 27" descr="btns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0638" y="6221413"/>
              <a:ext cx="215900" cy="211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0" name="Imagen 28" descr="btns">
              <a:hlinkClick r:id="" action="ppaction://hlinkshowjump?jump=previousslide"/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4300" y="6221413"/>
              <a:ext cx="215900" cy="211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Rectangle 15"/>
          <p:cNvSpPr/>
          <p:nvPr userDrawn="1"/>
        </p:nvSpPr>
        <p:spPr>
          <a:xfrm>
            <a:off x="0" y="6669088"/>
            <a:ext cx="9144000" cy="188912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031" name="Picture 1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98"/>
          <a:stretch>
            <a:fillRect/>
          </a:stretch>
        </p:blipFill>
        <p:spPr bwMode="auto">
          <a:xfrm>
            <a:off x="323850" y="6102350"/>
            <a:ext cx="6159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 userDrawn="1"/>
        </p:nvSpPr>
        <p:spPr>
          <a:xfrm>
            <a:off x="7566025" y="6165850"/>
            <a:ext cx="461963" cy="293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DBFF9C7A-6244-4A22-9F1C-A5F17DFA89DB}" type="slidenum">
              <a:rPr lang="en-US" sz="1200" b="1">
                <a:solidFill>
                  <a:srgbClr val="C0504D">
                    <a:lumMod val="60000"/>
                    <a:lumOff val="40000"/>
                  </a:srgbClr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b="1" dirty="0">
              <a:solidFill>
                <a:srgbClr val="C0504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807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hdphoto" Target="../media/hdphoto2.wdp"/><Relationship Id="rId7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microsoft.com/office/2007/relationships/hdphoto" Target="../media/hdphoto3.wdp"/><Relationship Id="rId7" Type="http://schemas.openxmlformats.org/officeDocument/2006/relationships/image" Target="../media/image4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microsoft.com/office/2007/relationships/hdphoto" Target="../media/hdphoto4.wdp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microsoft.com/office/2007/relationships/hdphoto" Target="../media/hdphoto5.wdp"/><Relationship Id="rId7" Type="http://schemas.openxmlformats.org/officeDocument/2006/relationships/image" Target="../media/image4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44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7" Type="http://schemas.openxmlformats.org/officeDocument/2006/relationships/image" Target="../media/image16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../media/image140.png"/><Relationship Id="rId4" Type="http://schemas.openxmlformats.org/officeDocument/2006/relationships/image" Target="../media/image13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7" Type="http://schemas.openxmlformats.org/officeDocument/2006/relationships/image" Target="../media/image25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0.png"/><Relationship Id="rId5" Type="http://schemas.openxmlformats.org/officeDocument/2006/relationships/image" Target="../media/image230.png"/><Relationship Id="rId4" Type="http://schemas.openxmlformats.org/officeDocument/2006/relationships/image" Target="../media/image2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7" Type="http://schemas.openxmlformats.org/officeDocument/2006/relationships/image" Target="../media/image300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0.png"/><Relationship Id="rId5" Type="http://schemas.openxmlformats.org/officeDocument/2006/relationships/image" Target="../media/image280.png"/><Relationship Id="rId4" Type="http://schemas.openxmlformats.org/officeDocument/2006/relationships/image" Target="../media/image27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en-US" b="1" dirty="0" smtClean="0"/>
              <a:t>MATEMATIK TINGKATAN 1</a:t>
            </a:r>
            <a:br>
              <a:rPr lang="en-US" b="1" dirty="0" smtClean="0"/>
            </a:br>
            <a:r>
              <a:rPr lang="en-US" b="1" dirty="0" smtClean="0"/>
              <a:t>BAB 5</a:t>
            </a:r>
            <a:endParaRPr lang="en-MY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420888"/>
            <a:ext cx="6400800" cy="1752600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latin typeface="Agency FB" pitchFamily="34" charset="0"/>
              </a:rPr>
              <a:t>UNGKAPAN</a:t>
            </a:r>
          </a:p>
          <a:p>
            <a:r>
              <a:rPr lang="en-US" sz="7200" b="1" dirty="0" smtClean="0">
                <a:latin typeface="Agency FB" pitchFamily="34" charset="0"/>
              </a:rPr>
              <a:t>ALGEBRA</a:t>
            </a:r>
            <a:endParaRPr lang="en-MY" sz="7200" b="1" dirty="0">
              <a:latin typeface="Agency FB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899592" y="2132856"/>
            <a:ext cx="7488832" cy="0"/>
          </a:xfrm>
          <a:prstGeom prst="line">
            <a:avLst/>
          </a:prstGeom>
          <a:ln w="92075" cmpd="tri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948264" y="6309320"/>
            <a:ext cx="1985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By : Nor </a:t>
            </a:r>
            <a:r>
              <a:rPr lang="en-US" dirty="0" err="1" smtClean="0"/>
              <a:t>Asyiken</a:t>
            </a:r>
            <a:r>
              <a:rPr lang="en-US" dirty="0" smtClean="0"/>
              <a:t> Ali</a:t>
            </a:r>
            <a:endParaRPr lang="en-MY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>
          <a:xfrm>
            <a:off x="0" y="0"/>
            <a:ext cx="9144000" cy="594928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43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348038" y="2208213"/>
            <a:ext cx="2447925" cy="863600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MY" sz="5400" b="1" dirty="0">
                <a:solidFill>
                  <a:prstClr val="white"/>
                </a:solidFill>
                <a:latin typeface="Century Gothic" pitchFamily="34" charset="0"/>
              </a:rPr>
              <a:t>5</a:t>
            </a:r>
            <a:r>
              <a:rPr lang="en-MY" sz="5400" b="1" i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MY" sz="5400" b="1" dirty="0">
                <a:solidFill>
                  <a:prstClr val="white"/>
                </a:solidFill>
                <a:latin typeface="Century Gothic" pitchFamily="34" charset="0"/>
              </a:rPr>
              <a:t> + 3</a:t>
            </a:r>
          </a:p>
        </p:txBody>
      </p:sp>
      <p:sp>
        <p:nvSpPr>
          <p:cNvPr id="6" name="Rectangular Callout 5"/>
          <p:cNvSpPr/>
          <p:nvPr/>
        </p:nvSpPr>
        <p:spPr>
          <a:xfrm>
            <a:off x="1042988" y="2786063"/>
            <a:ext cx="2147887" cy="646112"/>
          </a:xfrm>
          <a:prstGeom prst="wedgeRectCallout">
            <a:avLst>
              <a:gd name="adj1" fmla="val 78212"/>
              <a:gd name="adj2" fmla="val -40282"/>
            </a:avLst>
          </a:prstGeom>
          <a:solidFill>
            <a:srgbClr val="005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MY" sz="2800" b="1" dirty="0" err="1">
                <a:solidFill>
                  <a:prstClr val="white"/>
                </a:solidFill>
                <a:latin typeface="Century Gothic" pitchFamily="34" charset="0"/>
              </a:rPr>
              <a:t>Pekali</a:t>
            </a:r>
            <a:endParaRPr lang="en-MY" sz="2800" b="1" dirty="0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1187450" y="3719513"/>
            <a:ext cx="3529013" cy="646112"/>
          </a:xfrm>
          <a:prstGeom prst="wedgeRectCallout">
            <a:avLst>
              <a:gd name="adj1" fmla="val 35673"/>
              <a:gd name="adj2" fmla="val -188573"/>
            </a:avLst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MY" sz="2800" b="1" dirty="0" err="1">
                <a:solidFill>
                  <a:prstClr val="white"/>
                </a:solidFill>
                <a:latin typeface="Century Gothic" pitchFamily="34" charset="0"/>
              </a:rPr>
              <a:t>Pemboleh</a:t>
            </a:r>
            <a:r>
              <a:rPr lang="en-MY" sz="28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MY" sz="2800" b="1" dirty="0" err="1">
                <a:solidFill>
                  <a:prstClr val="white"/>
                </a:solidFill>
                <a:latin typeface="Century Gothic" pitchFamily="34" charset="0"/>
              </a:rPr>
              <a:t>ubah</a:t>
            </a:r>
            <a:endParaRPr lang="en-MY" sz="2800" b="1" dirty="0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5076825" y="3719513"/>
            <a:ext cx="2146300" cy="646112"/>
          </a:xfrm>
          <a:prstGeom prst="wedgeRectCallout">
            <a:avLst>
              <a:gd name="adj1" fmla="val -64902"/>
              <a:gd name="adj2" fmla="val -201755"/>
            </a:avLst>
          </a:prstGeom>
          <a:solidFill>
            <a:srgbClr val="005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MY" sz="2800" b="1" dirty="0" err="1">
                <a:solidFill>
                  <a:prstClr val="white"/>
                </a:solidFill>
                <a:latin typeface="Century Gothic" pitchFamily="34" charset="0"/>
              </a:rPr>
              <a:t>Operasi</a:t>
            </a:r>
            <a:endParaRPr lang="en-MY" sz="2800" b="1" dirty="0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6053138" y="2774950"/>
            <a:ext cx="2339975" cy="646113"/>
          </a:xfrm>
          <a:prstGeom prst="wedgeRectCallout">
            <a:avLst>
              <a:gd name="adj1" fmla="val -75911"/>
              <a:gd name="adj2" fmla="val -56758"/>
            </a:avLst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MY" sz="2800" b="1" dirty="0" err="1">
                <a:solidFill>
                  <a:prstClr val="white"/>
                </a:solidFill>
                <a:latin typeface="Century Gothic" pitchFamily="34" charset="0"/>
              </a:rPr>
              <a:t>Pemalar</a:t>
            </a:r>
            <a:endParaRPr lang="en-MY" sz="2800" b="1" dirty="0">
              <a:solidFill>
                <a:prstClr val="white"/>
              </a:solidFill>
              <a:latin typeface="Century Gothic" pitchFamily="34" charset="0"/>
            </a:endParaRPr>
          </a:p>
        </p:txBody>
      </p:sp>
      <p:grpSp>
        <p:nvGrpSpPr>
          <p:cNvPr id="45" name="Group 44"/>
          <p:cNvGrpSpPr>
            <a:grpSpLocks/>
          </p:cNvGrpSpPr>
          <p:nvPr/>
        </p:nvGrpSpPr>
        <p:grpSpPr bwMode="auto">
          <a:xfrm>
            <a:off x="3455988" y="911225"/>
            <a:ext cx="2339975" cy="2197100"/>
            <a:chOff x="3491880" y="476672"/>
            <a:chExt cx="2340768" cy="2197628"/>
          </a:xfrm>
        </p:grpSpPr>
        <p:grpSp>
          <p:nvGrpSpPr>
            <p:cNvPr id="16399" name="Group 28"/>
            <p:cNvGrpSpPr>
              <a:grpSpLocks/>
            </p:cNvGrpSpPr>
            <p:nvPr/>
          </p:nvGrpSpPr>
          <p:grpSpPr bwMode="auto">
            <a:xfrm>
              <a:off x="4046246" y="1121976"/>
              <a:ext cx="1314175" cy="616220"/>
              <a:chOff x="3967197" y="1195339"/>
              <a:chExt cx="1314175" cy="616220"/>
            </a:xfrm>
          </p:grpSpPr>
          <p:cxnSp>
            <p:nvCxnSpPr>
              <p:cNvPr id="16" name="Elbow Connector 15"/>
              <p:cNvCxnSpPr>
                <a:stCxn id="28" idx="0"/>
                <a:endCxn id="40" idx="2"/>
              </p:cNvCxnSpPr>
              <p:nvPr/>
            </p:nvCxnSpPr>
            <p:spPr>
              <a:xfrm rot="16200000" flipV="1">
                <a:off x="4624534" y="1153396"/>
                <a:ext cx="616098" cy="698737"/>
              </a:xfrm>
              <a:prstGeom prst="bentConnector3">
                <a:avLst/>
              </a:prstGeom>
              <a:ln w="57150">
                <a:solidFill>
                  <a:srgbClr val="E38803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Elbow Connector 17"/>
              <p:cNvCxnSpPr>
                <a:stCxn id="27" idx="0"/>
                <a:endCxn id="40" idx="2"/>
              </p:cNvCxnSpPr>
              <p:nvPr/>
            </p:nvCxnSpPr>
            <p:spPr>
              <a:xfrm rot="5400000" flipH="1" flipV="1">
                <a:off x="3972644" y="1189127"/>
                <a:ext cx="604983" cy="616159"/>
              </a:xfrm>
              <a:prstGeom prst="bentConnector3">
                <a:avLst/>
              </a:prstGeom>
              <a:ln w="57150">
                <a:solidFill>
                  <a:srgbClr val="E388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Oval 26"/>
            <p:cNvSpPr/>
            <p:nvPr/>
          </p:nvSpPr>
          <p:spPr>
            <a:xfrm>
              <a:off x="3577634" y="1726335"/>
              <a:ext cx="936942" cy="936850"/>
            </a:xfrm>
            <a:prstGeom prst="ellipse">
              <a:avLst/>
            </a:prstGeom>
            <a:noFill/>
            <a:ln w="57150">
              <a:solidFill>
                <a:srgbClr val="E388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MY">
                <a:solidFill>
                  <a:prstClr val="white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4892530" y="1737450"/>
              <a:ext cx="935354" cy="936850"/>
            </a:xfrm>
            <a:prstGeom prst="ellipse">
              <a:avLst/>
            </a:prstGeom>
            <a:noFill/>
            <a:ln w="57150">
              <a:solidFill>
                <a:srgbClr val="E388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MY">
                <a:solidFill>
                  <a:prstClr val="white"/>
                </a:solidFill>
              </a:endParaRPr>
            </a:p>
          </p:txBody>
        </p:sp>
        <p:sp>
          <p:nvSpPr>
            <p:cNvPr id="40" name="Rectangular Callout 39"/>
            <p:cNvSpPr/>
            <p:nvPr/>
          </p:nvSpPr>
          <p:spPr>
            <a:xfrm>
              <a:off x="3491880" y="476672"/>
              <a:ext cx="2340768" cy="644680"/>
            </a:xfrm>
            <a:prstGeom prst="wedgeRectCallout">
              <a:avLst>
                <a:gd name="adj1" fmla="val 3580"/>
                <a:gd name="adj2" fmla="val 14092"/>
              </a:avLst>
            </a:prstGeom>
            <a:solidFill>
              <a:srgbClr val="0056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MY" sz="2800" b="1" dirty="0" err="1">
                  <a:solidFill>
                    <a:prstClr val="white"/>
                  </a:solidFill>
                  <a:latin typeface="Century Gothic" pitchFamily="34" charset="0"/>
                </a:rPr>
                <a:t>Sebutan</a:t>
              </a:r>
              <a:endParaRPr lang="en-MY" sz="2800" b="1" dirty="0">
                <a:solidFill>
                  <a:prstClr val="white"/>
                </a:solidFill>
                <a:latin typeface="Century Gothic" pitchFamily="34" charset="0"/>
              </a:endParaRPr>
            </a:p>
          </p:txBody>
        </p:sp>
      </p:grpSp>
      <p:sp>
        <p:nvSpPr>
          <p:cNvPr id="47" name="Rounded Rectangular Callout 46"/>
          <p:cNvSpPr/>
          <p:nvPr/>
        </p:nvSpPr>
        <p:spPr>
          <a:xfrm>
            <a:off x="1042988" y="839788"/>
            <a:ext cx="7345362" cy="1149350"/>
          </a:xfrm>
          <a:prstGeom prst="wedgeRoundRectCallout">
            <a:avLst>
              <a:gd name="adj1" fmla="val 38954"/>
              <a:gd name="adj2" fmla="val 30996"/>
              <a:gd name="adj3" fmla="val 1666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r>
              <a:rPr lang="en-US" altLang="en-US" sz="2400" b="1" dirty="0" err="1">
                <a:solidFill>
                  <a:prstClr val="white"/>
                </a:solidFill>
                <a:latin typeface="Century Gothic" pitchFamily="34" charset="0"/>
              </a:rPr>
              <a:t>Bolehkah</a:t>
            </a:r>
            <a:r>
              <a:rPr lang="en-US" altLang="en-US" sz="24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US" altLang="en-US" sz="2400" b="1" dirty="0" err="1">
                <a:solidFill>
                  <a:prstClr val="white"/>
                </a:solidFill>
                <a:latin typeface="Century Gothic" pitchFamily="34" charset="0"/>
              </a:rPr>
              <a:t>anda</a:t>
            </a:r>
            <a:r>
              <a:rPr lang="en-US" altLang="en-US" sz="24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US" altLang="en-US" sz="2400" b="1" dirty="0" err="1">
                <a:solidFill>
                  <a:prstClr val="white"/>
                </a:solidFill>
                <a:latin typeface="Century Gothic" pitchFamily="34" charset="0"/>
              </a:rPr>
              <a:t>nyatakan</a:t>
            </a:r>
            <a:r>
              <a:rPr lang="en-US" altLang="en-US" sz="24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US" altLang="en-US" sz="2400" b="1" dirty="0" err="1">
                <a:solidFill>
                  <a:prstClr val="white"/>
                </a:solidFill>
                <a:latin typeface="Century Gothic" pitchFamily="34" charset="0"/>
              </a:rPr>
              <a:t>setiap</a:t>
            </a:r>
            <a:r>
              <a:rPr lang="en-US" altLang="en-US" sz="24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US" altLang="en-US" sz="2400" b="1" dirty="0" err="1">
                <a:solidFill>
                  <a:prstClr val="white"/>
                </a:solidFill>
                <a:latin typeface="Century Gothic" pitchFamily="34" charset="0"/>
              </a:rPr>
              <a:t>bahagian</a:t>
            </a:r>
            <a:r>
              <a:rPr lang="en-US" altLang="en-US" sz="2400" b="1" dirty="0">
                <a:solidFill>
                  <a:prstClr val="white"/>
                </a:solidFill>
                <a:latin typeface="Century Gothic" pitchFamily="34" charset="0"/>
              </a:rPr>
              <a:t> yang </a:t>
            </a:r>
            <a:r>
              <a:rPr lang="en-US" altLang="en-US" sz="2400" b="1" dirty="0" err="1">
                <a:solidFill>
                  <a:prstClr val="white"/>
                </a:solidFill>
                <a:latin typeface="Century Gothic" pitchFamily="34" charset="0"/>
              </a:rPr>
              <a:t>membentuk</a:t>
            </a:r>
            <a:r>
              <a:rPr lang="en-US" altLang="en-US" sz="24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US" altLang="en-US" sz="2400" b="1" dirty="0" err="1">
                <a:solidFill>
                  <a:prstClr val="white"/>
                </a:solidFill>
                <a:latin typeface="Century Gothic" pitchFamily="34" charset="0"/>
              </a:rPr>
              <a:t>suatu</a:t>
            </a:r>
            <a:r>
              <a:rPr lang="en-US" altLang="en-US" sz="24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US" altLang="en-US" sz="2400" b="1" dirty="0" err="1">
                <a:solidFill>
                  <a:prstClr val="white"/>
                </a:solidFill>
                <a:latin typeface="Century Gothic" pitchFamily="34" charset="0"/>
              </a:rPr>
              <a:t>ungkapan</a:t>
            </a:r>
            <a:r>
              <a:rPr lang="en-US" altLang="en-US" sz="2400" b="1" dirty="0">
                <a:solidFill>
                  <a:prstClr val="white"/>
                </a:solidFill>
                <a:latin typeface="Century Gothic" pitchFamily="34" charset="0"/>
              </a:rPr>
              <a:t> algebra?</a:t>
            </a:r>
          </a:p>
        </p:txBody>
      </p:sp>
      <p:sp>
        <p:nvSpPr>
          <p:cNvPr id="48" name="Rounded Rectangular Callout 47"/>
          <p:cNvSpPr/>
          <p:nvPr/>
        </p:nvSpPr>
        <p:spPr>
          <a:xfrm>
            <a:off x="4135438" y="4797425"/>
            <a:ext cx="4829175" cy="903288"/>
          </a:xfrm>
          <a:prstGeom prst="wedgeRoundRectCallout">
            <a:avLst>
              <a:gd name="adj1" fmla="val -2220"/>
              <a:gd name="adj2" fmla="val -102659"/>
              <a:gd name="adj3" fmla="val 16667"/>
            </a:avLst>
          </a:prstGeom>
          <a:solidFill>
            <a:srgbClr val="4E02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r>
              <a:rPr lang="en-US" altLang="en-US" sz="2200" b="1" dirty="0" err="1">
                <a:solidFill>
                  <a:prstClr val="white"/>
                </a:solidFill>
                <a:latin typeface="Century Gothic" pitchFamily="34" charset="0"/>
              </a:rPr>
              <a:t>Apakah</a:t>
            </a:r>
            <a:r>
              <a:rPr lang="en-US" altLang="en-US" sz="22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US" altLang="en-US" sz="2200" b="1" dirty="0" err="1">
                <a:solidFill>
                  <a:prstClr val="white"/>
                </a:solidFill>
                <a:latin typeface="Century Gothic" pitchFamily="34" charset="0"/>
              </a:rPr>
              <a:t>definisi</a:t>
            </a:r>
            <a:r>
              <a:rPr lang="en-US" altLang="en-US" sz="22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US" altLang="en-US" sz="2200" b="1" dirty="0" err="1">
                <a:solidFill>
                  <a:prstClr val="white"/>
                </a:solidFill>
                <a:latin typeface="Century Gothic" pitchFamily="34" charset="0"/>
              </a:rPr>
              <a:t>ungkapan</a:t>
            </a:r>
            <a:r>
              <a:rPr lang="en-US" altLang="en-US" sz="2200" b="1" dirty="0">
                <a:solidFill>
                  <a:prstClr val="white"/>
                </a:solidFill>
                <a:latin typeface="Century Gothic" pitchFamily="34" charset="0"/>
              </a:rPr>
              <a:t> algebra?</a:t>
            </a:r>
          </a:p>
        </p:txBody>
      </p:sp>
      <p:sp>
        <p:nvSpPr>
          <p:cNvPr id="49" name="Rounded Rectangular Callout 48"/>
          <p:cNvSpPr/>
          <p:nvPr/>
        </p:nvSpPr>
        <p:spPr>
          <a:xfrm>
            <a:off x="179388" y="4797425"/>
            <a:ext cx="3830637" cy="903288"/>
          </a:xfrm>
          <a:prstGeom prst="wedgeRoundRectCallout">
            <a:avLst>
              <a:gd name="adj1" fmla="val 13543"/>
              <a:gd name="adj2" fmla="val -118569"/>
              <a:gd name="adj3" fmla="val 16667"/>
            </a:avLst>
          </a:prstGeom>
          <a:solidFill>
            <a:srgbClr val="4E02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r>
              <a:rPr lang="en-US" altLang="en-US" sz="2200" b="1" dirty="0" err="1">
                <a:solidFill>
                  <a:prstClr val="white"/>
                </a:solidFill>
                <a:latin typeface="Century Gothic" pitchFamily="34" charset="0"/>
              </a:rPr>
              <a:t>Apakah</a:t>
            </a:r>
            <a:r>
              <a:rPr lang="en-US" altLang="en-US" sz="22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US" altLang="en-US" sz="2200" b="1" dirty="0" err="1">
                <a:solidFill>
                  <a:prstClr val="white"/>
                </a:solidFill>
                <a:latin typeface="Century Gothic" pitchFamily="34" charset="0"/>
              </a:rPr>
              <a:t>maksud</a:t>
            </a:r>
            <a:r>
              <a:rPr lang="en-US" altLang="en-US" sz="22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US" altLang="en-US" sz="2200" b="1" dirty="0" err="1">
                <a:solidFill>
                  <a:prstClr val="white"/>
                </a:solidFill>
                <a:latin typeface="Century Gothic" pitchFamily="34" charset="0"/>
              </a:rPr>
              <a:t>pemboleh</a:t>
            </a:r>
            <a:r>
              <a:rPr lang="en-US" altLang="en-US" sz="22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US" altLang="en-US" sz="2200" b="1" dirty="0" err="1">
                <a:solidFill>
                  <a:prstClr val="white"/>
                </a:solidFill>
                <a:latin typeface="Century Gothic" pitchFamily="34" charset="0"/>
              </a:rPr>
              <a:t>ubah</a:t>
            </a:r>
            <a:r>
              <a:rPr lang="en-US" altLang="en-US" sz="2200" b="1" dirty="0">
                <a:solidFill>
                  <a:prstClr val="white"/>
                </a:solidFill>
                <a:latin typeface="Century Gothic" pitchFamily="34" charset="0"/>
              </a:rPr>
              <a:t>?</a:t>
            </a:r>
          </a:p>
        </p:txBody>
      </p:sp>
      <p:sp>
        <p:nvSpPr>
          <p:cNvPr id="16398" name="Rectangle 49"/>
          <p:cNvSpPr>
            <a:spLocks noChangeArrowheads="1"/>
          </p:cNvSpPr>
          <p:nvPr/>
        </p:nvSpPr>
        <p:spPr bwMode="auto">
          <a:xfrm>
            <a:off x="0" y="190500"/>
            <a:ext cx="2951163" cy="430213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Ungkapan Algebra</a:t>
            </a:r>
          </a:p>
        </p:txBody>
      </p:sp>
    </p:spTree>
    <p:extLst>
      <p:ext uri="{BB962C8B-B14F-4D97-AF65-F5344CB8AC3E}">
        <p14:creationId xmlns:p14="http://schemas.microsoft.com/office/powerpoint/2010/main" val="37205781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47" grpId="0" animBg="1"/>
      <p:bldP spid="47" grpId="1" animBg="1"/>
      <p:bldP spid="48" grpId="0" animBg="1"/>
      <p:bldP spid="49" grpId="0" animBg="1"/>
      <p:bldP spid="4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b="1" dirty="0" err="1" smtClean="0">
                <a:solidFill>
                  <a:srgbClr val="002060"/>
                </a:solidFill>
              </a:rPr>
              <a:t>Sebutan</a:t>
            </a:r>
            <a:r>
              <a:rPr lang="en-MY" b="1" dirty="0" smtClean="0">
                <a:solidFill>
                  <a:srgbClr val="002060"/>
                </a:solidFill>
              </a:rPr>
              <a:t> Algebra </a:t>
            </a:r>
            <a:r>
              <a:rPr lang="en-MY" dirty="0" err="1" smtClean="0"/>
              <a:t>ialah</a:t>
            </a:r>
            <a:r>
              <a:rPr lang="en-MY" dirty="0" smtClean="0"/>
              <a:t> </a:t>
            </a:r>
            <a:r>
              <a:rPr lang="en-MY" dirty="0" err="1" smtClean="0"/>
              <a:t>gabungan</a:t>
            </a:r>
            <a:r>
              <a:rPr lang="en-MY" dirty="0" smtClean="0"/>
              <a:t> </a:t>
            </a:r>
            <a:r>
              <a:rPr lang="en-MY" dirty="0" err="1" smtClean="0">
                <a:solidFill>
                  <a:srgbClr val="0070C0"/>
                </a:solidFill>
              </a:rPr>
              <a:t>satu</a:t>
            </a:r>
            <a:r>
              <a:rPr lang="en-MY" dirty="0" smtClean="0">
                <a:solidFill>
                  <a:srgbClr val="0070C0"/>
                </a:solidFill>
              </a:rPr>
              <a:t> </a:t>
            </a:r>
            <a:r>
              <a:rPr lang="en-MY" dirty="0" err="1" smtClean="0">
                <a:solidFill>
                  <a:srgbClr val="0070C0"/>
                </a:solidFill>
              </a:rPr>
              <a:t>atau</a:t>
            </a:r>
            <a:r>
              <a:rPr lang="en-MY" dirty="0" smtClean="0">
                <a:solidFill>
                  <a:srgbClr val="0070C0"/>
                </a:solidFill>
              </a:rPr>
              <a:t> </a:t>
            </a:r>
            <a:r>
              <a:rPr lang="en-MY" dirty="0" err="1" smtClean="0">
                <a:solidFill>
                  <a:srgbClr val="0070C0"/>
                </a:solidFill>
              </a:rPr>
              <a:t>lebih</a:t>
            </a:r>
            <a:r>
              <a:rPr lang="en-MY" dirty="0" smtClean="0">
                <a:solidFill>
                  <a:srgbClr val="0070C0"/>
                </a:solidFill>
              </a:rPr>
              <a:t> </a:t>
            </a:r>
            <a:r>
              <a:rPr lang="en-MY" dirty="0" err="1" smtClean="0">
                <a:solidFill>
                  <a:srgbClr val="0070C0"/>
                </a:solidFill>
              </a:rPr>
              <a:t>pemboleh</a:t>
            </a:r>
            <a:r>
              <a:rPr lang="en-MY" dirty="0" smtClean="0">
                <a:solidFill>
                  <a:srgbClr val="0070C0"/>
                </a:solidFill>
              </a:rPr>
              <a:t> </a:t>
            </a:r>
            <a:r>
              <a:rPr lang="en-MY" dirty="0" err="1" smtClean="0">
                <a:solidFill>
                  <a:srgbClr val="0070C0"/>
                </a:solidFill>
              </a:rPr>
              <a:t>ubah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>
                <a:solidFill>
                  <a:srgbClr val="00B050"/>
                </a:solidFill>
              </a:rPr>
              <a:t>nombor</a:t>
            </a:r>
            <a:r>
              <a:rPr lang="en-MY" dirty="0" smtClean="0">
                <a:solidFill>
                  <a:srgbClr val="00B050"/>
                </a:solidFill>
              </a:rPr>
              <a:t>.</a:t>
            </a:r>
          </a:p>
          <a:p>
            <a:r>
              <a:rPr lang="en-MY" dirty="0" err="1" smtClean="0"/>
              <a:t>Sebutan</a:t>
            </a:r>
            <a:r>
              <a:rPr lang="en-MY" dirty="0" smtClean="0"/>
              <a:t> algebra </a:t>
            </a:r>
            <a:r>
              <a:rPr lang="en-MY" dirty="0" err="1" smtClean="0"/>
              <a:t>dipisahkan</a:t>
            </a:r>
            <a:r>
              <a:rPr lang="en-MY" dirty="0" smtClean="0"/>
              <a:t> </a:t>
            </a:r>
            <a:r>
              <a:rPr lang="en-MY" dirty="0" err="1" smtClean="0"/>
              <a:t>oleh</a:t>
            </a:r>
            <a:r>
              <a:rPr lang="en-MY" dirty="0" smtClean="0"/>
              <a:t> </a:t>
            </a:r>
            <a:r>
              <a:rPr lang="en-MY" dirty="0" err="1" smtClean="0"/>
              <a:t>operasi</a:t>
            </a:r>
            <a:r>
              <a:rPr lang="en-MY" dirty="0" smtClean="0"/>
              <a:t> + </a:t>
            </a:r>
            <a:r>
              <a:rPr lang="en-MY" dirty="0" err="1" smtClean="0"/>
              <a:t>atau</a:t>
            </a:r>
            <a:r>
              <a:rPr lang="en-MY" dirty="0" smtClean="0"/>
              <a:t> –</a:t>
            </a:r>
          </a:p>
          <a:p>
            <a:r>
              <a:rPr lang="en-MY" b="1" dirty="0" err="1" smtClean="0">
                <a:solidFill>
                  <a:srgbClr val="C00000"/>
                </a:solidFill>
              </a:rPr>
              <a:t>Ungkapan</a:t>
            </a:r>
            <a:r>
              <a:rPr lang="en-MY" b="1" dirty="0" smtClean="0">
                <a:solidFill>
                  <a:srgbClr val="C00000"/>
                </a:solidFill>
              </a:rPr>
              <a:t> algebra </a:t>
            </a:r>
            <a:r>
              <a:rPr lang="en-MY" dirty="0" err="1" smtClean="0"/>
              <a:t>ialah</a:t>
            </a:r>
            <a:r>
              <a:rPr lang="en-MY" dirty="0" smtClean="0"/>
              <a:t> </a:t>
            </a:r>
            <a:r>
              <a:rPr lang="en-MY" dirty="0" err="1" smtClean="0"/>
              <a:t>gabungan</a:t>
            </a:r>
            <a:r>
              <a:rPr lang="en-MY" dirty="0" smtClean="0"/>
              <a:t> </a:t>
            </a:r>
            <a:r>
              <a:rPr lang="en-MY" dirty="0" err="1" smtClean="0">
                <a:solidFill>
                  <a:srgbClr val="0070C0"/>
                </a:solidFill>
              </a:rPr>
              <a:t>sebutan</a:t>
            </a:r>
            <a:r>
              <a:rPr lang="en-MY" dirty="0" smtClean="0">
                <a:solidFill>
                  <a:srgbClr val="0070C0"/>
                </a:solidFill>
              </a:rPr>
              <a:t> algebra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>
                <a:solidFill>
                  <a:srgbClr val="00B050"/>
                </a:solidFill>
              </a:rPr>
              <a:t>operasi</a:t>
            </a:r>
            <a:r>
              <a:rPr lang="en-MY" dirty="0" smtClean="0">
                <a:solidFill>
                  <a:srgbClr val="00B050"/>
                </a:solidFill>
              </a:rPr>
              <a:t> + </a:t>
            </a:r>
            <a:r>
              <a:rPr lang="en-MY" dirty="0" err="1" smtClean="0">
                <a:solidFill>
                  <a:srgbClr val="00B050"/>
                </a:solidFill>
              </a:rPr>
              <a:t>atau</a:t>
            </a:r>
            <a:r>
              <a:rPr lang="en-MY" dirty="0" smtClean="0">
                <a:solidFill>
                  <a:srgbClr val="00B050"/>
                </a:solidFill>
              </a:rPr>
              <a:t> -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99412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MY" b="1" dirty="0" smtClean="0">
                <a:solidFill>
                  <a:srgbClr val="002060"/>
                </a:solidFill>
              </a:rPr>
              <a:t>SEBUTAN ALGEBRA</a:t>
            </a:r>
            <a:endParaRPr lang="en-MY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148064" y="5010380"/>
                <a:ext cx="1584176" cy="369332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MY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MY" b="0" i="1" smtClean="0">
                              <a:latin typeface="Cambria Math"/>
                            </a:rPr>
                            <m:t>5</m:t>
                          </m:r>
                          <m:r>
                            <a:rPr lang="en-MY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MY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MY" b="0" i="1" smtClean="0">
                          <a:latin typeface="Cambria Math"/>
                        </a:rPr>
                        <m:t>+3</m:t>
                      </m:r>
                      <m:r>
                        <a:rPr lang="en-MY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MY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5010380"/>
                <a:ext cx="1584176" cy="369332"/>
              </a:xfrm>
              <a:prstGeom prst="rect">
                <a:avLst/>
              </a:prstGeom>
              <a:blipFill rotWithShape="1">
                <a:blip r:embed="rId2"/>
                <a:stretch>
                  <a:fillRect t="-4688" b="-21875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71913" y="4933436"/>
                <a:ext cx="25948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sz="11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𝒔𝒆𝒃𝒖𝒕𝒂𝒏</m:t>
                      </m:r>
                      <m:r>
                        <a:rPr lang="en-MY" sz="11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MY" sz="11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𝒂𝒍𝒈𝒆𝒃𝒓𝒂</m:t>
                      </m:r>
                      <m:r>
                        <a:rPr lang="en-MY" sz="11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MY" sz="14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4</m:t>
                      </m:r>
                      <m:r>
                        <a:rPr lang="en-MY" sz="14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𝑚𝑛</m:t>
                      </m:r>
                      <m:r>
                        <a:rPr lang="en-MY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en-MY" sz="1400" b="0" i="1" smtClean="0">
                          <a:latin typeface="Cambria Math"/>
                        </a:rPr>
                        <m:t>𝑑𝑎𝑛</m:t>
                      </m:r>
                      <m:r>
                        <a:rPr lang="en-MY" sz="1400" b="0" i="1" smtClean="0">
                          <a:latin typeface="Cambria Math"/>
                        </a:rPr>
                        <m:t> 2</m:t>
                      </m:r>
                      <m:r>
                        <a:rPr lang="en-MY" sz="14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𝑛𝑞</m:t>
                      </m:r>
                    </m:oMath>
                  </m:oMathPara>
                </a14:m>
                <a:endParaRPr lang="en-MY" sz="1400" dirty="0">
                  <a:solidFill>
                    <a:srgbClr val="FF0000"/>
                  </a:solidFill>
                </a:endParaRPr>
              </a:p>
              <a:p>
                <a:endParaRPr lang="en-MY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1913" y="4933436"/>
                <a:ext cx="2594850" cy="523220"/>
              </a:xfrm>
              <a:prstGeom prst="rect">
                <a:avLst/>
              </a:prstGeom>
              <a:blipFill rotWithShape="1">
                <a:blip r:embed="rId3"/>
                <a:stretch>
                  <a:fillRect l="-469" t="-1163" b="-10465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767736" y="5030909"/>
                <a:ext cx="237626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sz="11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𝒔𝒆𝒃𝒖𝒕𝒂𝒏</m:t>
                      </m:r>
                      <m:r>
                        <a:rPr lang="en-MY" sz="11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 </m:t>
                      </m:r>
                      <m:r>
                        <a:rPr lang="en-MY" sz="11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𝒂𝒍𝒈𝒆𝒃𝒓𝒂</m:t>
                      </m:r>
                      <m:sSup>
                        <m:sSupPr>
                          <m:ctrlPr>
                            <a:rPr lang="en-MY" sz="11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MY" sz="11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 </m:t>
                          </m:r>
                          <m:r>
                            <a:rPr lang="en-MY" sz="11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  <m:r>
                            <a:rPr lang="en-MY" sz="11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MY" sz="11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MY" sz="1100" b="0" i="1" smtClean="0">
                          <a:latin typeface="Cambria Math"/>
                        </a:rPr>
                        <m:t> </m:t>
                      </m:r>
                      <m:r>
                        <a:rPr lang="en-MY" sz="1100" b="0" i="1" smtClean="0">
                          <a:latin typeface="Cambria Math"/>
                        </a:rPr>
                        <m:t>𝑑𝑎𝑛</m:t>
                      </m:r>
                      <m:r>
                        <a:rPr lang="en-MY" sz="1100" b="0" i="1" smtClean="0">
                          <a:latin typeface="Cambria Math"/>
                        </a:rPr>
                        <m:t> 3</m:t>
                      </m:r>
                      <m:r>
                        <a:rPr lang="en-MY" sz="11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MY" sz="11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7736" y="5030909"/>
                <a:ext cx="2376264" cy="261610"/>
              </a:xfrm>
              <a:prstGeom prst="rect">
                <a:avLst/>
              </a:prstGeom>
              <a:blipFill rotWithShape="1">
                <a:blip r:embed="rId4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04770" y="4969354"/>
                <a:ext cx="2232248" cy="369332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i="1" smtClean="0">
                          <a:latin typeface="Cambria Math"/>
                        </a:rPr>
                        <m:t>4</m:t>
                      </m:r>
                      <m:r>
                        <a:rPr lang="en-MY" b="0" i="1" smtClean="0">
                          <a:latin typeface="Cambria Math"/>
                        </a:rPr>
                        <m:t>𝑚𝑛</m:t>
                      </m:r>
                      <m:r>
                        <a:rPr lang="en-MY" b="0" i="1" smtClean="0">
                          <a:latin typeface="Cambria Math"/>
                        </a:rPr>
                        <m:t>−2</m:t>
                      </m:r>
                      <m:r>
                        <a:rPr lang="en-MY" b="0" i="1" smtClean="0">
                          <a:latin typeface="Cambria Math"/>
                        </a:rPr>
                        <m:t>𝑛𝑞</m:t>
                      </m:r>
                    </m:oMath>
                  </m:oMathPara>
                </a14:m>
                <a:endParaRPr lang="en-MY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770" y="4969354"/>
                <a:ext cx="2232248" cy="369332"/>
              </a:xfrm>
              <a:prstGeom prst="rect">
                <a:avLst/>
              </a:prstGeom>
              <a:blipFill rotWithShape="1">
                <a:blip r:embed="rId5"/>
                <a:stretch>
                  <a:fillRect t="-4615" b="-20000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828030" y="5691511"/>
                <a:ext cx="2232248" cy="369332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i="1" smtClean="0">
                          <a:latin typeface="Cambria Math"/>
                        </a:rPr>
                        <m:t>3</m:t>
                      </m:r>
                      <m:r>
                        <a:rPr lang="en-MY" b="0" i="1" smtClean="0">
                          <a:latin typeface="Cambria Math"/>
                        </a:rPr>
                        <m:t>𝑥𝑦</m:t>
                      </m:r>
                      <m:r>
                        <a:rPr lang="en-MY" b="0" i="1" smtClean="0">
                          <a:latin typeface="Cambria Math"/>
                        </a:rPr>
                        <m:t>+9</m:t>
                      </m:r>
                      <m:sSup>
                        <m:sSupPr>
                          <m:ctrlPr>
                            <a:rPr lang="en-MY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MY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MY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MY" b="0" i="1" smtClean="0">
                          <a:latin typeface="Cambria Math"/>
                        </a:rPr>
                        <m:t>𝑦</m:t>
                      </m:r>
                      <m:r>
                        <a:rPr lang="en-MY" b="0" i="1" smtClean="0">
                          <a:latin typeface="Cambria Math"/>
                        </a:rPr>
                        <m:t>−</m:t>
                      </m:r>
                      <m:r>
                        <a:rPr lang="en-MY" b="0" i="1" smtClean="0">
                          <a:latin typeface="Cambria Math"/>
                        </a:rPr>
                        <m:t>𝑥</m:t>
                      </m:r>
                      <m:r>
                        <a:rPr lang="en-MY" b="0" i="1" smtClean="0">
                          <a:latin typeface="Cambria Math"/>
                        </a:rPr>
                        <m:t>+7</m:t>
                      </m:r>
                    </m:oMath>
                  </m:oMathPara>
                </a14:m>
                <a:endParaRPr lang="en-MY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030" y="5691511"/>
                <a:ext cx="2232248" cy="369332"/>
              </a:xfrm>
              <a:prstGeom prst="rect">
                <a:avLst/>
              </a:prstGeom>
              <a:blipFill rotWithShape="1">
                <a:blip r:embed="rId6"/>
                <a:stretch>
                  <a:fillRect t="-4688" r="-2162" b="-21875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940152" y="6130988"/>
                <a:ext cx="259228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sz="11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𝒔𝒆𝒃𝒖𝒕𝒂𝒏</m:t>
                      </m:r>
                      <m:r>
                        <a:rPr lang="en-MY" sz="11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 </m:t>
                      </m:r>
                      <m:r>
                        <a:rPr lang="en-MY" sz="11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𝒂𝒍𝒈𝒆𝒃𝒓𝒂</m:t>
                      </m:r>
                      <m:r>
                        <a:rPr lang="en-MY" sz="11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  </m:t>
                      </m:r>
                      <m:r>
                        <a:rPr lang="en-MY" sz="11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3</m:t>
                      </m:r>
                      <m:r>
                        <a:rPr lang="en-MY" sz="11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𝑥𝑦</m:t>
                      </m:r>
                      <m:r>
                        <a:rPr lang="en-MY" sz="11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, </m:t>
                      </m:r>
                      <m:r>
                        <a:rPr lang="en-MY" sz="1100" i="1">
                          <a:solidFill>
                            <a:srgbClr val="FF0000"/>
                          </a:solidFill>
                          <a:latin typeface="Cambria Math"/>
                        </a:rPr>
                        <m:t>9</m:t>
                      </m:r>
                      <m:sSup>
                        <m:sSupPr>
                          <m:ctrlPr>
                            <a:rPr lang="en-MY" sz="11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MY" sz="11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MY" sz="11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MY" sz="1100" i="1">
                          <a:solidFill>
                            <a:srgbClr val="FF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MY" sz="11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, </m:t>
                      </m:r>
                      <m:r>
                        <a:rPr lang="en-MY" sz="1100" i="1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MY" sz="11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en-MY" sz="1100" b="0" i="1" smtClean="0">
                          <a:latin typeface="Cambria Math"/>
                        </a:rPr>
                        <m:t>𝑑𝑎𝑛</m:t>
                      </m:r>
                      <m:r>
                        <a:rPr lang="en-MY" sz="11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en-MY" sz="1100" i="1">
                          <a:solidFill>
                            <a:srgbClr val="FF0000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en-MY" sz="11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6130988"/>
                <a:ext cx="2592288" cy="261610"/>
              </a:xfrm>
              <a:prstGeom prst="rect">
                <a:avLst/>
              </a:prstGeom>
              <a:blipFill rotWithShape="1">
                <a:blip r:embed="rId7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24490" y="5497268"/>
                <a:ext cx="2232248" cy="63478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i="1" smtClean="0">
                          <a:latin typeface="Cambria Math"/>
                        </a:rPr>
                        <m:t>1</m:t>
                      </m:r>
                      <m:r>
                        <a:rPr lang="en-MY" b="0" i="1" smtClean="0">
                          <a:latin typeface="Cambria Math"/>
                        </a:rPr>
                        <m:t>2</m:t>
                      </m:r>
                      <m:r>
                        <a:rPr lang="en-MY" b="0" i="1" smtClean="0">
                          <a:latin typeface="Cambria Math"/>
                        </a:rPr>
                        <m:t>𝑔</m:t>
                      </m:r>
                      <m:r>
                        <a:rPr lang="en-MY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MY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MY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MY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MY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MY" b="0" i="1" smtClean="0">
                              <a:latin typeface="Cambria Math"/>
                            </a:rPr>
                            <m:t>𝑔</m:t>
                          </m:r>
                        </m:e>
                        <m:sup>
                          <m:r>
                            <a:rPr lang="en-MY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MY" b="0" i="1" smtClean="0">
                          <a:latin typeface="Cambria Math"/>
                        </a:rPr>
                        <m:t>−8</m:t>
                      </m:r>
                    </m:oMath>
                  </m:oMathPara>
                </a14:m>
                <a:endParaRPr lang="en-MY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490" y="5497268"/>
                <a:ext cx="2232248" cy="634789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627784" y="5586931"/>
                <a:ext cx="2520280" cy="578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sz="11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𝒔𝒆𝒃𝒖𝒕𝒂𝒏</m:t>
                      </m:r>
                      <m:r>
                        <a:rPr lang="en-MY" sz="11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  </m:t>
                      </m:r>
                      <m:r>
                        <a:rPr lang="en-MY" sz="11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𝒂𝒍𝒈𝒆𝒃𝒓𝒂</m:t>
                      </m:r>
                      <m:r>
                        <a:rPr lang="en-MY" sz="11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 </m:t>
                      </m:r>
                      <m:r>
                        <a:rPr lang="en-MY" sz="11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12</m:t>
                      </m:r>
                      <m:r>
                        <a:rPr lang="en-MY" sz="11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𝑔</m:t>
                      </m:r>
                      <m:r>
                        <a:rPr lang="en-MY" sz="11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, </m:t>
                      </m:r>
                      <m:f>
                        <m:fPr>
                          <m:ctrlPr>
                            <a:rPr lang="en-MY" sz="11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MY" sz="11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MY" sz="11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MY" sz="11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MY" sz="11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𝑔</m:t>
                          </m:r>
                        </m:e>
                        <m:sup>
                          <m:r>
                            <a:rPr lang="en-MY" sz="11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MY" sz="1100" b="0" i="1" smtClean="0">
                          <a:latin typeface="Cambria Math"/>
                        </a:rPr>
                        <m:t>𝑑𝑎𝑛</m:t>
                      </m:r>
                      <m:r>
                        <a:rPr lang="en-MY" sz="1100" b="0" i="1" smtClean="0">
                          <a:latin typeface="Cambria Math"/>
                        </a:rPr>
                        <m:t> 8</m:t>
                      </m:r>
                    </m:oMath>
                  </m:oMathPara>
                </a14:m>
                <a:endParaRPr lang="en-MY" sz="1100" dirty="0">
                  <a:solidFill>
                    <a:srgbClr val="FF0000"/>
                  </a:solidFill>
                </a:endParaRPr>
              </a:p>
              <a:p>
                <a:endParaRPr lang="en-MY" sz="11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784" y="5586931"/>
                <a:ext cx="2520280" cy="578492"/>
              </a:xfrm>
              <a:prstGeom prst="rect">
                <a:avLst/>
              </a:prstGeom>
              <a:blipFill rotWithShape="1">
                <a:blip r:embed="rId9"/>
                <a:stretch>
                  <a:fillRect b="-6316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012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/>
      <p:bldP spid="7" grpId="0"/>
      <p:bldP spid="8" grpId="0" animBg="1"/>
      <p:bldP spid="9" grpId="0" animBg="1"/>
      <p:bldP spid="10" grpId="0"/>
      <p:bldP spid="11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MY" sz="4000" b="1" dirty="0" err="1">
                <a:latin typeface="Century Gothic" pitchFamily="34" charset="0"/>
              </a:rPr>
              <a:t>Menggunakan</a:t>
            </a:r>
            <a:r>
              <a:rPr lang="en-MY" sz="4000" b="1" dirty="0">
                <a:latin typeface="Century Gothic" pitchFamily="34" charset="0"/>
              </a:rPr>
              <a:t> </a:t>
            </a: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MY" sz="4000" b="1" dirty="0" err="1">
                <a:solidFill>
                  <a:srgbClr val="C00000"/>
                </a:solidFill>
                <a:latin typeface="Century Gothic" pitchFamily="34" charset="0"/>
              </a:rPr>
              <a:t>Ungkapan</a:t>
            </a:r>
            <a:r>
              <a:rPr lang="en-MY" sz="4000" b="1" dirty="0">
                <a:solidFill>
                  <a:srgbClr val="C00000"/>
                </a:solidFill>
                <a:latin typeface="Century Gothic" pitchFamily="34" charset="0"/>
              </a:rPr>
              <a:t> Algebra </a:t>
            </a:r>
            <a:r>
              <a:rPr lang="en-MY" sz="4000" b="1" dirty="0" err="1">
                <a:latin typeface="Century Gothic" pitchFamily="34" charset="0"/>
              </a:rPr>
              <a:t>untuk</a:t>
            </a:r>
            <a:r>
              <a:rPr lang="en-MY" sz="4000" b="1" dirty="0">
                <a:latin typeface="Century Gothic" pitchFamily="34" charset="0"/>
              </a:rPr>
              <a:t> </a:t>
            </a:r>
            <a:r>
              <a:rPr lang="en-MY" sz="4000" b="1" dirty="0" err="1">
                <a:latin typeface="Century Gothic" pitchFamily="34" charset="0"/>
              </a:rPr>
              <a:t>Mewakilkan</a:t>
            </a:r>
            <a:r>
              <a:rPr lang="en-MY" sz="4000" b="1" dirty="0">
                <a:latin typeface="Century Gothic" pitchFamily="34" charset="0"/>
              </a:rPr>
              <a:t> </a:t>
            </a:r>
            <a:r>
              <a:rPr lang="en-MY" sz="4000" b="1" dirty="0" err="1">
                <a:latin typeface="Century Gothic" pitchFamily="34" charset="0"/>
              </a:rPr>
              <a:t>Sesuatu</a:t>
            </a:r>
            <a:r>
              <a:rPr lang="en-MY" sz="4000" b="1" dirty="0">
                <a:latin typeface="Century Gothic" pitchFamily="34" charset="0"/>
              </a:rPr>
              <a:t> </a:t>
            </a:r>
            <a:r>
              <a:rPr lang="en-MY" sz="4000" b="1" dirty="0" err="1">
                <a:latin typeface="Century Gothic" pitchFamily="34" charset="0"/>
              </a:rPr>
              <a:t>Situasi</a:t>
            </a:r>
            <a:r>
              <a:rPr lang="en-MY" sz="4000" b="1" dirty="0">
                <a:latin typeface="Century Gothic" pitchFamily="34" charset="0"/>
              </a:rPr>
              <a:t> 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62303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/>
          <p:cNvSpPr/>
          <p:nvPr/>
        </p:nvSpPr>
        <p:spPr>
          <a:xfrm>
            <a:off x="0" y="0"/>
            <a:ext cx="9144000" cy="594928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43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0485" name="Group 14"/>
          <p:cNvGrpSpPr>
            <a:grpSpLocks/>
          </p:cNvGrpSpPr>
          <p:nvPr/>
        </p:nvGrpSpPr>
        <p:grpSpPr bwMode="auto">
          <a:xfrm>
            <a:off x="3843338" y="4735513"/>
            <a:ext cx="1152525" cy="709612"/>
            <a:chOff x="4067944" y="4736190"/>
            <a:chExt cx="1152128" cy="709034"/>
          </a:xfrm>
        </p:grpSpPr>
        <p:grpSp>
          <p:nvGrpSpPr>
            <p:cNvPr id="20498" name="Group 2"/>
            <p:cNvGrpSpPr>
              <a:grpSpLocks/>
            </p:cNvGrpSpPr>
            <p:nvPr/>
          </p:nvGrpSpPr>
          <p:grpSpPr bwMode="auto">
            <a:xfrm>
              <a:off x="4067944" y="4737338"/>
              <a:ext cx="453970" cy="707886"/>
              <a:chOff x="5259892" y="4221088"/>
              <a:chExt cx="453970" cy="707886"/>
            </a:xfrm>
          </p:grpSpPr>
          <p:sp>
            <p:nvSpPr>
              <p:cNvPr id="20503" name="Rectangle 29"/>
              <p:cNvSpPr>
                <a:spLocks noChangeArrowheads="1"/>
              </p:cNvSpPr>
              <p:nvPr/>
            </p:nvSpPr>
            <p:spPr bwMode="auto">
              <a:xfrm>
                <a:off x="5259892" y="4221088"/>
                <a:ext cx="45397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2000" b="1">
                    <a:solidFill>
                      <a:prstClr val="white"/>
                    </a:solidFill>
                    <a:latin typeface="Rockwell" pitchFamily="18" charset="0"/>
                    <a:cs typeface="Arial" charset="0"/>
                  </a:rPr>
                  <a:t>5</a:t>
                </a:r>
                <a:r>
                  <a:rPr lang="en-US" altLang="en-US" sz="2000" b="1" i="1">
                    <a:solidFill>
                      <a:prstClr val="white"/>
                    </a:solidFill>
                    <a:latin typeface="Times New Roman" pitchFamily="18" charset="0"/>
                    <a:cs typeface="Times New Roman" pitchFamily="18" charset="0"/>
                  </a:rPr>
                  <a:t>x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2000" b="1">
                    <a:solidFill>
                      <a:prstClr val="white"/>
                    </a:solidFill>
                    <a:latin typeface="Rockwell" pitchFamily="18" charset="0"/>
                    <a:cs typeface="Times New Roman" pitchFamily="18" charset="0"/>
                  </a:rPr>
                  <a:t>5</a:t>
                </a:r>
                <a:endParaRPr lang="en-US" altLang="en-US" sz="2000" b="1">
                  <a:solidFill>
                    <a:prstClr val="white"/>
                  </a:solidFill>
                  <a:latin typeface="Rockwell" pitchFamily="18" charset="0"/>
                  <a:cs typeface="Arial" charset="0"/>
                </a:endParaRPr>
              </a:p>
            </p:txBody>
          </p:sp>
          <p:cxnSp>
            <p:nvCxnSpPr>
              <p:cNvPr id="31" name="Straight Connector 30"/>
              <p:cNvCxnSpPr/>
              <p:nvPr/>
            </p:nvCxnSpPr>
            <p:spPr>
              <a:xfrm>
                <a:off x="5342414" y="4575250"/>
                <a:ext cx="288826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499" name="Group 3"/>
            <p:cNvGrpSpPr>
              <a:grpSpLocks/>
            </p:cNvGrpSpPr>
            <p:nvPr/>
          </p:nvGrpSpPr>
          <p:grpSpPr bwMode="auto">
            <a:xfrm>
              <a:off x="4753277" y="4736190"/>
              <a:ext cx="466795" cy="707886"/>
              <a:chOff x="5522566" y="3833172"/>
              <a:chExt cx="466795" cy="707886"/>
            </a:xfrm>
          </p:grpSpPr>
          <p:sp>
            <p:nvSpPr>
              <p:cNvPr id="20501" name="Rectangle 32"/>
              <p:cNvSpPr>
                <a:spLocks noChangeArrowheads="1"/>
              </p:cNvSpPr>
              <p:nvPr/>
            </p:nvSpPr>
            <p:spPr bwMode="auto">
              <a:xfrm>
                <a:off x="5522566" y="3833172"/>
                <a:ext cx="466795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2000" b="1">
                    <a:solidFill>
                      <a:prstClr val="white"/>
                    </a:solidFill>
                    <a:latin typeface="Rockwell" pitchFamily="18" charset="0"/>
                    <a:cs typeface="Arial" charset="0"/>
                  </a:rPr>
                  <a:t>40</a:t>
                </a:r>
                <a:endParaRPr lang="en-US" altLang="en-US" sz="2000" b="1" i="1">
                  <a:solidFill>
                    <a:prstClr val="white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2000" b="1">
                    <a:solidFill>
                      <a:prstClr val="white"/>
                    </a:solidFill>
                    <a:latin typeface="Rockwell" pitchFamily="18" charset="0"/>
                    <a:cs typeface="Times New Roman" pitchFamily="18" charset="0"/>
                  </a:rPr>
                  <a:t>5</a:t>
                </a:r>
                <a:endParaRPr lang="en-US" altLang="en-US" sz="2000" b="1">
                  <a:solidFill>
                    <a:prstClr val="white"/>
                  </a:solidFill>
                  <a:latin typeface="Rockwell" pitchFamily="18" charset="0"/>
                  <a:cs typeface="Arial" charset="0"/>
                </a:endParaRPr>
              </a:p>
            </p:txBody>
          </p:sp>
          <p:cxnSp>
            <p:nvCxnSpPr>
              <p:cNvPr id="37" name="Straight Connector 36"/>
              <p:cNvCxnSpPr/>
              <p:nvPr/>
            </p:nvCxnSpPr>
            <p:spPr>
              <a:xfrm>
                <a:off x="5611666" y="4186896"/>
                <a:ext cx="288825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500" name="Rectangle 44"/>
            <p:cNvSpPr>
              <a:spLocks noChangeArrowheads="1"/>
            </p:cNvSpPr>
            <p:nvPr/>
          </p:nvSpPr>
          <p:spPr bwMode="auto">
            <a:xfrm>
              <a:off x="4458976" y="4891226"/>
              <a:ext cx="35618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>
                  <a:solidFill>
                    <a:prstClr val="white"/>
                  </a:solidFill>
                  <a:latin typeface="Rockwell" pitchFamily="18" charset="0"/>
                  <a:cs typeface="Arial" charset="0"/>
                </a:rPr>
                <a:t>=</a:t>
              </a:r>
              <a:endParaRPr lang="en-MY" sz="2000">
                <a:solidFill>
                  <a:prstClr val="white"/>
                </a:solidFill>
                <a:latin typeface="Rockwell" pitchFamily="18" charset="0"/>
                <a:cs typeface="Arial" charset="0"/>
              </a:endParaRPr>
            </a:p>
          </p:txBody>
        </p:sp>
      </p:grpSp>
      <p:grpSp>
        <p:nvGrpSpPr>
          <p:cNvPr id="20486" name="Group 15"/>
          <p:cNvGrpSpPr>
            <a:grpSpLocks/>
          </p:cNvGrpSpPr>
          <p:nvPr/>
        </p:nvGrpSpPr>
        <p:grpSpPr bwMode="auto">
          <a:xfrm>
            <a:off x="3963988" y="5332413"/>
            <a:ext cx="889000" cy="400050"/>
            <a:chOff x="4187086" y="5333146"/>
            <a:chExt cx="888970" cy="400110"/>
          </a:xfrm>
        </p:grpSpPr>
        <p:sp>
          <p:nvSpPr>
            <p:cNvPr id="20495" name="Rectangle 40"/>
            <p:cNvSpPr>
              <a:spLocks noChangeArrowheads="1"/>
            </p:cNvSpPr>
            <p:nvPr/>
          </p:nvSpPr>
          <p:spPr bwMode="auto">
            <a:xfrm>
              <a:off x="4187086" y="5333146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i="1">
                  <a:solidFill>
                    <a:prstClr val="white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endParaRPr lang="en-US" altLang="en-US" sz="2000" b="1">
                <a:solidFill>
                  <a:prstClr val="white"/>
                </a:solidFill>
                <a:latin typeface="Rockwell" pitchFamily="18" charset="0"/>
                <a:cs typeface="Arial" charset="0"/>
              </a:endParaRPr>
            </a:p>
          </p:txBody>
        </p:sp>
        <p:sp>
          <p:nvSpPr>
            <p:cNvPr id="20496" name="Rectangle 58"/>
            <p:cNvSpPr>
              <a:spLocks noChangeArrowheads="1"/>
            </p:cNvSpPr>
            <p:nvPr/>
          </p:nvSpPr>
          <p:spPr bwMode="auto">
            <a:xfrm>
              <a:off x="4750326" y="5333146"/>
              <a:ext cx="32573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>
                  <a:solidFill>
                    <a:prstClr val="white"/>
                  </a:solidFill>
                  <a:latin typeface="Rockwell" pitchFamily="18" charset="0"/>
                  <a:cs typeface="Arial" charset="0"/>
                </a:rPr>
                <a:t>8</a:t>
              </a:r>
            </a:p>
          </p:txBody>
        </p:sp>
        <p:sp>
          <p:nvSpPr>
            <p:cNvPr id="20497" name="Rectangle 59"/>
            <p:cNvSpPr>
              <a:spLocks noChangeArrowheads="1"/>
            </p:cNvSpPr>
            <p:nvPr/>
          </p:nvSpPr>
          <p:spPr bwMode="auto">
            <a:xfrm>
              <a:off x="4458976" y="5333146"/>
              <a:ext cx="35618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>
                  <a:solidFill>
                    <a:prstClr val="white"/>
                  </a:solidFill>
                  <a:latin typeface="Rockwell" pitchFamily="18" charset="0"/>
                  <a:cs typeface="Arial" charset="0"/>
                </a:rPr>
                <a:t>=</a:t>
              </a:r>
              <a:endParaRPr lang="en-MY" sz="2000">
                <a:solidFill>
                  <a:prstClr val="white"/>
                </a:solidFill>
                <a:latin typeface="Rockwell" pitchFamily="18" charset="0"/>
                <a:cs typeface="Arial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0" y="0"/>
            <a:ext cx="9144000" cy="5949280"/>
          </a:xfrm>
          <a:prstGeom prst="rect">
            <a:avLst/>
          </a:prstGeom>
          <a:gradFill>
            <a:gsLst>
              <a:gs pos="100000">
                <a:srgbClr val="4E0223"/>
              </a:gs>
              <a:gs pos="13000">
                <a:srgbClr val="8E002F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MY" dirty="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71550" y="549275"/>
            <a:ext cx="6985000" cy="1871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MY" sz="3200" b="1" dirty="0" err="1">
                <a:solidFill>
                  <a:prstClr val="white"/>
                </a:solidFill>
                <a:latin typeface="Century Gothic" pitchFamily="34" charset="0"/>
              </a:rPr>
              <a:t>Ungkapan</a:t>
            </a:r>
            <a:r>
              <a:rPr lang="en-MY" sz="3200" b="1" dirty="0">
                <a:solidFill>
                  <a:prstClr val="white"/>
                </a:solidFill>
                <a:latin typeface="Century Gothic" pitchFamily="34" charset="0"/>
              </a:rPr>
              <a:t> algebra </a:t>
            </a:r>
            <a:r>
              <a:rPr lang="en-MY" sz="3200" b="1" dirty="0" err="1">
                <a:solidFill>
                  <a:prstClr val="white"/>
                </a:solidFill>
                <a:latin typeface="Century Gothic" pitchFamily="34" charset="0"/>
              </a:rPr>
              <a:t>boleh</a:t>
            </a:r>
            <a:r>
              <a:rPr lang="en-MY" sz="32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MY" sz="3200" b="1" dirty="0" err="1">
                <a:solidFill>
                  <a:prstClr val="white"/>
                </a:solidFill>
                <a:latin typeface="Century Gothic" pitchFamily="34" charset="0"/>
              </a:rPr>
              <a:t>digunakan</a:t>
            </a:r>
            <a:r>
              <a:rPr lang="en-MY" sz="32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MY" sz="3200" b="1" dirty="0" err="1">
                <a:solidFill>
                  <a:prstClr val="white"/>
                </a:solidFill>
                <a:latin typeface="Century Gothic" pitchFamily="34" charset="0"/>
              </a:rPr>
              <a:t>untuk</a:t>
            </a:r>
            <a:r>
              <a:rPr lang="en-MY" sz="32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MY" sz="3200" b="1" dirty="0" err="1">
                <a:solidFill>
                  <a:prstClr val="white"/>
                </a:solidFill>
                <a:latin typeface="Century Gothic" pitchFamily="34" charset="0"/>
              </a:rPr>
              <a:t>mewakilkan</a:t>
            </a:r>
            <a:r>
              <a:rPr lang="en-MY" sz="32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MY" sz="3200" b="1" dirty="0" err="1">
                <a:solidFill>
                  <a:prstClr val="white"/>
                </a:solidFill>
                <a:latin typeface="Century Gothic" pitchFamily="34" charset="0"/>
              </a:rPr>
              <a:t>sesuatu</a:t>
            </a:r>
            <a:r>
              <a:rPr lang="en-MY" sz="32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MY" sz="3200" b="1" dirty="0" err="1">
                <a:solidFill>
                  <a:prstClr val="white"/>
                </a:solidFill>
                <a:latin typeface="Century Gothic" pitchFamily="34" charset="0"/>
              </a:rPr>
              <a:t>situasi</a:t>
            </a:r>
            <a:r>
              <a:rPr lang="en-MY" sz="3200" b="1" dirty="0">
                <a:solidFill>
                  <a:prstClr val="white"/>
                </a:solidFill>
                <a:latin typeface="Century Gothic" pitchFamily="34" charset="0"/>
              </a:rPr>
              <a:t>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71550" y="2276475"/>
            <a:ext cx="6985000" cy="1873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MY" sz="3200" b="1" dirty="0" err="1">
                <a:solidFill>
                  <a:prstClr val="white"/>
                </a:solidFill>
                <a:latin typeface="Century Gothic" pitchFamily="34" charset="0"/>
              </a:rPr>
              <a:t>Bagaimanakah</a:t>
            </a:r>
            <a:r>
              <a:rPr lang="en-MY" sz="32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MY" sz="3200" b="1" dirty="0" err="1">
                <a:solidFill>
                  <a:prstClr val="white"/>
                </a:solidFill>
                <a:latin typeface="Century Gothic" pitchFamily="34" charset="0"/>
              </a:rPr>
              <a:t>anda</a:t>
            </a:r>
            <a:r>
              <a:rPr lang="en-MY" sz="32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MY" sz="3200" b="1" dirty="0" err="1">
                <a:solidFill>
                  <a:prstClr val="white"/>
                </a:solidFill>
                <a:latin typeface="Century Gothic" pitchFamily="34" charset="0"/>
              </a:rPr>
              <a:t>boleh</a:t>
            </a:r>
            <a:r>
              <a:rPr lang="en-MY" sz="32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MY" sz="3200" b="1" dirty="0" err="1">
                <a:solidFill>
                  <a:prstClr val="white"/>
                </a:solidFill>
                <a:latin typeface="Century Gothic" pitchFamily="34" charset="0"/>
              </a:rPr>
              <a:t>menggunakan</a:t>
            </a:r>
            <a:r>
              <a:rPr lang="en-MY" sz="32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MY" sz="3200" b="1" dirty="0" err="1">
                <a:solidFill>
                  <a:prstClr val="white"/>
                </a:solidFill>
                <a:latin typeface="Century Gothic" pitchFamily="34" charset="0"/>
              </a:rPr>
              <a:t>ungkapan</a:t>
            </a:r>
            <a:r>
              <a:rPr lang="en-MY" sz="3200" b="1" dirty="0">
                <a:solidFill>
                  <a:prstClr val="white"/>
                </a:solidFill>
                <a:latin typeface="Century Gothic" pitchFamily="34" charset="0"/>
              </a:rPr>
              <a:t> algebra </a:t>
            </a:r>
            <a:r>
              <a:rPr lang="en-MY" sz="3200" b="1" dirty="0" err="1">
                <a:solidFill>
                  <a:prstClr val="white"/>
                </a:solidFill>
                <a:latin typeface="Century Gothic" pitchFamily="34" charset="0"/>
              </a:rPr>
              <a:t>untuk</a:t>
            </a:r>
            <a:r>
              <a:rPr lang="en-MY" sz="32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MY" sz="3200" b="1" dirty="0" err="1">
                <a:solidFill>
                  <a:prstClr val="white"/>
                </a:solidFill>
                <a:latin typeface="Century Gothic" pitchFamily="34" charset="0"/>
              </a:rPr>
              <a:t>mewakilkan</a:t>
            </a:r>
            <a:r>
              <a:rPr lang="en-MY" sz="32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MY" sz="3200" b="1" dirty="0" err="1">
                <a:solidFill>
                  <a:prstClr val="white"/>
                </a:solidFill>
                <a:latin typeface="Century Gothic" pitchFamily="34" charset="0"/>
              </a:rPr>
              <a:t>sesuatu</a:t>
            </a:r>
            <a:r>
              <a:rPr lang="en-MY" sz="32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MY" sz="3200" b="1" dirty="0" err="1">
                <a:solidFill>
                  <a:prstClr val="white"/>
                </a:solidFill>
                <a:latin typeface="Century Gothic" pitchFamily="34" charset="0"/>
              </a:rPr>
              <a:t>situasi</a:t>
            </a:r>
            <a:r>
              <a:rPr lang="en-MY" sz="3200" b="1" dirty="0">
                <a:solidFill>
                  <a:prstClr val="white"/>
                </a:solidFill>
                <a:latin typeface="Century Gothic" pitchFamily="34" charset="0"/>
              </a:rPr>
              <a:t>?</a:t>
            </a:r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4500563" y="5084763"/>
            <a:ext cx="4298950" cy="603250"/>
            <a:chOff x="3890567" y="5139565"/>
            <a:chExt cx="4711284" cy="602182"/>
          </a:xfrm>
        </p:grpSpPr>
        <p:sp>
          <p:nvSpPr>
            <p:cNvPr id="20493" name="Rectangle 10"/>
            <p:cNvSpPr>
              <a:spLocks noChangeArrowheads="1"/>
            </p:cNvSpPr>
            <p:nvPr/>
          </p:nvSpPr>
          <p:spPr bwMode="auto">
            <a:xfrm>
              <a:off x="3890567" y="5139565"/>
              <a:ext cx="4378674" cy="583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indent="746125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None/>
              </a:pPr>
              <a:r>
                <a:rPr lang="en-US" altLang="en-US" sz="3200" b="1">
                  <a:solidFill>
                    <a:prstClr val="white"/>
                  </a:solidFill>
                  <a:latin typeface="Century Gothic" pitchFamily="34" charset="0"/>
                  <a:cs typeface="Arial" charset="0"/>
                </a:rPr>
                <a:t>Mari kita lihat!</a:t>
              </a:r>
            </a:p>
          </p:txBody>
        </p:sp>
        <p:sp>
          <p:nvSpPr>
            <p:cNvPr id="20" name="Chevron 19"/>
            <p:cNvSpPr/>
            <p:nvPr/>
          </p:nvSpPr>
          <p:spPr>
            <a:xfrm>
              <a:off x="7952918" y="5166504"/>
              <a:ext cx="648933" cy="575243"/>
            </a:xfrm>
            <a:prstGeom prst="chevr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MY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43985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94928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43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21509" name="Group 3"/>
          <p:cNvGrpSpPr>
            <a:grpSpLocks/>
          </p:cNvGrpSpPr>
          <p:nvPr/>
        </p:nvGrpSpPr>
        <p:grpSpPr bwMode="auto">
          <a:xfrm>
            <a:off x="863600" y="1301750"/>
            <a:ext cx="7596188" cy="1008063"/>
            <a:chOff x="855443" y="764704"/>
            <a:chExt cx="7596337" cy="1008112"/>
          </a:xfrm>
        </p:grpSpPr>
        <p:sp>
          <p:nvSpPr>
            <p:cNvPr id="3" name="Rounded Rectangle 2"/>
            <p:cNvSpPr/>
            <p:nvPr/>
          </p:nvSpPr>
          <p:spPr>
            <a:xfrm>
              <a:off x="855443" y="764704"/>
              <a:ext cx="7596337" cy="1008112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MY">
                <a:solidFill>
                  <a:prstClr val="white"/>
                </a:solidFill>
              </a:endParaRPr>
            </a:p>
          </p:txBody>
        </p:sp>
        <p:sp>
          <p:nvSpPr>
            <p:cNvPr id="21514" name="Rectangle 1"/>
            <p:cNvSpPr>
              <a:spLocks noChangeArrowheads="1"/>
            </p:cNvSpPr>
            <p:nvPr/>
          </p:nvSpPr>
          <p:spPr bwMode="auto">
            <a:xfrm>
              <a:off x="1308927" y="1033572"/>
              <a:ext cx="652614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800" b="1">
                  <a:solidFill>
                    <a:prstClr val="white"/>
                  </a:solidFill>
                  <a:latin typeface="Century Gothic" pitchFamily="34" charset="0"/>
                  <a:cs typeface="Arial" charset="0"/>
                </a:rPr>
                <a:t>“</a:t>
              </a:r>
              <a:r>
                <a:rPr lang="en-US" altLang="en-US" sz="2800" b="1">
                  <a:solidFill>
                    <a:srgbClr val="FFFF00"/>
                  </a:solidFill>
                  <a:latin typeface="Century Gothic" pitchFamily="34" charset="0"/>
                  <a:cs typeface="Arial" charset="0"/>
                </a:rPr>
                <a:t>Suatu nombor </a:t>
              </a:r>
              <a:r>
                <a:rPr lang="en-US" altLang="en-US" sz="2800" b="1">
                  <a:solidFill>
                    <a:prstClr val="white"/>
                  </a:solidFill>
                  <a:latin typeface="Century Gothic" pitchFamily="34" charset="0"/>
                  <a:cs typeface="Arial" charset="0"/>
                </a:rPr>
                <a:t>ditambah dengan </a:t>
              </a:r>
              <a:r>
                <a:rPr lang="en-US" altLang="en-US" sz="2800" b="1">
                  <a:solidFill>
                    <a:srgbClr val="FFFF00"/>
                  </a:solidFill>
                  <a:latin typeface="Century Gothic" pitchFamily="34" charset="0"/>
                  <a:cs typeface="Arial" charset="0"/>
                </a:rPr>
                <a:t>5</a:t>
              </a:r>
              <a:r>
                <a:rPr lang="en-US" altLang="en-US" sz="2800" b="1">
                  <a:solidFill>
                    <a:prstClr val="white"/>
                  </a:solidFill>
                  <a:latin typeface="Century Gothic" pitchFamily="34" charset="0"/>
                  <a:cs typeface="Arial" charset="0"/>
                </a:rPr>
                <a:t>”</a:t>
              </a:r>
            </a:p>
          </p:txBody>
        </p:sp>
      </p:grpSp>
      <p:sp>
        <p:nvSpPr>
          <p:cNvPr id="21510" name="Rectangle 4"/>
          <p:cNvSpPr>
            <a:spLocks noChangeArrowheads="1"/>
          </p:cNvSpPr>
          <p:nvPr/>
        </p:nvSpPr>
        <p:spPr bwMode="auto">
          <a:xfrm>
            <a:off x="792163" y="2703513"/>
            <a:ext cx="79565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>
                <a:solidFill>
                  <a:prstClr val="black"/>
                </a:solidFill>
                <a:latin typeface="Century Gothic" pitchFamily="34" charset="0"/>
                <a:cs typeface="Arial" charset="0"/>
              </a:rPr>
              <a:t>Tulis ungkapan algebra yang mewakili pernyataan di atas.</a:t>
            </a:r>
          </a:p>
        </p:txBody>
      </p:sp>
      <p:sp>
        <p:nvSpPr>
          <p:cNvPr id="21511" name="Rectangle 5"/>
          <p:cNvSpPr>
            <a:spLocks noChangeArrowheads="1"/>
          </p:cNvSpPr>
          <p:nvPr/>
        </p:nvSpPr>
        <p:spPr bwMode="auto">
          <a:xfrm>
            <a:off x="684213" y="3894138"/>
            <a:ext cx="79565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CC0000"/>
                </a:solidFill>
                <a:latin typeface="Century Gothic" pitchFamily="34" charset="0"/>
                <a:cs typeface="Arial" charset="0"/>
              </a:rPr>
              <a:t>Jelaskan langkah yang anda ambil untuk menulis ungkapan tersebut.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88913"/>
            <a:ext cx="1692275" cy="431800"/>
          </a:xfrm>
          <a:prstGeom prst="rect">
            <a:avLst/>
          </a:prstGeom>
          <a:solidFill>
            <a:srgbClr val="005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MY" b="1" dirty="0" err="1">
                <a:solidFill>
                  <a:prstClr val="white"/>
                </a:solidFill>
                <a:latin typeface="Century Gothic" pitchFamily="34" charset="0"/>
              </a:rPr>
              <a:t>Contoh</a:t>
            </a:r>
            <a:r>
              <a:rPr lang="en-MY" b="1" dirty="0">
                <a:solidFill>
                  <a:prstClr val="white"/>
                </a:solidFill>
                <a:latin typeface="Century Gothic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25576141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/>
      <p:bldP spid="215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94928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43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317625" y="3500438"/>
            <a:ext cx="6854825" cy="906462"/>
          </a:xfrm>
          <a:prstGeom prst="rect">
            <a:avLst/>
          </a:prstGeom>
          <a:solidFill>
            <a:srgbClr val="8E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MY">
              <a:solidFill>
                <a:prstClr val="white"/>
              </a:solidFill>
            </a:endParaRPr>
          </a:p>
        </p:txBody>
      </p:sp>
      <p:sp>
        <p:nvSpPr>
          <p:cNvPr id="22547" name="Rectangle 1"/>
          <p:cNvSpPr>
            <a:spLocks noChangeArrowheads="1"/>
          </p:cNvSpPr>
          <p:nvPr/>
        </p:nvSpPr>
        <p:spPr bwMode="auto">
          <a:xfrm>
            <a:off x="1317902" y="1033014"/>
            <a:ext cx="652614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Century Gothic" pitchFamily="34" charset="0"/>
                <a:cs typeface="Arial" charset="0"/>
              </a:rPr>
              <a:t>“</a:t>
            </a:r>
            <a:r>
              <a:rPr lang="en-US" altLang="en-US" sz="2800" b="1" dirty="0" err="1">
                <a:solidFill>
                  <a:srgbClr val="C00000"/>
                </a:solidFill>
                <a:latin typeface="Century Gothic" pitchFamily="34" charset="0"/>
                <a:cs typeface="Arial" charset="0"/>
              </a:rPr>
              <a:t>Suatu</a:t>
            </a:r>
            <a:r>
              <a:rPr lang="en-US" altLang="en-US" sz="2800" b="1" dirty="0">
                <a:solidFill>
                  <a:srgbClr val="C00000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Century Gothic" pitchFamily="34" charset="0"/>
                <a:cs typeface="Arial" charset="0"/>
              </a:rPr>
              <a:t>nombor</a:t>
            </a:r>
            <a:r>
              <a:rPr lang="en-US" altLang="en-US" sz="2800" b="1" dirty="0">
                <a:solidFill>
                  <a:srgbClr val="C00000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8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Century Gothic" pitchFamily="34" charset="0"/>
                <a:cs typeface="Arial" charset="0"/>
              </a:rPr>
              <a:t>ditambah</a:t>
            </a:r>
            <a:r>
              <a:rPr lang="en-US" altLang="en-US" sz="28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8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Century Gothic" pitchFamily="34" charset="0"/>
                <a:cs typeface="Arial" charset="0"/>
              </a:rPr>
              <a:t>dengan</a:t>
            </a:r>
            <a:r>
              <a:rPr lang="en-US" altLang="en-US" sz="28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800" b="1" dirty="0">
                <a:solidFill>
                  <a:srgbClr val="2C32AA"/>
                </a:solidFill>
                <a:latin typeface="Century Gothic" pitchFamily="34" charset="0"/>
                <a:cs typeface="Arial" charset="0"/>
              </a:rPr>
              <a:t>5</a:t>
            </a:r>
            <a:r>
              <a:rPr lang="en-US" altLang="en-US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Century Gothic" pitchFamily="34" charset="0"/>
                <a:cs typeface="Arial" charset="0"/>
              </a:rPr>
              <a:t>”</a:t>
            </a:r>
          </a:p>
        </p:txBody>
      </p:sp>
      <p:sp>
        <p:nvSpPr>
          <p:cNvPr id="22535" name="Rectangle 5"/>
          <p:cNvSpPr>
            <a:spLocks noChangeArrowheads="1"/>
          </p:cNvSpPr>
          <p:nvPr/>
        </p:nvSpPr>
        <p:spPr bwMode="auto">
          <a:xfrm>
            <a:off x="1851025" y="1844675"/>
            <a:ext cx="1925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5696"/>
                </a:solidFill>
                <a:latin typeface="Century Gothic" pitchFamily="34" charset="0"/>
                <a:cs typeface="Arial" charset="0"/>
              </a:rPr>
              <a:t>Langkah 1:</a:t>
            </a:r>
          </a:p>
        </p:txBody>
      </p:sp>
      <p:sp>
        <p:nvSpPr>
          <p:cNvPr id="22536" name="Rectangle 9"/>
          <p:cNvSpPr>
            <a:spLocks noChangeArrowheads="1"/>
          </p:cNvSpPr>
          <p:nvPr/>
        </p:nvSpPr>
        <p:spPr bwMode="auto">
          <a:xfrm>
            <a:off x="3621088" y="1865313"/>
            <a:ext cx="39751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292934"/>
                </a:solidFill>
                <a:latin typeface="Century Gothic" pitchFamily="34" charset="0"/>
                <a:cs typeface="Arial" charset="0"/>
              </a:rPr>
              <a:t>Kenal pasti pemboleh ubah</a:t>
            </a:r>
            <a:endParaRPr lang="en-MY" sz="2200" b="1">
              <a:solidFill>
                <a:prstClr val="black"/>
              </a:solidFill>
              <a:latin typeface="Century Gothic" pitchFamily="34" charset="0"/>
              <a:cs typeface="Arial" charset="0"/>
            </a:endParaRPr>
          </a:p>
        </p:txBody>
      </p:sp>
      <p:sp>
        <p:nvSpPr>
          <p:cNvPr id="22537" name="Rectangle 10"/>
          <p:cNvSpPr>
            <a:spLocks noChangeArrowheads="1"/>
          </p:cNvSpPr>
          <p:nvPr/>
        </p:nvSpPr>
        <p:spPr bwMode="auto">
          <a:xfrm>
            <a:off x="1317625" y="2319338"/>
            <a:ext cx="6783388" cy="461962"/>
          </a:xfrm>
          <a:prstGeom prst="rect">
            <a:avLst/>
          </a:prstGeom>
          <a:solidFill>
            <a:srgbClr val="8E00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suatu nombor</a:t>
            </a:r>
            <a:r>
              <a:rPr lang="en-US" altLang="en-US" sz="2200" b="1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, andaikan </a:t>
            </a:r>
            <a:r>
              <a:rPr lang="en-US" altLang="en-US" sz="2400" b="1" i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endParaRPr lang="en-US" altLang="en-US" sz="24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8" name="Rectangle 11"/>
          <p:cNvSpPr>
            <a:spLocks noChangeArrowheads="1"/>
          </p:cNvSpPr>
          <p:nvPr/>
        </p:nvSpPr>
        <p:spPr bwMode="auto">
          <a:xfrm>
            <a:off x="2940050" y="2997200"/>
            <a:ext cx="1925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5696"/>
                </a:solidFill>
                <a:latin typeface="Century Gothic" pitchFamily="34" charset="0"/>
                <a:cs typeface="Arial" charset="0"/>
              </a:rPr>
              <a:t>Langkah 2:</a:t>
            </a:r>
          </a:p>
        </p:txBody>
      </p:sp>
      <p:sp>
        <p:nvSpPr>
          <p:cNvPr id="22539" name="Rectangle 12"/>
          <p:cNvSpPr>
            <a:spLocks noChangeArrowheads="1"/>
          </p:cNvSpPr>
          <p:nvPr/>
        </p:nvSpPr>
        <p:spPr bwMode="auto">
          <a:xfrm>
            <a:off x="4708525" y="3027363"/>
            <a:ext cx="18923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292934"/>
                </a:solidFill>
                <a:latin typeface="Century Gothic" pitchFamily="34" charset="0"/>
                <a:cs typeface="Arial" charset="0"/>
              </a:rPr>
              <a:t>Fahami ayat</a:t>
            </a:r>
          </a:p>
        </p:txBody>
      </p:sp>
      <p:sp>
        <p:nvSpPr>
          <p:cNvPr id="22540" name="Rectangle 13"/>
          <p:cNvSpPr>
            <a:spLocks noChangeArrowheads="1"/>
          </p:cNvSpPr>
          <p:nvPr/>
        </p:nvSpPr>
        <p:spPr bwMode="auto">
          <a:xfrm>
            <a:off x="1755775" y="3573463"/>
            <a:ext cx="59944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“</a:t>
            </a:r>
            <a:r>
              <a:rPr lang="en-US" altLang="en-US" sz="2200" b="1" dirty="0" err="1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ditambah</a:t>
            </a:r>
            <a:r>
              <a:rPr lang="en-US" altLang="en-US" sz="2200" b="1" dirty="0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200" b="1" dirty="0" err="1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dengan</a:t>
            </a:r>
            <a:r>
              <a:rPr lang="en-US" altLang="en-US" sz="22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”</a:t>
            </a:r>
            <a:r>
              <a:rPr lang="en-US" altLang="en-US" sz="2200" b="1" dirty="0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200" b="1" dirty="0" err="1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bermaksud</a:t>
            </a:r>
            <a:r>
              <a:rPr lang="en-US" altLang="en-US" sz="22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 “</a:t>
            </a:r>
            <a:r>
              <a:rPr lang="en-US" altLang="en-US" sz="2200" b="1" dirty="0" err="1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tambah</a:t>
            </a:r>
            <a:r>
              <a:rPr lang="en-US" altLang="en-US" sz="22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”</a:t>
            </a:r>
          </a:p>
        </p:txBody>
      </p:sp>
      <p:sp>
        <p:nvSpPr>
          <p:cNvPr id="22541" name="Rectangle 14"/>
          <p:cNvSpPr>
            <a:spLocks noChangeArrowheads="1"/>
          </p:cNvSpPr>
          <p:nvPr/>
        </p:nvSpPr>
        <p:spPr bwMode="auto">
          <a:xfrm>
            <a:off x="2851150" y="3948113"/>
            <a:ext cx="38989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“</a:t>
            </a:r>
            <a:r>
              <a:rPr lang="en-US" altLang="en-US" sz="2200" b="1" dirty="0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5</a:t>
            </a:r>
            <a:r>
              <a:rPr lang="en-US" altLang="en-US" sz="22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”</a:t>
            </a:r>
            <a:r>
              <a:rPr lang="en-US" altLang="en-US" sz="2200" b="1" dirty="0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200" b="1" dirty="0" err="1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bermaksud</a:t>
            </a:r>
            <a:r>
              <a:rPr lang="en-US" altLang="en-US" sz="22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 “</a:t>
            </a:r>
            <a:r>
              <a:rPr lang="en-US" altLang="en-US" sz="2200" b="1" dirty="0" err="1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nombor</a:t>
            </a:r>
            <a:r>
              <a:rPr lang="en-US" altLang="en-US" sz="2200" b="1" dirty="0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 5</a:t>
            </a:r>
            <a:r>
              <a:rPr lang="en-US" altLang="en-US" sz="22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”</a:t>
            </a:r>
          </a:p>
        </p:txBody>
      </p:sp>
      <p:sp>
        <p:nvSpPr>
          <p:cNvPr id="22542" name="Rectangle 15"/>
          <p:cNvSpPr>
            <a:spLocks noChangeArrowheads="1"/>
          </p:cNvSpPr>
          <p:nvPr/>
        </p:nvSpPr>
        <p:spPr bwMode="auto">
          <a:xfrm>
            <a:off x="2603500" y="4581525"/>
            <a:ext cx="1925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5696"/>
                </a:solidFill>
                <a:latin typeface="Century Gothic" pitchFamily="34" charset="0"/>
                <a:cs typeface="Arial" charset="0"/>
              </a:rPr>
              <a:t>Langkah 3:</a:t>
            </a:r>
          </a:p>
        </p:txBody>
      </p:sp>
      <p:sp>
        <p:nvSpPr>
          <p:cNvPr id="22543" name="Rectangle 16"/>
          <p:cNvSpPr>
            <a:spLocks noChangeArrowheads="1"/>
          </p:cNvSpPr>
          <p:nvPr/>
        </p:nvSpPr>
        <p:spPr bwMode="auto">
          <a:xfrm>
            <a:off x="4373563" y="4610100"/>
            <a:ext cx="27908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292934"/>
                </a:solidFill>
                <a:latin typeface="Century Gothic" pitchFamily="34" charset="0"/>
                <a:cs typeface="Arial" charset="0"/>
              </a:rPr>
              <a:t>Menulis ungkapan</a:t>
            </a:r>
          </a:p>
        </p:txBody>
      </p:sp>
      <p:sp>
        <p:nvSpPr>
          <p:cNvPr id="22544" name="Rectangle 17"/>
          <p:cNvSpPr>
            <a:spLocks noChangeArrowheads="1"/>
          </p:cNvSpPr>
          <p:nvPr/>
        </p:nvSpPr>
        <p:spPr bwMode="auto">
          <a:xfrm>
            <a:off x="1317625" y="5056188"/>
            <a:ext cx="6854825" cy="460375"/>
          </a:xfrm>
          <a:prstGeom prst="rect">
            <a:avLst/>
          </a:prstGeom>
          <a:solidFill>
            <a:srgbClr val="8E00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en-US" altLang="en-US" sz="2200" b="1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Jadi, ungkapan algebra ialah </a:t>
            </a:r>
            <a:r>
              <a:rPr lang="en-US" altLang="en-US" sz="2400" b="1" i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en-US" altLang="en-US" sz="2200" b="1">
                <a:solidFill>
                  <a:srgbClr val="FFFF00"/>
                </a:solidFill>
                <a:latin typeface="Cambria Math" pitchFamily="18" charset="0"/>
                <a:cs typeface="Arial" charset="0"/>
              </a:rPr>
              <a:t>+</a:t>
            </a:r>
            <a:r>
              <a:rPr lang="en-US" altLang="en-US" sz="2200" b="1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 5</a:t>
            </a:r>
            <a:endParaRPr lang="en-US" altLang="en-US" sz="2200" b="1">
              <a:solidFill>
                <a:srgbClr val="FFFF00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0" y="188913"/>
            <a:ext cx="1692275" cy="431800"/>
          </a:xfrm>
          <a:prstGeom prst="rect">
            <a:avLst/>
          </a:prstGeom>
          <a:solidFill>
            <a:srgbClr val="005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MY" b="1" dirty="0" err="1">
                <a:solidFill>
                  <a:prstClr val="white"/>
                </a:solidFill>
                <a:latin typeface="Century Gothic" pitchFamily="34" charset="0"/>
              </a:rPr>
              <a:t>Contoh</a:t>
            </a:r>
            <a:r>
              <a:rPr lang="en-MY" b="1" dirty="0">
                <a:solidFill>
                  <a:prstClr val="white"/>
                </a:solidFill>
                <a:latin typeface="Century Gothic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5985166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547" grpId="0"/>
      <p:bldP spid="22535" grpId="0"/>
      <p:bldP spid="22536" grpId="0"/>
      <p:bldP spid="22537" grpId="0" animBg="1"/>
      <p:bldP spid="22538" grpId="0"/>
      <p:bldP spid="22539" grpId="0"/>
      <p:bldP spid="22540" grpId="0"/>
      <p:bldP spid="22541" grpId="0"/>
      <p:bldP spid="22542" grpId="0"/>
      <p:bldP spid="22543" grpId="0"/>
      <p:bldP spid="2254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94928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43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27653" name="Group 3"/>
          <p:cNvGrpSpPr>
            <a:grpSpLocks/>
          </p:cNvGrpSpPr>
          <p:nvPr/>
        </p:nvGrpSpPr>
        <p:grpSpPr bwMode="auto">
          <a:xfrm>
            <a:off x="863600" y="1125538"/>
            <a:ext cx="7596188" cy="1184275"/>
            <a:chOff x="855443" y="587139"/>
            <a:chExt cx="7596337" cy="1185677"/>
          </a:xfrm>
        </p:grpSpPr>
        <p:sp>
          <p:nvSpPr>
            <p:cNvPr id="3" name="Rounded Rectangle 2"/>
            <p:cNvSpPr/>
            <p:nvPr/>
          </p:nvSpPr>
          <p:spPr>
            <a:xfrm>
              <a:off x="855443" y="587139"/>
              <a:ext cx="7596337" cy="1185677"/>
            </a:xfrm>
            <a:prstGeom prst="roundRect">
              <a:avLst/>
            </a:prstGeom>
            <a:solidFill>
              <a:srgbClr val="204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MY">
                <a:solidFill>
                  <a:prstClr val="white"/>
                </a:solidFill>
              </a:endParaRPr>
            </a:p>
          </p:txBody>
        </p:sp>
        <p:sp>
          <p:nvSpPr>
            <p:cNvPr id="27658" name="Rectangle 1"/>
            <p:cNvSpPr>
              <a:spLocks noChangeArrowheads="1"/>
            </p:cNvSpPr>
            <p:nvPr/>
          </p:nvSpPr>
          <p:spPr bwMode="auto">
            <a:xfrm>
              <a:off x="961556" y="641368"/>
              <a:ext cx="7344816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800" b="1" dirty="0">
                  <a:solidFill>
                    <a:prstClr val="white"/>
                  </a:solidFill>
                  <a:latin typeface="Century Gothic" pitchFamily="34" charset="0"/>
                  <a:cs typeface="Arial" charset="0"/>
                </a:rPr>
                <a:t>“</a:t>
              </a:r>
              <a:r>
                <a:rPr lang="en-US" altLang="en-US" sz="2800" b="1" dirty="0" err="1">
                  <a:solidFill>
                    <a:srgbClr val="FFFF00"/>
                  </a:solidFill>
                  <a:latin typeface="Century Gothic" pitchFamily="34" charset="0"/>
                  <a:cs typeface="Arial" charset="0"/>
                </a:rPr>
                <a:t>Suatu</a:t>
              </a:r>
              <a:r>
                <a:rPr lang="en-US" altLang="en-US" sz="2800" b="1" dirty="0">
                  <a:solidFill>
                    <a:srgbClr val="FFFF00"/>
                  </a:solidFill>
                  <a:latin typeface="Century Gothic" pitchFamily="34" charset="0"/>
                  <a:cs typeface="Arial" charset="0"/>
                </a:rPr>
                <a:t> </a:t>
              </a:r>
              <a:r>
                <a:rPr lang="en-US" altLang="en-US" sz="2800" b="1" dirty="0" err="1">
                  <a:solidFill>
                    <a:srgbClr val="FFFF00"/>
                  </a:solidFill>
                  <a:latin typeface="Century Gothic" pitchFamily="34" charset="0"/>
                  <a:cs typeface="Arial" charset="0"/>
                </a:rPr>
                <a:t>nombor</a:t>
              </a:r>
              <a:r>
                <a:rPr lang="en-US" altLang="en-US" sz="2800" b="1" dirty="0">
                  <a:solidFill>
                    <a:srgbClr val="FFFF00"/>
                  </a:solidFill>
                  <a:latin typeface="Century Gothic" pitchFamily="34" charset="0"/>
                  <a:cs typeface="Arial" charset="0"/>
                </a:rPr>
                <a:t> </a:t>
              </a:r>
              <a:r>
                <a:rPr lang="en-US" altLang="en-US" sz="3200" b="1" i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x </a:t>
              </a:r>
              <a:r>
                <a:rPr lang="en-US" altLang="en-US" sz="2800" b="1" dirty="0" err="1">
                  <a:solidFill>
                    <a:prstClr val="white"/>
                  </a:solidFill>
                  <a:latin typeface="Century Gothic" pitchFamily="34" charset="0"/>
                  <a:cs typeface="Times New Roman" pitchFamily="18" charset="0"/>
                </a:rPr>
                <a:t>ditambah</a:t>
              </a:r>
              <a:r>
                <a:rPr lang="en-US" altLang="en-US" sz="2800" b="1" dirty="0">
                  <a:solidFill>
                    <a:prstClr val="white"/>
                  </a:solidFill>
                  <a:latin typeface="Century Gothic" pitchFamily="34" charset="0"/>
                  <a:cs typeface="Times New Roman" pitchFamily="18" charset="0"/>
                </a:rPr>
                <a:t> </a:t>
              </a:r>
              <a:r>
                <a:rPr lang="en-US" altLang="en-US" sz="2800" b="1" dirty="0" err="1">
                  <a:solidFill>
                    <a:prstClr val="white"/>
                  </a:solidFill>
                  <a:latin typeface="Century Gothic" pitchFamily="34" charset="0"/>
                  <a:cs typeface="Times New Roman" pitchFamily="18" charset="0"/>
                </a:rPr>
                <a:t>dengan</a:t>
              </a:r>
              <a:r>
                <a:rPr lang="en-US" altLang="en-US" sz="2800" b="1" dirty="0">
                  <a:solidFill>
                    <a:prstClr val="white"/>
                  </a:solidFill>
                  <a:latin typeface="Century Gothic" pitchFamily="34" charset="0"/>
                  <a:cs typeface="Times New Roman" pitchFamily="18" charset="0"/>
                </a:rPr>
                <a:t> </a:t>
              </a:r>
              <a:endParaRPr lang="en-US" altLang="en-US" sz="2800" b="1" dirty="0" smtClean="0">
                <a:solidFill>
                  <a:prstClr val="white"/>
                </a:solidFill>
                <a:latin typeface="Century Gothic" pitchFamily="34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800" b="1" dirty="0" err="1" smtClean="0">
                  <a:solidFill>
                    <a:srgbClr val="FFCC29"/>
                  </a:solidFill>
                  <a:latin typeface="Century Gothic" pitchFamily="34" charset="0"/>
                  <a:cs typeface="Times New Roman" pitchFamily="18" charset="0"/>
                </a:rPr>
                <a:t>hasil</a:t>
              </a:r>
              <a:r>
                <a:rPr lang="en-US" altLang="en-US" sz="2800" b="1" dirty="0" smtClean="0">
                  <a:solidFill>
                    <a:srgbClr val="FFCC29"/>
                  </a:solidFill>
                  <a:latin typeface="Century Gothic" pitchFamily="34" charset="0"/>
                  <a:cs typeface="Times New Roman" pitchFamily="18" charset="0"/>
                </a:rPr>
                <a:t> </a:t>
              </a:r>
              <a:r>
                <a:rPr lang="en-US" altLang="en-US" sz="2800" b="1" dirty="0" err="1">
                  <a:solidFill>
                    <a:srgbClr val="FFCC29"/>
                  </a:solidFill>
                  <a:latin typeface="Century Gothic" pitchFamily="34" charset="0"/>
                  <a:cs typeface="Times New Roman" pitchFamily="18" charset="0"/>
                </a:rPr>
                <a:t>tolak</a:t>
              </a:r>
              <a:r>
                <a:rPr lang="en-US" altLang="en-US" sz="2800" b="1" dirty="0">
                  <a:solidFill>
                    <a:srgbClr val="FFCC29"/>
                  </a:solidFill>
                  <a:latin typeface="Century Gothic" pitchFamily="34" charset="0"/>
                  <a:cs typeface="Times New Roman" pitchFamily="18" charset="0"/>
                </a:rPr>
                <a:t> </a:t>
              </a:r>
              <a:r>
                <a:rPr lang="en-US" altLang="en-US" sz="2800" b="1" dirty="0" err="1">
                  <a:solidFill>
                    <a:srgbClr val="FFCC29"/>
                  </a:solidFill>
                  <a:latin typeface="Century Gothic" pitchFamily="34" charset="0"/>
                  <a:cs typeface="Times New Roman" pitchFamily="18" charset="0"/>
                </a:rPr>
                <a:t>antara</a:t>
              </a:r>
              <a:r>
                <a:rPr lang="en-US" altLang="en-US" sz="2800" b="1" dirty="0">
                  <a:solidFill>
                    <a:srgbClr val="FFCC29"/>
                  </a:solidFill>
                  <a:latin typeface="Century Gothic" pitchFamily="34" charset="0"/>
                  <a:cs typeface="Times New Roman" pitchFamily="18" charset="0"/>
                </a:rPr>
                <a:t> 5 </a:t>
              </a:r>
              <a:r>
                <a:rPr lang="en-US" altLang="en-US" sz="2800" b="1" dirty="0" err="1">
                  <a:solidFill>
                    <a:srgbClr val="FFCC29"/>
                  </a:solidFill>
                  <a:latin typeface="Century Gothic" pitchFamily="34" charset="0"/>
                  <a:cs typeface="Times New Roman" pitchFamily="18" charset="0"/>
                </a:rPr>
                <a:t>dan</a:t>
              </a:r>
              <a:r>
                <a:rPr lang="en-US" altLang="en-US" sz="2800" b="1" dirty="0">
                  <a:solidFill>
                    <a:srgbClr val="FFCC29"/>
                  </a:solidFill>
                  <a:latin typeface="Century Gothic" pitchFamily="34" charset="0"/>
                  <a:cs typeface="Times New Roman" pitchFamily="18" charset="0"/>
                </a:rPr>
                <a:t> </a:t>
              </a:r>
              <a:r>
                <a:rPr lang="en-US" altLang="en-US" sz="2800" b="1" dirty="0" err="1">
                  <a:solidFill>
                    <a:srgbClr val="FFCC29"/>
                  </a:solidFill>
                  <a:latin typeface="Century Gothic" pitchFamily="34" charset="0"/>
                  <a:cs typeface="Times New Roman" pitchFamily="18" charset="0"/>
                </a:rPr>
                <a:t>kuasa</a:t>
              </a:r>
              <a:r>
                <a:rPr lang="en-US" altLang="en-US" sz="2800" b="1" dirty="0">
                  <a:solidFill>
                    <a:srgbClr val="FFCC29"/>
                  </a:solidFill>
                  <a:latin typeface="Century Gothic" pitchFamily="34" charset="0"/>
                  <a:cs typeface="Times New Roman" pitchFamily="18" charset="0"/>
                </a:rPr>
                <a:t> </a:t>
              </a:r>
              <a:r>
                <a:rPr lang="en-US" altLang="en-US" sz="2800" b="1" dirty="0" err="1">
                  <a:solidFill>
                    <a:srgbClr val="FFCC29"/>
                  </a:solidFill>
                  <a:latin typeface="Century Gothic" pitchFamily="34" charset="0"/>
                  <a:cs typeface="Times New Roman" pitchFamily="18" charset="0"/>
                </a:rPr>
                <a:t>dua</a:t>
              </a:r>
              <a:r>
                <a:rPr lang="en-US" altLang="en-US" sz="2800" b="1" dirty="0">
                  <a:solidFill>
                    <a:srgbClr val="FFCC29"/>
                  </a:solidFill>
                  <a:latin typeface="Century Gothic" pitchFamily="34" charset="0"/>
                  <a:cs typeface="Times New Roman" pitchFamily="18" charset="0"/>
                </a:rPr>
                <a:t> </a:t>
              </a:r>
              <a:r>
                <a:rPr lang="en-US" altLang="en-US" sz="3200" b="1" i="1" dirty="0">
                  <a:solidFill>
                    <a:srgbClr val="FFCC29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altLang="en-US" sz="2800" b="1" dirty="0">
                  <a:solidFill>
                    <a:prstClr val="white"/>
                  </a:solidFill>
                  <a:latin typeface="Arial" charset="0"/>
                  <a:cs typeface="Arial" charset="0"/>
                </a:rPr>
                <a:t>”</a:t>
              </a:r>
            </a:p>
          </p:txBody>
        </p:sp>
      </p:grpSp>
      <p:sp>
        <p:nvSpPr>
          <p:cNvPr id="27654" name="Rectangle 4"/>
          <p:cNvSpPr>
            <a:spLocks noChangeArrowheads="1"/>
          </p:cNvSpPr>
          <p:nvPr/>
        </p:nvSpPr>
        <p:spPr bwMode="auto">
          <a:xfrm>
            <a:off x="792163" y="2703513"/>
            <a:ext cx="79565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>
                <a:solidFill>
                  <a:prstClr val="black"/>
                </a:solidFill>
                <a:latin typeface="Century Gothic" pitchFamily="34" charset="0"/>
                <a:cs typeface="Arial" charset="0"/>
              </a:rPr>
              <a:t>Tulis ungkapan algebra yang mewakili pernyataan di atas.</a:t>
            </a:r>
          </a:p>
        </p:txBody>
      </p:sp>
      <p:sp>
        <p:nvSpPr>
          <p:cNvPr id="27655" name="Rectangle 5"/>
          <p:cNvSpPr>
            <a:spLocks noChangeArrowheads="1"/>
          </p:cNvSpPr>
          <p:nvPr/>
        </p:nvSpPr>
        <p:spPr bwMode="auto">
          <a:xfrm>
            <a:off x="684213" y="3894138"/>
            <a:ext cx="79565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CC0000"/>
                </a:solidFill>
                <a:latin typeface="Century Gothic" pitchFamily="34" charset="0"/>
                <a:cs typeface="Arial" charset="0"/>
              </a:rPr>
              <a:t>Jelaskan langkah yang anda ambil untuk menulis ungkapan tersebut.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88913"/>
            <a:ext cx="1692275" cy="431800"/>
          </a:xfrm>
          <a:prstGeom prst="rect">
            <a:avLst/>
          </a:prstGeom>
          <a:solidFill>
            <a:srgbClr val="005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MY" b="1" dirty="0" err="1">
                <a:solidFill>
                  <a:prstClr val="white"/>
                </a:solidFill>
                <a:latin typeface="Century Gothic" pitchFamily="34" charset="0"/>
              </a:rPr>
              <a:t>Contoh</a:t>
            </a:r>
            <a:r>
              <a:rPr lang="en-MY" b="1" dirty="0">
                <a:solidFill>
                  <a:prstClr val="white"/>
                </a:solidFill>
                <a:latin typeface="Century Gothic" pitchFamily="34" charset="0"/>
              </a:rPr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29247256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4" grpId="0"/>
      <p:bldP spid="276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94928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43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1188" y="2855913"/>
            <a:ext cx="8029575" cy="21304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MY">
              <a:solidFill>
                <a:prstClr val="white"/>
              </a:solidFill>
            </a:endParaRPr>
          </a:p>
        </p:txBody>
      </p:sp>
      <p:sp>
        <p:nvSpPr>
          <p:cNvPr id="28678" name="Rectangle 5"/>
          <p:cNvSpPr>
            <a:spLocks noChangeArrowheads="1"/>
          </p:cNvSpPr>
          <p:nvPr/>
        </p:nvSpPr>
        <p:spPr bwMode="auto">
          <a:xfrm>
            <a:off x="1635125" y="1557338"/>
            <a:ext cx="19256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5696"/>
                </a:solidFill>
                <a:latin typeface="Century Gothic" pitchFamily="34" charset="0"/>
                <a:cs typeface="Arial" charset="0"/>
              </a:rPr>
              <a:t>Langkah 1: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188913"/>
            <a:ext cx="1692275" cy="431800"/>
          </a:xfrm>
          <a:prstGeom prst="rect">
            <a:avLst/>
          </a:prstGeom>
          <a:solidFill>
            <a:srgbClr val="005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MY" b="1" dirty="0" err="1">
                <a:solidFill>
                  <a:prstClr val="white"/>
                </a:solidFill>
                <a:latin typeface="Century Gothic" pitchFamily="34" charset="0"/>
              </a:rPr>
              <a:t>Contoh</a:t>
            </a:r>
            <a:r>
              <a:rPr lang="en-MY" b="1" dirty="0">
                <a:solidFill>
                  <a:prstClr val="white"/>
                </a:solidFill>
                <a:latin typeface="Century Gothic" pitchFamily="34" charset="0"/>
              </a:rPr>
              <a:t> 4</a:t>
            </a:r>
          </a:p>
        </p:txBody>
      </p:sp>
      <p:sp>
        <p:nvSpPr>
          <p:cNvPr id="28680" name="Rectangle 9"/>
          <p:cNvSpPr>
            <a:spLocks noChangeArrowheads="1"/>
          </p:cNvSpPr>
          <p:nvPr/>
        </p:nvSpPr>
        <p:spPr bwMode="auto">
          <a:xfrm>
            <a:off x="3403600" y="1577975"/>
            <a:ext cx="3976688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292934"/>
                </a:solidFill>
                <a:latin typeface="Century Gothic" pitchFamily="34" charset="0"/>
                <a:cs typeface="Arial" charset="0"/>
              </a:rPr>
              <a:t>Kenal pasti pemboleh ubah</a:t>
            </a:r>
            <a:endParaRPr lang="en-MY" sz="2200" b="1">
              <a:solidFill>
                <a:prstClr val="black"/>
              </a:solidFill>
              <a:latin typeface="Century Gothic" pitchFamily="34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11188" y="1958975"/>
            <a:ext cx="8029575" cy="46196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2200" b="1" dirty="0" err="1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Suatu</a:t>
            </a:r>
            <a:r>
              <a:rPr lang="en-US" altLang="en-US" sz="2200" b="1" dirty="0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200" b="1" dirty="0" err="1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nombor</a:t>
            </a:r>
            <a:r>
              <a:rPr lang="en-US" altLang="en-US" sz="2200" b="1" dirty="0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, </a:t>
            </a:r>
            <a:r>
              <a:rPr lang="en-US" altLang="en-US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en-US" alt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82" name="Rectangle 11"/>
          <p:cNvSpPr>
            <a:spLocks noChangeArrowheads="1"/>
          </p:cNvSpPr>
          <p:nvPr/>
        </p:nvSpPr>
        <p:spPr bwMode="auto">
          <a:xfrm>
            <a:off x="2784475" y="2430463"/>
            <a:ext cx="19256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5696"/>
                </a:solidFill>
                <a:latin typeface="Century Gothic" pitchFamily="34" charset="0"/>
                <a:cs typeface="Arial" charset="0"/>
              </a:rPr>
              <a:t>Langkah 2:</a:t>
            </a:r>
          </a:p>
        </p:txBody>
      </p:sp>
      <p:sp>
        <p:nvSpPr>
          <p:cNvPr id="28683" name="Rectangle 12"/>
          <p:cNvSpPr>
            <a:spLocks noChangeArrowheads="1"/>
          </p:cNvSpPr>
          <p:nvPr/>
        </p:nvSpPr>
        <p:spPr bwMode="auto">
          <a:xfrm>
            <a:off x="4552950" y="2460625"/>
            <a:ext cx="189071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292934"/>
                </a:solidFill>
                <a:latin typeface="Century Gothic" pitchFamily="34" charset="0"/>
                <a:cs typeface="Arial" charset="0"/>
              </a:rPr>
              <a:t>Fahami ayat</a:t>
            </a:r>
          </a:p>
        </p:txBody>
      </p:sp>
      <p:sp>
        <p:nvSpPr>
          <p:cNvPr id="28684" name="Rectangle 13"/>
          <p:cNvSpPr>
            <a:spLocks noChangeArrowheads="1"/>
          </p:cNvSpPr>
          <p:nvPr/>
        </p:nvSpPr>
        <p:spPr bwMode="auto">
          <a:xfrm>
            <a:off x="611188" y="2957513"/>
            <a:ext cx="7993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altLang="en-US" sz="20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“</a:t>
            </a:r>
            <a:r>
              <a:rPr lang="pt-BR" altLang="en-US" sz="2000" b="1" dirty="0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ditambah dengan</a:t>
            </a:r>
            <a:r>
              <a:rPr lang="pt-BR" altLang="en-US" sz="20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” bermaksud “</a:t>
            </a:r>
            <a:r>
              <a:rPr lang="pt-BR" altLang="en-US" sz="2000" b="1" dirty="0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tambah</a:t>
            </a:r>
            <a:r>
              <a:rPr lang="pt-BR" altLang="en-US" sz="20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”</a:t>
            </a:r>
          </a:p>
        </p:txBody>
      </p:sp>
      <p:sp>
        <p:nvSpPr>
          <p:cNvPr id="28685" name="Rectangle 15"/>
          <p:cNvSpPr>
            <a:spLocks noChangeArrowheads="1"/>
          </p:cNvSpPr>
          <p:nvPr/>
        </p:nvSpPr>
        <p:spPr bwMode="auto">
          <a:xfrm>
            <a:off x="2389188" y="4983163"/>
            <a:ext cx="19256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5696"/>
                </a:solidFill>
                <a:latin typeface="Century Gothic" pitchFamily="34" charset="0"/>
                <a:cs typeface="Arial" charset="0"/>
              </a:rPr>
              <a:t>Langkah 3:</a:t>
            </a:r>
          </a:p>
        </p:txBody>
      </p:sp>
      <p:sp>
        <p:nvSpPr>
          <p:cNvPr id="28686" name="Rectangle 16"/>
          <p:cNvSpPr>
            <a:spLocks noChangeArrowheads="1"/>
          </p:cNvSpPr>
          <p:nvPr/>
        </p:nvSpPr>
        <p:spPr bwMode="auto">
          <a:xfrm>
            <a:off x="4157663" y="5013325"/>
            <a:ext cx="27908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292934"/>
                </a:solidFill>
                <a:latin typeface="Century Gothic" pitchFamily="34" charset="0"/>
                <a:cs typeface="Arial" charset="0"/>
              </a:rPr>
              <a:t>Menulis ungkapan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1188" y="5414963"/>
            <a:ext cx="8029575" cy="46196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/>
            </a:pPr>
            <a:r>
              <a:rPr lang="en-US" altLang="en-US" sz="2200" b="1" dirty="0" err="1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Jadi</a:t>
            </a:r>
            <a:r>
              <a:rPr lang="en-US" altLang="en-US" sz="22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, </a:t>
            </a:r>
            <a:r>
              <a:rPr lang="en-US" altLang="en-US" sz="2200" b="1" dirty="0" err="1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ungkapan</a:t>
            </a:r>
            <a:r>
              <a:rPr lang="en-US" altLang="en-US" sz="22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 algebra </a:t>
            </a:r>
            <a:r>
              <a:rPr lang="en-US" altLang="en-US" sz="2200" b="1" dirty="0" err="1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ialah</a:t>
            </a:r>
            <a:r>
              <a:rPr lang="en-US" altLang="en-US" sz="22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2400" b="1" i="1" dirty="0">
                <a:solidFill>
                  <a:srgbClr val="FFFF00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altLang="en-US" sz="2400" b="1" dirty="0">
                <a:solidFill>
                  <a:srgbClr val="FFFF00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+</a:t>
            </a:r>
            <a:r>
              <a:rPr lang="en-US" altLang="en-US" sz="2400" b="1" dirty="0">
                <a:solidFill>
                  <a:srgbClr val="FFFF00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altLang="en-US" sz="2000" b="1" dirty="0">
                <a:solidFill>
                  <a:srgbClr val="FFFF00"/>
                </a:solidFill>
                <a:latin typeface="Century Gothic" pitchFamily="34" charset="0"/>
                <a:cs typeface="Times New Roman" pitchFamily="18" charset="0"/>
              </a:rPr>
              <a:t>(5 </a:t>
            </a:r>
            <a:r>
              <a:rPr lang="en-US" altLang="en-US" sz="2400" b="1" i="1" dirty="0">
                <a:solidFill>
                  <a:srgbClr val="FFFF00"/>
                </a:solidFill>
                <a:latin typeface="Century Gothic" pitchFamily="34" charset="0"/>
                <a:cs typeface="Times New Roman" pitchFamily="18" charset="0"/>
              </a:rPr>
              <a:t>– </a:t>
            </a:r>
            <a:r>
              <a:rPr lang="en-US" altLang="en-US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en-US" sz="2400" b="1" baseline="30000" dirty="0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2</a:t>
            </a:r>
            <a:r>
              <a:rPr lang="en-US" altLang="en-US" sz="2000" b="1" dirty="0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)</a:t>
            </a:r>
            <a:endParaRPr lang="en-US" sz="2400" i="1" dirty="0">
              <a:solidFill>
                <a:srgbClr val="FFFF00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8691" name="Rectangle 24"/>
          <p:cNvSpPr>
            <a:spLocks noChangeArrowheads="1"/>
          </p:cNvSpPr>
          <p:nvPr/>
        </p:nvSpPr>
        <p:spPr bwMode="auto">
          <a:xfrm>
            <a:off x="34925" y="692696"/>
            <a:ext cx="907415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itchFamily="34" charset="0"/>
                <a:cs typeface="Arial" charset="0"/>
              </a:rPr>
              <a:t>“</a:t>
            </a:r>
            <a:r>
              <a:rPr lang="en-US" altLang="en-US" sz="2200" b="1" dirty="0" err="1">
                <a:solidFill>
                  <a:srgbClr val="C00000"/>
                </a:solidFill>
                <a:latin typeface="Century Gothic" pitchFamily="34" charset="0"/>
                <a:cs typeface="Arial" charset="0"/>
              </a:rPr>
              <a:t>Suatu</a:t>
            </a:r>
            <a:r>
              <a:rPr lang="en-US" altLang="en-US" sz="2200" b="1" dirty="0">
                <a:solidFill>
                  <a:srgbClr val="C00000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200" b="1" dirty="0" err="1">
                <a:solidFill>
                  <a:srgbClr val="C00000"/>
                </a:solidFill>
                <a:latin typeface="Century Gothic" pitchFamily="34" charset="0"/>
                <a:cs typeface="Arial" charset="0"/>
              </a:rPr>
              <a:t>nombor</a:t>
            </a:r>
            <a:r>
              <a:rPr lang="en-US" altLang="en-US" sz="2200" b="1" dirty="0">
                <a:solidFill>
                  <a:srgbClr val="C00000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altLang="en-US" sz="22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Century Gothic" pitchFamily="34" charset="0"/>
                <a:cs typeface="Times New Roman" pitchFamily="18" charset="0"/>
              </a:rPr>
              <a:t>ditambah</a:t>
            </a:r>
            <a:r>
              <a:rPr lang="en-US" altLang="en-US" sz="22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altLang="en-US" sz="22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Century Gothic" pitchFamily="34" charset="0"/>
                <a:cs typeface="Times New Roman" pitchFamily="18" charset="0"/>
              </a:rPr>
              <a:t>dengan</a:t>
            </a:r>
            <a:r>
              <a:rPr lang="en-US" altLang="en-US" sz="22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itchFamily="34" charset="0"/>
                <a:cs typeface="Times New Roman" pitchFamily="18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 dirty="0" err="1">
                <a:solidFill>
                  <a:srgbClr val="2C32AA"/>
                </a:solidFill>
                <a:latin typeface="Century Gothic" pitchFamily="34" charset="0"/>
                <a:cs typeface="Times New Roman" pitchFamily="18" charset="0"/>
              </a:rPr>
              <a:t>hasil</a:t>
            </a:r>
            <a:r>
              <a:rPr lang="en-US" altLang="en-US" sz="2200" b="1" dirty="0">
                <a:solidFill>
                  <a:srgbClr val="2C32AA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altLang="en-US" sz="2200" b="1" dirty="0" err="1">
                <a:solidFill>
                  <a:srgbClr val="2C32AA"/>
                </a:solidFill>
                <a:latin typeface="Century Gothic" pitchFamily="34" charset="0"/>
                <a:cs typeface="Times New Roman" pitchFamily="18" charset="0"/>
              </a:rPr>
              <a:t>tolak</a:t>
            </a:r>
            <a:r>
              <a:rPr lang="en-US" altLang="en-US" sz="2200" b="1" dirty="0">
                <a:solidFill>
                  <a:srgbClr val="2C32AA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altLang="en-US" sz="2200" b="1" dirty="0" err="1">
                <a:solidFill>
                  <a:srgbClr val="2C32AA"/>
                </a:solidFill>
                <a:latin typeface="Century Gothic" pitchFamily="34" charset="0"/>
                <a:cs typeface="Times New Roman" pitchFamily="18" charset="0"/>
              </a:rPr>
              <a:t>antara</a:t>
            </a:r>
            <a:r>
              <a:rPr lang="en-US" altLang="en-US" sz="2200" b="1" dirty="0">
                <a:solidFill>
                  <a:srgbClr val="2C32AA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altLang="en-US" sz="2200" b="1" dirty="0">
                <a:solidFill>
                  <a:srgbClr val="C00000"/>
                </a:solidFill>
                <a:latin typeface="Century Gothic" pitchFamily="34" charset="0"/>
                <a:cs typeface="Times New Roman" pitchFamily="18" charset="0"/>
              </a:rPr>
              <a:t>5 </a:t>
            </a:r>
            <a:r>
              <a:rPr lang="en-US" altLang="en-US" sz="2200" b="1" dirty="0" err="1">
                <a:solidFill>
                  <a:srgbClr val="C00000"/>
                </a:solidFill>
                <a:latin typeface="Century Gothic" pitchFamily="34" charset="0"/>
                <a:cs typeface="Times New Roman" pitchFamily="18" charset="0"/>
              </a:rPr>
              <a:t>dan</a:t>
            </a:r>
            <a:r>
              <a:rPr lang="en-US" altLang="en-US" sz="2200" b="1" dirty="0">
                <a:solidFill>
                  <a:srgbClr val="C00000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altLang="en-US" sz="2200" b="1" dirty="0" err="1">
                <a:solidFill>
                  <a:srgbClr val="C00000"/>
                </a:solidFill>
                <a:latin typeface="Century Gothic" pitchFamily="34" charset="0"/>
                <a:cs typeface="Times New Roman" pitchFamily="18" charset="0"/>
              </a:rPr>
              <a:t>kuasa</a:t>
            </a:r>
            <a:r>
              <a:rPr lang="en-US" altLang="en-US" sz="2200" b="1" dirty="0">
                <a:solidFill>
                  <a:srgbClr val="C00000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altLang="en-US" sz="2200" b="1" dirty="0" err="1">
                <a:solidFill>
                  <a:srgbClr val="C00000"/>
                </a:solidFill>
                <a:latin typeface="Century Gothic" pitchFamily="34" charset="0"/>
                <a:cs typeface="Times New Roman" pitchFamily="18" charset="0"/>
              </a:rPr>
              <a:t>dua</a:t>
            </a:r>
            <a:r>
              <a:rPr lang="en-US" altLang="en-US" sz="2200" b="1" dirty="0">
                <a:solidFill>
                  <a:srgbClr val="C00000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altLang="en-US" sz="2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en-US" sz="2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charset="0"/>
                <a:cs typeface="Arial" charset="0"/>
              </a:rPr>
              <a:t>”</a:t>
            </a:r>
          </a:p>
        </p:txBody>
      </p:sp>
      <p:sp>
        <p:nvSpPr>
          <p:cNvPr id="28690" name="Rectangle 14"/>
          <p:cNvSpPr>
            <a:spLocks noChangeArrowheads="1"/>
          </p:cNvSpPr>
          <p:nvPr/>
        </p:nvSpPr>
        <p:spPr bwMode="auto">
          <a:xfrm>
            <a:off x="611188" y="3422650"/>
            <a:ext cx="8029575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/>
            </a:pPr>
            <a:r>
              <a:rPr lang="en-US" altLang="en-US" sz="20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“</a:t>
            </a:r>
            <a:r>
              <a:rPr lang="en-US" altLang="en-US" sz="2000" b="1" dirty="0" err="1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hasil</a:t>
            </a:r>
            <a:r>
              <a:rPr lang="en-US" altLang="en-US" sz="2000" b="1" dirty="0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000" b="1" dirty="0" err="1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tolak</a:t>
            </a:r>
            <a:r>
              <a:rPr lang="en-US" altLang="en-US" sz="2000" b="1" dirty="0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000" b="1" dirty="0" err="1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antara</a:t>
            </a:r>
            <a:r>
              <a:rPr lang="en-US" altLang="en-US" sz="2000" b="1" dirty="0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 5 </a:t>
            </a:r>
            <a:r>
              <a:rPr lang="en-US" altLang="en-US" sz="2000" b="1" dirty="0" err="1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dan</a:t>
            </a:r>
            <a:r>
              <a:rPr lang="en-US" altLang="en-US" sz="2000" b="1" dirty="0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000" b="1" dirty="0" err="1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kuasa</a:t>
            </a:r>
            <a:r>
              <a:rPr lang="en-US" altLang="en-US" sz="2000" b="1" dirty="0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000" b="1" dirty="0" err="1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dua</a:t>
            </a:r>
            <a:r>
              <a:rPr lang="en-US" altLang="en-US" sz="2000" b="1" dirty="0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en-US" sz="20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” </a:t>
            </a:r>
            <a:r>
              <a:rPr lang="en-US" altLang="en-US" sz="2000" b="1" dirty="0" err="1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bermaksud</a:t>
            </a:r>
            <a:r>
              <a:rPr lang="en-US" altLang="en-US" sz="20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/>
            </a:pPr>
            <a:r>
              <a:rPr lang="en-US" altLang="en-US" sz="20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“</a:t>
            </a:r>
            <a:r>
              <a:rPr lang="en-US" altLang="en-US" sz="2000" b="1" dirty="0" err="1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tolak</a:t>
            </a:r>
            <a:r>
              <a:rPr lang="en-US" altLang="en-US" sz="2000" b="1" dirty="0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en-US" sz="2400" b="1" baseline="20000" dirty="0">
                <a:solidFill>
                  <a:srgbClr val="FFFF00"/>
                </a:solidFill>
                <a:latin typeface="Arial" charset="0"/>
                <a:cs typeface="Arial" charset="0"/>
              </a:rPr>
              <a:t>2</a:t>
            </a:r>
            <a:r>
              <a:rPr lang="en-US" altLang="en-US" sz="2000" b="1" dirty="0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000" b="1" dirty="0" err="1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daripada</a:t>
            </a:r>
            <a:r>
              <a:rPr lang="en-US" altLang="en-US" sz="2000" b="1" dirty="0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 5</a:t>
            </a:r>
            <a:r>
              <a:rPr lang="en-US" altLang="en-US" sz="20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”. </a:t>
            </a:r>
            <a:r>
              <a:rPr lang="en-US" altLang="en-US" sz="2000" b="1" dirty="0" err="1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Oleh</a:t>
            </a:r>
            <a:r>
              <a:rPr lang="en-US" altLang="en-US" sz="20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000" b="1" dirty="0" err="1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sebab</a:t>
            </a:r>
            <a:r>
              <a:rPr lang="en-US" altLang="en-US" sz="20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000" b="1" dirty="0" err="1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anda</a:t>
            </a:r>
            <a:r>
              <a:rPr lang="en-US" altLang="en-US" sz="20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000" b="1" dirty="0" err="1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perlu</a:t>
            </a:r>
            <a:r>
              <a:rPr lang="en-US" altLang="en-US" sz="20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000" b="1" dirty="0" err="1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menyelesaikan</a:t>
            </a:r>
            <a:r>
              <a:rPr lang="en-US" altLang="en-US" sz="20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000" b="1" dirty="0" err="1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hasil</a:t>
            </a:r>
            <a:r>
              <a:rPr lang="en-US" altLang="en-US" sz="20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000" b="1" dirty="0" err="1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tolak</a:t>
            </a:r>
            <a:r>
              <a:rPr lang="en-US" altLang="en-US" sz="20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000" b="1" dirty="0" err="1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ini</a:t>
            </a:r>
            <a:r>
              <a:rPr lang="en-US" altLang="en-US" sz="20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000" b="1" dirty="0" err="1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terlebih</a:t>
            </a:r>
            <a:r>
              <a:rPr lang="en-US" altLang="en-US" sz="20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000" b="1" dirty="0" err="1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dahulu</a:t>
            </a:r>
            <a:r>
              <a:rPr lang="en-US" altLang="en-US" sz="20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, </a:t>
            </a:r>
            <a:r>
              <a:rPr lang="en-US" altLang="en-US" sz="2000" b="1" dirty="0" err="1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maka</a:t>
            </a:r>
            <a:r>
              <a:rPr lang="en-US" altLang="en-US" sz="20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000" b="1" dirty="0" err="1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anda</a:t>
            </a:r>
            <a:r>
              <a:rPr lang="en-US" altLang="en-US" sz="20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000" b="1" dirty="0" err="1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perlu</a:t>
            </a:r>
            <a:r>
              <a:rPr lang="en-US" altLang="en-US" sz="20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000" b="1" dirty="0" err="1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meletakkan</a:t>
            </a:r>
            <a:r>
              <a:rPr lang="en-US" altLang="en-US" sz="20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000" b="1" dirty="0" err="1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tanda</a:t>
            </a:r>
            <a:r>
              <a:rPr lang="en-US" altLang="en-US" sz="2000" b="1" dirty="0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en-US" altLang="en-US" sz="2000" b="1" dirty="0" err="1">
                <a:solidFill>
                  <a:srgbClr val="FFFF00"/>
                </a:solidFill>
                <a:latin typeface="Century Gothic" pitchFamily="34" charset="0"/>
                <a:cs typeface="Arial" charset="0"/>
              </a:rPr>
              <a:t>kurung</a:t>
            </a:r>
            <a:r>
              <a:rPr lang="en-US" altLang="en-US" sz="2000" b="1" dirty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68702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8678" grpId="0"/>
      <p:bldP spid="28680" grpId="0"/>
      <p:bldP spid="11" grpId="0" animBg="1"/>
      <p:bldP spid="28682" grpId="0"/>
      <p:bldP spid="28683" grpId="0"/>
      <p:bldP spid="28684" grpId="0"/>
      <p:bldP spid="28685" grpId="0"/>
      <p:bldP spid="28686" grpId="0"/>
      <p:bldP spid="18" grpId="0" animBg="1"/>
      <p:bldP spid="28691" grpId="0"/>
      <p:bldP spid="2869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594928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43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2" name="Content Placeholder 5"/>
          <p:cNvGraphicFramePr>
            <a:graphicFrameLocks/>
          </p:cNvGraphicFramePr>
          <p:nvPr/>
        </p:nvGraphicFramePr>
        <p:xfrm>
          <a:off x="468313" y="692150"/>
          <a:ext cx="4535487" cy="2447925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2721291"/>
                <a:gridCol w="1814196"/>
              </a:tblGrid>
              <a:tr h="54380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Jenis</a:t>
                      </a:r>
                      <a:r>
                        <a:rPr lang="en-US" sz="2000" b="1" baseline="0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makanan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Century Gothic" pitchFamily="34" charset="0"/>
                      </a:endParaRPr>
                    </a:p>
                  </a:txBody>
                  <a:tcPr marL="91413" marR="91413" marT="45703" marB="45703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Harga</a:t>
                      </a:r>
                      <a:r>
                        <a:rPr lang="en-US" sz="20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 (RM)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Century Gothic" pitchFamily="34" charset="0"/>
                      </a:endParaRPr>
                    </a:p>
                  </a:txBody>
                  <a:tcPr marL="91413" marR="91413" marT="45703" marB="45703" anchor="ctr">
                    <a:solidFill>
                      <a:srgbClr val="FF0000"/>
                    </a:solidFill>
                  </a:tcPr>
                </a:tc>
              </a:tr>
              <a:tr h="59121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 smtClean="0">
                          <a:latin typeface="Century Gothic" pitchFamily="34" charset="0"/>
                        </a:rPr>
                        <a:t>Bertih</a:t>
                      </a:r>
                      <a:r>
                        <a:rPr lang="en-US" sz="2000" b="1" baseline="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Century Gothic" pitchFamily="34" charset="0"/>
                        </a:rPr>
                        <a:t>jagung</a:t>
                      </a:r>
                      <a:endParaRPr lang="en-US" sz="2000" b="1" dirty="0">
                        <a:latin typeface="Century Gothic" pitchFamily="34" charset="0"/>
                      </a:endParaRPr>
                    </a:p>
                  </a:txBody>
                  <a:tcPr marL="91413" marR="91413" marT="45703" marB="4570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 smtClean="0">
                          <a:latin typeface="Century Gothic" pitchFamily="34" charset="0"/>
                          <a:cs typeface="Times New Roman" pitchFamily="18" charset="0"/>
                        </a:rPr>
                        <a:t>3.00</a:t>
                      </a:r>
                      <a:endParaRPr lang="en-US" sz="2000" b="1" i="0" dirty="0"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91413" marR="91413" marT="45703" marB="45703" anchor="ctr"/>
                </a:tc>
              </a:tr>
              <a:tr h="6396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 smtClean="0">
                          <a:latin typeface="Century Gothic" pitchFamily="34" charset="0"/>
                        </a:rPr>
                        <a:t>Gula-gula</a:t>
                      </a:r>
                      <a:endParaRPr lang="en-US" sz="2000" b="1" dirty="0">
                        <a:latin typeface="Century Gothic" pitchFamily="34" charset="0"/>
                      </a:endParaRPr>
                    </a:p>
                  </a:txBody>
                  <a:tcPr marL="91413" marR="91413" marT="45703" marB="4570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 smtClean="0">
                          <a:latin typeface="Century Gothic" pitchFamily="34" charset="0"/>
                          <a:cs typeface="Times New Roman" pitchFamily="18" charset="0"/>
                        </a:rPr>
                        <a:t>2.00</a:t>
                      </a:r>
                      <a:endParaRPr lang="en-US" sz="2000" b="1" i="0" dirty="0"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91413" marR="91413" marT="45703" marB="45703" anchor="ctr"/>
                </a:tc>
              </a:tr>
              <a:tr h="67327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Century Gothic" pitchFamily="34" charset="0"/>
                        </a:rPr>
                        <a:t>Air</a:t>
                      </a:r>
                      <a:r>
                        <a:rPr lang="en-US" sz="2000" b="1" baseline="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Century Gothic" pitchFamily="34" charset="0"/>
                        </a:rPr>
                        <a:t>sarsi</a:t>
                      </a:r>
                      <a:endParaRPr lang="en-US" sz="2000" b="1" dirty="0">
                        <a:latin typeface="Century Gothic" pitchFamily="34" charset="0"/>
                      </a:endParaRPr>
                    </a:p>
                  </a:txBody>
                  <a:tcPr marL="91413" marR="91413" marT="45703" marB="4570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 smtClean="0">
                          <a:latin typeface="Century Gothic" pitchFamily="34" charset="0"/>
                          <a:cs typeface="Times New Roman" pitchFamily="18" charset="0"/>
                        </a:rPr>
                        <a:t>1.00</a:t>
                      </a:r>
                      <a:endParaRPr lang="en-US" sz="2000" b="1" i="0" dirty="0"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91413" marR="91413" marT="45703" marB="45703" anchor="ctr"/>
                </a:tc>
              </a:tr>
            </a:tbl>
          </a:graphicData>
        </a:graphic>
      </p:graphicFrame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0" y="3252788"/>
            <a:ext cx="9144000" cy="1544637"/>
            <a:chOff x="0" y="3252163"/>
            <a:chExt cx="9144000" cy="1544989"/>
          </a:xfrm>
        </p:grpSpPr>
        <p:sp>
          <p:nvSpPr>
            <p:cNvPr id="5" name="Rectangle 4"/>
            <p:cNvSpPr/>
            <p:nvPr/>
          </p:nvSpPr>
          <p:spPr>
            <a:xfrm>
              <a:off x="0" y="3274393"/>
              <a:ext cx="9144000" cy="152275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MY">
                <a:solidFill>
                  <a:prstClr val="white"/>
                </a:solidFill>
              </a:endParaRPr>
            </a:p>
          </p:txBody>
        </p:sp>
        <p:sp>
          <p:nvSpPr>
            <p:cNvPr id="29718" name="Rectangle 2"/>
            <p:cNvSpPr>
              <a:spLocks noChangeArrowheads="1"/>
            </p:cNvSpPr>
            <p:nvPr/>
          </p:nvSpPr>
          <p:spPr bwMode="auto">
            <a:xfrm>
              <a:off x="467544" y="3252163"/>
              <a:ext cx="8459787" cy="1508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200" b="1">
                  <a:solidFill>
                    <a:prstClr val="white"/>
                  </a:solidFill>
                  <a:latin typeface="Century Gothic" pitchFamily="34" charset="0"/>
                  <a:cs typeface="Arial" charset="0"/>
                </a:rPr>
                <a:t>Jadual menunjukkan tiga jenis makanan yang dijual di pasar malam.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200" b="1">
                  <a:solidFill>
                    <a:prstClr val="white"/>
                  </a:solidFill>
                  <a:latin typeface="Century Gothic" pitchFamily="34" charset="0"/>
                  <a:cs typeface="Arial" charset="0"/>
                </a:rPr>
                <a:t>Andaikan anda ingin membeli</a:t>
              </a:r>
              <a:r>
                <a:rPr lang="en-US" altLang="en-US" sz="2200" b="1" i="1">
                  <a:solidFill>
                    <a:prstClr val="white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en-US" sz="2400" b="1" i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altLang="en-US" sz="2200" b="1">
                  <a:solidFill>
                    <a:srgbClr val="FFFF00"/>
                  </a:solidFill>
                  <a:latin typeface="Century Gothic" pitchFamily="34" charset="0"/>
                  <a:cs typeface="Arial" charset="0"/>
                </a:rPr>
                <a:t> </a:t>
              </a:r>
              <a:r>
                <a:rPr lang="en-US" altLang="en-US" sz="2200" b="1">
                  <a:solidFill>
                    <a:prstClr val="white"/>
                  </a:solidFill>
                  <a:latin typeface="Century Gothic" pitchFamily="34" charset="0"/>
                  <a:cs typeface="Arial" charset="0"/>
                </a:rPr>
                <a:t>bungkus </a:t>
              </a:r>
              <a:r>
                <a:rPr lang="en-US" altLang="en-US" sz="2200" b="1">
                  <a:solidFill>
                    <a:srgbClr val="FFFF00"/>
                  </a:solidFill>
                  <a:latin typeface="Century Gothic" pitchFamily="34" charset="0"/>
                  <a:cs typeface="Arial" charset="0"/>
                </a:rPr>
                <a:t>bertih jagung</a:t>
              </a:r>
              <a:r>
                <a:rPr lang="en-US" altLang="en-US" sz="2200" b="1">
                  <a:solidFill>
                    <a:prstClr val="white"/>
                  </a:solidFill>
                  <a:latin typeface="Century Gothic" pitchFamily="34" charset="0"/>
                  <a:cs typeface="Arial" charset="0"/>
                </a:rPr>
                <a:t>,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400" b="1" i="1">
                  <a:solidFill>
                    <a:prstClr val="white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en-US" sz="2400" b="1" i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altLang="en-US" sz="2400" b="1" i="1">
                  <a:solidFill>
                    <a:prstClr val="white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en-US" sz="2200" b="1">
                  <a:solidFill>
                    <a:prstClr val="white"/>
                  </a:solidFill>
                  <a:latin typeface="Century Gothic" pitchFamily="34" charset="0"/>
                  <a:cs typeface="Arial" charset="0"/>
                </a:rPr>
                <a:t>peket </a:t>
              </a:r>
              <a:r>
                <a:rPr lang="en-US" altLang="en-US" sz="2200" b="1">
                  <a:solidFill>
                    <a:srgbClr val="FFFF00"/>
                  </a:solidFill>
                  <a:latin typeface="Century Gothic" pitchFamily="34" charset="0"/>
                  <a:cs typeface="Arial" charset="0"/>
                </a:rPr>
                <a:t>gula-gula</a:t>
              </a:r>
              <a:r>
                <a:rPr lang="en-US" altLang="en-US" sz="2200" b="1">
                  <a:solidFill>
                    <a:prstClr val="white"/>
                  </a:solidFill>
                  <a:latin typeface="Century Gothic" pitchFamily="34" charset="0"/>
                  <a:cs typeface="Arial" charset="0"/>
                </a:rPr>
                <a:t> dan </a:t>
              </a:r>
              <a:r>
                <a:rPr lang="en-US" altLang="en-US" sz="2400" b="1" i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z</a:t>
              </a:r>
              <a:r>
                <a:rPr lang="en-US" altLang="en-US" sz="2400" b="1" i="1">
                  <a:solidFill>
                    <a:prstClr val="white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en-US" sz="2200" b="1">
                  <a:solidFill>
                    <a:prstClr val="white"/>
                  </a:solidFill>
                  <a:latin typeface="Century Gothic" pitchFamily="34" charset="0"/>
                  <a:cs typeface="Arial" charset="0"/>
                </a:rPr>
                <a:t>cawan </a:t>
              </a:r>
              <a:r>
                <a:rPr lang="en-US" altLang="en-US" sz="2200" b="1">
                  <a:solidFill>
                    <a:srgbClr val="FFFF00"/>
                  </a:solidFill>
                  <a:latin typeface="Century Gothic" pitchFamily="34" charset="0"/>
                  <a:cs typeface="Arial" charset="0"/>
                </a:rPr>
                <a:t>air sarsi</a:t>
              </a:r>
              <a:r>
                <a:rPr lang="en-US" altLang="en-US" sz="2200" b="1">
                  <a:solidFill>
                    <a:prstClr val="white"/>
                  </a:solidFill>
                  <a:latin typeface="Century Gothic" pitchFamily="34" charset="0"/>
                  <a:cs typeface="Arial" charset="0"/>
                </a:rPr>
                <a:t>. </a:t>
              </a:r>
              <a:endParaRPr lang="en-MY" sz="2200" b="1">
                <a:solidFill>
                  <a:prstClr val="white"/>
                </a:solidFill>
                <a:latin typeface="Century Gothic" pitchFamily="34" charset="0"/>
                <a:cs typeface="Arial" charset="0"/>
              </a:endParaRPr>
            </a:p>
          </p:txBody>
        </p:sp>
      </p:grpSp>
      <p:sp>
        <p:nvSpPr>
          <p:cNvPr id="29712" name="Rectangle 3"/>
          <p:cNvSpPr>
            <a:spLocks noChangeArrowheads="1"/>
          </p:cNvSpPr>
          <p:nvPr/>
        </p:nvSpPr>
        <p:spPr bwMode="auto">
          <a:xfrm>
            <a:off x="468313" y="4797425"/>
            <a:ext cx="8208962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prstClr val="black"/>
                </a:solidFill>
                <a:latin typeface="Century Gothic" pitchFamily="34" charset="0"/>
                <a:cs typeface="Arial" charset="0"/>
              </a:rPr>
              <a:t>Tulis ungkapan yang mewakili jumlah harga bagi kesemua makanan dan minuman yang anda beli.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prstClr val="black"/>
                </a:solidFill>
                <a:latin typeface="Century Gothic" pitchFamily="34" charset="0"/>
                <a:cs typeface="Arial" charset="0"/>
              </a:rPr>
              <a:t>Apakah operasi Matematik yang akan anda gunakan?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188913"/>
            <a:ext cx="1692275" cy="431800"/>
          </a:xfrm>
          <a:prstGeom prst="rect">
            <a:avLst/>
          </a:prstGeom>
          <a:solidFill>
            <a:srgbClr val="005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MY" b="1" dirty="0" err="1">
                <a:solidFill>
                  <a:prstClr val="white"/>
                </a:solidFill>
                <a:latin typeface="Century Gothic" pitchFamily="34" charset="0"/>
              </a:rPr>
              <a:t>Contoh</a:t>
            </a:r>
            <a:r>
              <a:rPr lang="en-MY" b="1" dirty="0">
                <a:solidFill>
                  <a:prstClr val="white"/>
                </a:solidFill>
                <a:latin typeface="Century Gothic" pitchFamily="34" charset="0"/>
              </a:rPr>
              <a:t> 5</a:t>
            </a:r>
          </a:p>
        </p:txBody>
      </p:sp>
      <p:pic>
        <p:nvPicPr>
          <p:cNvPr id="29716" name="Picture 5" descr="C:\Users\ShafiePE\Desktop\popcor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6" b="18530"/>
          <a:stretch>
            <a:fillRect/>
          </a:stretch>
        </p:blipFill>
        <p:spPr bwMode="auto">
          <a:xfrm>
            <a:off x="5508625" y="-26988"/>
            <a:ext cx="3522663" cy="363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06838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0"/>
            <a:ext cx="9144000" cy="594928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43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2" name="Content Placeholder 5"/>
          <p:cNvGraphicFramePr>
            <a:graphicFrameLocks/>
          </p:cNvGraphicFramePr>
          <p:nvPr/>
        </p:nvGraphicFramePr>
        <p:xfrm>
          <a:off x="468313" y="765175"/>
          <a:ext cx="4535487" cy="2303463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2721291"/>
                <a:gridCol w="1814196"/>
              </a:tblGrid>
              <a:tr h="51171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Jenis</a:t>
                      </a:r>
                      <a:r>
                        <a:rPr lang="en-US" sz="2000" b="1" baseline="0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makanan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Century Gothic" pitchFamily="34" charset="0"/>
                      </a:endParaRPr>
                    </a:p>
                  </a:txBody>
                  <a:tcPr marL="91413" marR="91413" marT="45693" marB="45693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Harga</a:t>
                      </a:r>
                      <a:r>
                        <a:rPr lang="en-US" sz="20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 (RM)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Century Gothic" pitchFamily="34" charset="0"/>
                      </a:endParaRPr>
                    </a:p>
                  </a:txBody>
                  <a:tcPr marL="91413" marR="91413" marT="45693" marB="45693" anchor="ctr">
                    <a:solidFill>
                      <a:srgbClr val="FF0000"/>
                    </a:solidFill>
                  </a:tcPr>
                </a:tc>
              </a:tr>
              <a:tr h="556321">
                <a:tc>
                  <a:txBody>
                    <a:bodyPr/>
                    <a:lstStyle/>
                    <a:p>
                      <a:pPr algn="ctr"/>
                      <a:r>
                        <a:rPr lang="en-US" sz="2000" b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Bertih</a:t>
                      </a:r>
                      <a:r>
                        <a:rPr lang="en-US" sz="2000" b="1" baseline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jagung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13" marR="91413" marT="45693" marB="4569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3.00</a:t>
                      </a:r>
                      <a:endParaRPr lang="en-US" sz="2000" b="1" i="0" dirty="0">
                        <a:solidFill>
                          <a:schemeClr val="tx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91413" marR="91413" marT="45693" marB="45693" anchor="ctr"/>
                </a:tc>
              </a:tr>
              <a:tr h="60189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Gula-gula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13" marR="91413" marT="45693" marB="4569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2.00</a:t>
                      </a:r>
                      <a:endParaRPr lang="en-US" sz="2000" b="1" i="0" dirty="0">
                        <a:solidFill>
                          <a:schemeClr val="tx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91413" marR="91413" marT="45693" marB="45693" anchor="ctr"/>
                </a:tc>
              </a:tr>
              <a:tr h="6335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Air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sarsi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13" marR="91413" marT="45693" marB="4569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1.00</a:t>
                      </a:r>
                      <a:endParaRPr lang="en-US" sz="2000" b="1" i="0" dirty="0">
                        <a:solidFill>
                          <a:schemeClr val="tx1"/>
                        </a:solidFill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91413" marR="91413" marT="45693" marB="45693" anchor="ctr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188913"/>
            <a:ext cx="1692275" cy="431800"/>
          </a:xfrm>
          <a:prstGeom prst="rect">
            <a:avLst/>
          </a:prstGeom>
          <a:solidFill>
            <a:srgbClr val="005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MY" b="1" dirty="0" err="1">
                <a:solidFill>
                  <a:prstClr val="white"/>
                </a:solidFill>
                <a:latin typeface="Century Gothic" pitchFamily="34" charset="0"/>
              </a:rPr>
              <a:t>Contoh</a:t>
            </a:r>
            <a:r>
              <a:rPr lang="en-MY" b="1" dirty="0">
                <a:solidFill>
                  <a:prstClr val="white"/>
                </a:solidFill>
                <a:latin typeface="Century Gothic" pitchFamily="34" charset="0"/>
              </a:rPr>
              <a:t> 5</a:t>
            </a:r>
          </a:p>
        </p:txBody>
      </p:sp>
      <p:grpSp>
        <p:nvGrpSpPr>
          <p:cNvPr id="30735" name="Group 8"/>
          <p:cNvGrpSpPr>
            <a:grpSpLocks/>
          </p:cNvGrpSpPr>
          <p:nvPr/>
        </p:nvGrpSpPr>
        <p:grpSpPr bwMode="auto">
          <a:xfrm>
            <a:off x="323850" y="3068638"/>
            <a:ext cx="6985000" cy="954087"/>
            <a:chOff x="395536" y="3284984"/>
            <a:chExt cx="6984776" cy="954107"/>
          </a:xfrm>
        </p:grpSpPr>
        <p:sp>
          <p:nvSpPr>
            <p:cNvPr id="8" name="Rectangle 7"/>
            <p:cNvSpPr/>
            <p:nvPr/>
          </p:nvSpPr>
          <p:spPr>
            <a:xfrm>
              <a:off x="395536" y="3356422"/>
              <a:ext cx="6984776" cy="86520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MY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466972" y="3284984"/>
              <a:ext cx="6841906" cy="95410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2200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itchFamily="34" charset="0"/>
                  <a:cs typeface="Arial" charset="0"/>
                </a:rPr>
                <a:t>Andaikan</a:t>
              </a:r>
              <a:r>
                <a:rPr lang="en-US" altLang="en-US" sz="2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itchFamily="34" charset="0"/>
                  <a:cs typeface="Arial" charset="0"/>
                </a:rPr>
                <a:t> </a:t>
              </a:r>
              <a:r>
                <a:rPr lang="en-US" altLang="en-US" sz="2200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itchFamily="34" charset="0"/>
                  <a:cs typeface="Arial" charset="0"/>
                </a:rPr>
                <a:t>anda</a:t>
              </a:r>
              <a:r>
                <a:rPr lang="en-US" altLang="en-US" sz="2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itchFamily="34" charset="0"/>
                  <a:cs typeface="Arial" charset="0"/>
                </a:rPr>
                <a:t> </a:t>
              </a:r>
              <a:r>
                <a:rPr lang="en-US" altLang="en-US" sz="2200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itchFamily="34" charset="0"/>
                  <a:cs typeface="Arial" charset="0"/>
                </a:rPr>
                <a:t>membeli</a:t>
              </a:r>
              <a:r>
                <a:rPr lang="en-US" altLang="en-US" sz="2200" b="1" i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itchFamily="34" charset="0"/>
                  <a:cs typeface="Times New Roman" pitchFamily="18" charset="0"/>
                </a:rPr>
                <a:t> </a:t>
              </a:r>
              <a:r>
                <a:rPr lang="en-US" altLang="en-US" sz="2800" b="1" i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altLang="en-US" sz="28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charset="0"/>
                  <a:cs typeface="Arial" charset="0"/>
                </a:rPr>
                <a:t> </a:t>
              </a:r>
              <a:r>
                <a:rPr lang="en-US" altLang="en-US" sz="2200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itchFamily="34" charset="0"/>
                  <a:cs typeface="Arial" charset="0"/>
                </a:rPr>
                <a:t>bungkus</a:t>
              </a:r>
              <a:r>
                <a:rPr lang="en-US" altLang="en-US" sz="2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itchFamily="34" charset="0"/>
                  <a:cs typeface="Arial" charset="0"/>
                </a:rPr>
                <a:t> </a:t>
              </a:r>
              <a:r>
                <a:rPr lang="en-US" altLang="en-US" sz="2200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itchFamily="34" charset="0"/>
                  <a:cs typeface="Arial" charset="0"/>
                </a:rPr>
                <a:t>bertih</a:t>
              </a:r>
              <a:r>
                <a:rPr lang="en-US" altLang="en-US" sz="2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itchFamily="34" charset="0"/>
                  <a:cs typeface="Arial" charset="0"/>
                </a:rPr>
                <a:t> </a:t>
              </a:r>
              <a:r>
                <a:rPr lang="en-US" altLang="en-US" sz="2200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itchFamily="34" charset="0"/>
                  <a:cs typeface="Arial" charset="0"/>
                </a:rPr>
                <a:t>jagung</a:t>
              </a:r>
              <a:r>
                <a:rPr lang="en-US" altLang="en-US" sz="2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itchFamily="34" charset="0"/>
                  <a:cs typeface="Arial" charset="0"/>
                </a:rPr>
                <a:t>,</a:t>
              </a:r>
              <a:r>
                <a:rPr lang="en-US" altLang="en-US" sz="28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itchFamily="34" charset="0"/>
                  <a:cs typeface="Arial" charset="0"/>
                </a:rPr>
                <a:t> </a:t>
              </a:r>
              <a:r>
                <a:rPr lang="en-US" altLang="en-US" sz="2800" b="1" i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altLang="en-US" sz="28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charset="0"/>
                  <a:cs typeface="Arial" charset="0"/>
                </a:rPr>
                <a:t> </a:t>
              </a:r>
              <a:r>
                <a:rPr lang="en-US" altLang="en-US" sz="2200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itchFamily="34" charset="0"/>
                  <a:cs typeface="Arial" charset="0"/>
                </a:rPr>
                <a:t>peket</a:t>
              </a:r>
              <a:r>
                <a:rPr lang="en-US" altLang="en-US" sz="2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itchFamily="34" charset="0"/>
                  <a:cs typeface="Arial" charset="0"/>
                </a:rPr>
                <a:t> </a:t>
              </a:r>
              <a:r>
                <a:rPr lang="en-US" altLang="en-US" sz="2200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itchFamily="34" charset="0"/>
                  <a:cs typeface="Arial" charset="0"/>
                </a:rPr>
                <a:t>gula-gula</a:t>
              </a:r>
              <a:r>
                <a:rPr lang="en-US" altLang="en-US" sz="2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itchFamily="34" charset="0"/>
                  <a:cs typeface="Arial" charset="0"/>
                </a:rPr>
                <a:t> </a:t>
              </a:r>
              <a:r>
                <a:rPr lang="en-US" altLang="en-US" sz="2200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itchFamily="34" charset="0"/>
                  <a:cs typeface="Arial" charset="0"/>
                </a:rPr>
                <a:t>dan</a:t>
              </a:r>
              <a:r>
                <a:rPr lang="en-US" altLang="en-US" sz="2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itchFamily="34" charset="0"/>
                  <a:cs typeface="Arial" charset="0"/>
                </a:rPr>
                <a:t> </a:t>
              </a:r>
              <a:r>
                <a:rPr lang="en-US" altLang="en-US" sz="2800" b="1" i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z</a:t>
              </a:r>
              <a:r>
                <a:rPr lang="en-US" altLang="en-US" sz="2200" b="1" i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en-US" sz="2200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itchFamily="34" charset="0"/>
                  <a:cs typeface="Arial" charset="0"/>
                </a:rPr>
                <a:t>cawan</a:t>
              </a:r>
              <a:r>
                <a:rPr lang="en-US" altLang="en-US" sz="2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itchFamily="34" charset="0"/>
                  <a:cs typeface="Arial" charset="0"/>
                </a:rPr>
                <a:t> air </a:t>
              </a:r>
              <a:r>
                <a:rPr lang="en-US" altLang="en-US" sz="2200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itchFamily="34" charset="0"/>
                  <a:cs typeface="Arial" charset="0"/>
                </a:rPr>
                <a:t>sarsi</a:t>
              </a:r>
              <a:r>
                <a:rPr lang="en-US" altLang="en-US" sz="2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itchFamily="34" charset="0"/>
                  <a:cs typeface="Arial" charset="0"/>
                </a:rPr>
                <a:t>.</a:t>
              </a:r>
            </a:p>
          </p:txBody>
        </p:sp>
      </p:grpSp>
      <p:grpSp>
        <p:nvGrpSpPr>
          <p:cNvPr id="30736" name="Group 15"/>
          <p:cNvGrpSpPr>
            <a:grpSpLocks/>
          </p:cNvGrpSpPr>
          <p:nvPr/>
        </p:nvGrpSpPr>
        <p:grpSpPr bwMode="auto">
          <a:xfrm>
            <a:off x="2484438" y="4132263"/>
            <a:ext cx="4175125" cy="592137"/>
            <a:chOff x="539552" y="4060609"/>
            <a:chExt cx="4176464" cy="592527"/>
          </a:xfrm>
        </p:grpSpPr>
        <p:sp>
          <p:nvSpPr>
            <p:cNvPr id="13" name="Rounded Rectangle 12"/>
            <p:cNvSpPr/>
            <p:nvPr/>
          </p:nvSpPr>
          <p:spPr>
            <a:xfrm>
              <a:off x="539552" y="4076494"/>
              <a:ext cx="4176464" cy="576642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MY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47537" y="4060609"/>
              <a:ext cx="3960495" cy="5766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MY" sz="2400" b="1">
                  <a:solidFill>
                    <a:srgbClr val="FFFFFF"/>
                  </a:solidFill>
                  <a:latin typeface="Century Gothic" pitchFamily="34" charset="0"/>
                  <a:cs typeface="Arial" charset="0"/>
                </a:rPr>
                <a:t>(3 </a:t>
              </a:r>
              <a:r>
                <a:rPr lang="en-US" sz="2400" b="1">
                  <a:solidFill>
                    <a:prstClr val="white"/>
                  </a:solidFill>
                  <a:latin typeface="Cambria Math" pitchFamily="18" charset="0"/>
                  <a:cs typeface="Arial" charset="0"/>
                </a:rPr>
                <a:t>×</a:t>
              </a:r>
              <a:r>
                <a:rPr lang="en-US" sz="2400" b="1">
                  <a:solidFill>
                    <a:prstClr val="white"/>
                  </a:solidFill>
                  <a:latin typeface="Century Gothic" pitchFamily="34" charset="0"/>
                  <a:cs typeface="Arial" charset="0"/>
                </a:rPr>
                <a:t> </a:t>
              </a:r>
              <a:r>
                <a:rPr lang="en-US" sz="2800" b="1" i="1">
                  <a:solidFill>
                    <a:prstClr val="white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2400" b="1">
                  <a:solidFill>
                    <a:prstClr val="white"/>
                  </a:solidFill>
                  <a:latin typeface="Century Gothic" pitchFamily="34" charset="0"/>
                  <a:cs typeface="Arial" charset="0"/>
                </a:rPr>
                <a:t>) </a:t>
              </a:r>
              <a:r>
                <a:rPr lang="en-US" sz="2400" b="1">
                  <a:solidFill>
                    <a:prstClr val="white"/>
                  </a:solidFill>
                  <a:latin typeface="Cambria Math" pitchFamily="18" charset="0"/>
                  <a:cs typeface="Arial" charset="0"/>
                </a:rPr>
                <a:t>+</a:t>
              </a:r>
              <a:r>
                <a:rPr lang="en-US" sz="2400" b="1">
                  <a:solidFill>
                    <a:prstClr val="white"/>
                  </a:solidFill>
                  <a:latin typeface="Century Gothic" pitchFamily="34" charset="0"/>
                  <a:cs typeface="Arial" charset="0"/>
                </a:rPr>
                <a:t> (2 </a:t>
              </a:r>
              <a:r>
                <a:rPr lang="en-US" sz="2400" b="1">
                  <a:solidFill>
                    <a:prstClr val="white"/>
                  </a:solidFill>
                  <a:latin typeface="Cambria Math" pitchFamily="18" charset="0"/>
                  <a:cs typeface="Arial" charset="0"/>
                </a:rPr>
                <a:t>×</a:t>
              </a:r>
              <a:r>
                <a:rPr lang="en-US" sz="2400" b="1">
                  <a:solidFill>
                    <a:prstClr val="white"/>
                  </a:solidFill>
                  <a:latin typeface="Century Gothic" pitchFamily="34" charset="0"/>
                  <a:cs typeface="Arial" charset="0"/>
                </a:rPr>
                <a:t> </a:t>
              </a:r>
              <a:r>
                <a:rPr lang="en-US" sz="2800" b="1" i="1">
                  <a:solidFill>
                    <a:prstClr val="white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2400" b="1">
                  <a:solidFill>
                    <a:prstClr val="white"/>
                  </a:solidFill>
                  <a:latin typeface="Century Gothic" pitchFamily="34" charset="0"/>
                  <a:cs typeface="Arial" charset="0"/>
                </a:rPr>
                <a:t>) </a:t>
              </a:r>
              <a:r>
                <a:rPr lang="en-US" sz="2400" b="1">
                  <a:solidFill>
                    <a:prstClr val="white"/>
                  </a:solidFill>
                  <a:latin typeface="Cambria Math" pitchFamily="18" charset="0"/>
                  <a:cs typeface="Arial" charset="0"/>
                </a:rPr>
                <a:t>+</a:t>
              </a:r>
              <a:r>
                <a:rPr lang="en-US" sz="2400" b="1">
                  <a:solidFill>
                    <a:prstClr val="white"/>
                  </a:solidFill>
                  <a:latin typeface="Century Gothic" pitchFamily="34" charset="0"/>
                  <a:cs typeface="Arial" charset="0"/>
                </a:rPr>
                <a:t> (</a:t>
              </a:r>
              <a:r>
                <a:rPr lang="en-MY" sz="2400" b="1">
                  <a:solidFill>
                    <a:srgbClr val="FFFFFF"/>
                  </a:solidFill>
                  <a:latin typeface="Century Gothic" pitchFamily="34" charset="0"/>
                  <a:cs typeface="Arial" charset="0"/>
                </a:rPr>
                <a:t>1 </a:t>
              </a:r>
              <a:r>
                <a:rPr lang="en-US" sz="2400" b="1">
                  <a:solidFill>
                    <a:prstClr val="white"/>
                  </a:solidFill>
                  <a:latin typeface="Cambria Math" pitchFamily="18" charset="0"/>
                  <a:cs typeface="Arial" charset="0"/>
                </a:rPr>
                <a:t>×</a:t>
              </a:r>
              <a:r>
                <a:rPr lang="en-MY" sz="2400" b="1">
                  <a:solidFill>
                    <a:srgbClr val="FFFFFF"/>
                  </a:solidFill>
                  <a:latin typeface="Century Gothic" pitchFamily="34" charset="0"/>
                  <a:cs typeface="Arial" charset="0"/>
                </a:rPr>
                <a:t> </a:t>
              </a:r>
              <a:r>
                <a:rPr lang="en-MY" sz="2800" b="1" i="1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z</a:t>
              </a:r>
              <a:r>
                <a:rPr lang="en-MY" sz="2400" b="1">
                  <a:solidFill>
                    <a:srgbClr val="FFFFFF"/>
                  </a:solidFill>
                  <a:latin typeface="Century Gothic" pitchFamily="34" charset="0"/>
                  <a:cs typeface="Arial" charset="0"/>
                </a:rPr>
                <a:t>)</a:t>
              </a:r>
            </a:p>
          </p:txBody>
        </p:sp>
      </p:grpSp>
      <p:grpSp>
        <p:nvGrpSpPr>
          <p:cNvPr id="30737" name="Group 14"/>
          <p:cNvGrpSpPr>
            <a:grpSpLocks/>
          </p:cNvGrpSpPr>
          <p:nvPr/>
        </p:nvGrpSpPr>
        <p:grpSpPr bwMode="auto">
          <a:xfrm>
            <a:off x="2484438" y="5229225"/>
            <a:ext cx="4175125" cy="576263"/>
            <a:chOff x="534712" y="5284670"/>
            <a:chExt cx="4176464" cy="576064"/>
          </a:xfrm>
        </p:grpSpPr>
        <p:sp>
          <p:nvSpPr>
            <p:cNvPr id="14" name="Rounded Rectangle 13"/>
            <p:cNvSpPr/>
            <p:nvPr/>
          </p:nvSpPr>
          <p:spPr>
            <a:xfrm>
              <a:off x="534712" y="5284670"/>
              <a:ext cx="4176464" cy="576064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MY">
                <a:solidFill>
                  <a:prstClr val="white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331893" y="5300540"/>
              <a:ext cx="2448710" cy="50465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MY" sz="2400" b="1" dirty="0">
                  <a:solidFill>
                    <a:prstClr val="white"/>
                  </a:solidFill>
                  <a:latin typeface="Century Gothic" pitchFamily="34" charset="0"/>
                </a:rPr>
                <a:t>3</a:t>
              </a:r>
              <a:r>
                <a:rPr lang="en-US" sz="2800" b="1" i="1" dirty="0">
                  <a:solidFill>
                    <a:prstClr val="white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2400" b="1" dirty="0">
                  <a:solidFill>
                    <a:prstClr val="white"/>
                  </a:solidFill>
                  <a:latin typeface="Century Gothic" pitchFamily="34" charset="0"/>
                </a:rPr>
                <a:t> </a:t>
              </a:r>
              <a:r>
                <a:rPr lang="en-US" sz="2400" b="1" dirty="0">
                  <a:solidFill>
                    <a:prstClr val="white"/>
                  </a:solidFill>
                  <a:latin typeface="Cambria Math" pitchFamily="18" charset="0"/>
                  <a:ea typeface="Cambria Math" pitchFamily="18" charset="0"/>
                </a:rPr>
                <a:t>+</a:t>
              </a:r>
              <a:r>
                <a:rPr lang="en-US" sz="2400" b="1" dirty="0">
                  <a:solidFill>
                    <a:prstClr val="white"/>
                  </a:solidFill>
                  <a:latin typeface="Century Gothic" pitchFamily="34" charset="0"/>
                </a:rPr>
                <a:t> 2</a:t>
              </a:r>
              <a:r>
                <a:rPr lang="en-US" sz="2800" b="1" i="1" dirty="0">
                  <a:solidFill>
                    <a:prstClr val="white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2400" b="1" dirty="0">
                  <a:solidFill>
                    <a:prstClr val="white"/>
                  </a:solidFill>
                  <a:latin typeface="Century Gothic" pitchFamily="34" charset="0"/>
                </a:rPr>
                <a:t> </a:t>
              </a:r>
              <a:r>
                <a:rPr lang="en-US" sz="2400" b="1" dirty="0">
                  <a:solidFill>
                    <a:prstClr val="white"/>
                  </a:solidFill>
                  <a:latin typeface="Cambria Math" pitchFamily="18" charset="0"/>
                  <a:ea typeface="Cambria Math" pitchFamily="18" charset="0"/>
                </a:rPr>
                <a:t>+</a:t>
              </a:r>
              <a:r>
                <a:rPr lang="en-US" sz="2400" b="1" dirty="0">
                  <a:solidFill>
                    <a:prstClr val="white"/>
                  </a:solidFill>
                  <a:latin typeface="Century Gothic" pitchFamily="34" charset="0"/>
                </a:rPr>
                <a:t> </a:t>
              </a:r>
              <a:r>
                <a:rPr lang="en-MY" sz="2800" b="1" i="1" dirty="0">
                  <a:solidFill>
                    <a:prstClr val="white"/>
                  </a:solidFill>
                  <a:latin typeface="Times New Roman" pitchFamily="18" charset="0"/>
                  <a:cs typeface="Times New Roman" pitchFamily="18" charset="0"/>
                </a:rPr>
                <a:t>z</a:t>
              </a:r>
              <a:endParaRPr lang="en-MY" sz="2400" b="1" dirty="0">
                <a:solidFill>
                  <a:prstClr val="white"/>
                </a:solidFill>
                <a:latin typeface="Century Gothic" pitchFamily="34" charset="0"/>
              </a:endParaRPr>
            </a:p>
          </p:txBody>
        </p:sp>
      </p:grpSp>
      <p:sp>
        <p:nvSpPr>
          <p:cNvPr id="30738" name="Rectangle 16"/>
          <p:cNvSpPr>
            <a:spLocks noChangeArrowheads="1"/>
          </p:cNvSpPr>
          <p:nvPr/>
        </p:nvSpPr>
        <p:spPr bwMode="auto">
          <a:xfrm>
            <a:off x="395288" y="4149725"/>
            <a:ext cx="21780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C00000"/>
                </a:solidFill>
                <a:latin typeface="Century Gothic" pitchFamily="34" charset="0"/>
                <a:cs typeface="Arial" charset="0"/>
              </a:rPr>
              <a:t>Penyelesaian: 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7092950" y="3716338"/>
            <a:ext cx="1943100" cy="2089150"/>
          </a:xfrm>
          <a:prstGeom prst="wedgeRoundRectCallout">
            <a:avLst>
              <a:gd name="adj1" fmla="val -77252"/>
              <a:gd name="adj2" fmla="val 32206"/>
              <a:gd name="adj3" fmla="val 1666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2000" b="1" dirty="0" err="1">
                <a:solidFill>
                  <a:prstClr val="white"/>
                </a:solidFill>
                <a:latin typeface="Century Gothic" pitchFamily="34" charset="0"/>
              </a:rPr>
              <a:t>Apakah</a:t>
            </a:r>
            <a:r>
              <a:rPr lang="en-US" altLang="en-US" sz="20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US" altLang="en-US" sz="2000" b="1" dirty="0" err="1">
                <a:solidFill>
                  <a:prstClr val="white"/>
                </a:solidFill>
                <a:latin typeface="Century Gothic" pitchFamily="34" charset="0"/>
              </a:rPr>
              <a:t>operasi</a:t>
            </a:r>
            <a:r>
              <a:rPr lang="en-US" altLang="en-US" sz="20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US" altLang="en-US" sz="2000" b="1" dirty="0" err="1">
                <a:solidFill>
                  <a:prstClr val="white"/>
                </a:solidFill>
                <a:latin typeface="Century Gothic" pitchFamily="34" charset="0"/>
              </a:rPr>
              <a:t>Matematik</a:t>
            </a:r>
            <a:r>
              <a:rPr lang="en-US" altLang="en-US" sz="2000" b="1" dirty="0">
                <a:solidFill>
                  <a:prstClr val="white"/>
                </a:solidFill>
                <a:latin typeface="Century Gothic" pitchFamily="34" charset="0"/>
              </a:rPr>
              <a:t> yang </a:t>
            </a:r>
            <a:r>
              <a:rPr lang="en-US" altLang="en-US" sz="2000" b="1" dirty="0" err="1">
                <a:solidFill>
                  <a:prstClr val="white"/>
                </a:solidFill>
                <a:latin typeface="Century Gothic" pitchFamily="34" charset="0"/>
              </a:rPr>
              <a:t>akan</a:t>
            </a:r>
            <a:r>
              <a:rPr lang="en-US" altLang="en-US" sz="20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US" altLang="en-US" sz="2000" b="1" dirty="0" err="1">
                <a:solidFill>
                  <a:prstClr val="white"/>
                </a:solidFill>
                <a:latin typeface="Century Gothic" pitchFamily="34" charset="0"/>
              </a:rPr>
              <a:t>anda</a:t>
            </a:r>
            <a:r>
              <a:rPr lang="en-US" altLang="en-US" sz="2000" b="1" dirty="0">
                <a:solidFill>
                  <a:prstClr val="white"/>
                </a:solidFill>
                <a:latin typeface="Century Gothic" pitchFamily="34" charset="0"/>
              </a:rPr>
              <a:t> </a:t>
            </a:r>
            <a:r>
              <a:rPr lang="en-US" altLang="en-US" sz="2000" b="1" dirty="0" err="1">
                <a:solidFill>
                  <a:prstClr val="white"/>
                </a:solidFill>
                <a:latin typeface="Century Gothic" pitchFamily="34" charset="0"/>
              </a:rPr>
              <a:t>gunakan</a:t>
            </a:r>
            <a:r>
              <a:rPr lang="en-US" altLang="en-US" sz="2000" b="1" dirty="0">
                <a:solidFill>
                  <a:prstClr val="white"/>
                </a:solidFill>
                <a:latin typeface="Century Gothic" pitchFamily="34" charset="0"/>
              </a:rPr>
              <a:t>?</a:t>
            </a:r>
            <a:endParaRPr lang="en-US" sz="2000" b="1" dirty="0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140200" y="4760913"/>
            <a:ext cx="811213" cy="431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22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Century Gothic" pitchFamily="34" charset="0"/>
                <a:cs typeface="Arial" charset="0"/>
              </a:rPr>
              <a:t>atau</a:t>
            </a:r>
            <a:endParaRPr lang="en-US" altLang="en-US" sz="22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itchFamily="34" charset="0"/>
              <a:cs typeface="Arial" charset="0"/>
            </a:endParaRPr>
          </a:p>
        </p:txBody>
      </p:sp>
      <p:pic>
        <p:nvPicPr>
          <p:cNvPr id="30744" name="Picture 5" descr="C:\Users\ShafiePE\Desktop\popcor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6" b="18530"/>
          <a:stretch>
            <a:fillRect/>
          </a:stretch>
        </p:blipFill>
        <p:spPr bwMode="auto">
          <a:xfrm>
            <a:off x="5508625" y="85725"/>
            <a:ext cx="3522663" cy="363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271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8" grpId="0"/>
      <p:bldP spid="18" grpId="0" animBg="1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solidFill>
                  <a:srgbClr val="C00000"/>
                </a:solidFill>
              </a:rPr>
              <a:t>AKTIVITI BERKUMPULAN</a:t>
            </a:r>
            <a:endParaRPr lang="en-MY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 smtClean="0"/>
              <a:t>SETIAP KUMPULAN SEDIAKAN MINI WHITEBOARD</a:t>
            </a:r>
          </a:p>
          <a:p>
            <a:r>
              <a:rPr lang="en-MY" dirty="0" smtClean="0"/>
              <a:t>JAWAPAN BETUL AKAN DIBERIKAN 10 MARKAH DAN SALAH AKAN DITOLAK 5 MARKAH</a:t>
            </a:r>
          </a:p>
          <a:p>
            <a:r>
              <a:rPr lang="en-MY" dirty="0" smtClean="0"/>
              <a:t>HANYA 1 KUMPULAN AKAN DIPILIH SEBAGAI PEMENANG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90826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4909"/>
          <a:stretch/>
        </p:blipFill>
        <p:spPr bwMode="auto">
          <a:xfrm>
            <a:off x="425459" y="332656"/>
            <a:ext cx="5578354" cy="73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81301" y="1412776"/>
                <a:ext cx="4788532" cy="369332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err="1" smtClean="0"/>
                  <a:t>Hasil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tambah</a:t>
                </a:r>
                <a:r>
                  <a:rPr lang="en-MY" dirty="0" smtClean="0"/>
                  <a:t> </a:t>
                </a:r>
                <a14:m>
                  <m:oMath xmlns:m="http://schemas.openxmlformats.org/officeDocument/2006/math">
                    <m:r>
                      <a:rPr lang="en-MY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MY" dirty="0" smtClean="0"/>
                  <a:t> </a:t>
                </a:r>
                <a:r>
                  <a:rPr lang="en-MY" dirty="0" err="1" smtClean="0"/>
                  <a:t>daripada</a:t>
                </a:r>
                <a:r>
                  <a:rPr lang="en-MY" dirty="0" smtClean="0"/>
                  <a:t> </a:t>
                </a:r>
                <a14:m>
                  <m:oMath xmlns:m="http://schemas.openxmlformats.org/officeDocument/2006/math">
                    <m:r>
                      <a:rPr lang="en-MY" i="1" dirty="0" smtClean="0">
                        <a:latin typeface="Cambria Math"/>
                      </a:rPr>
                      <m:t>𝑧</m:t>
                    </m:r>
                  </m:oMath>
                </a14:m>
                <a:r>
                  <a:rPr lang="en-MY" dirty="0" smtClean="0"/>
                  <a:t> </a:t>
                </a:r>
                <a:r>
                  <a:rPr lang="en-MY" dirty="0" err="1" smtClean="0"/>
                  <a:t>dibahagi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dengan</a:t>
                </a:r>
                <a:r>
                  <a:rPr lang="en-MY" dirty="0" smtClean="0"/>
                  <a:t> 9</a:t>
                </a:r>
                <a:endParaRPr lang="en-MY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301" y="1412776"/>
                <a:ext cx="4788532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887" t="-4688" b="-21875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59869" y="2627620"/>
                <a:ext cx="4788532" cy="369332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err="1" smtClean="0"/>
                  <a:t>Darab</a:t>
                </a:r>
                <a:r>
                  <a:rPr lang="en-MY" dirty="0" smtClean="0"/>
                  <a:t> </a:t>
                </a:r>
                <a14:m>
                  <m:oMath xmlns:m="http://schemas.openxmlformats.org/officeDocument/2006/math">
                    <m:r>
                      <a:rPr lang="en-MY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MY" dirty="0" smtClean="0"/>
                  <a:t> </a:t>
                </a:r>
                <a:r>
                  <a:rPr lang="en-MY" dirty="0" err="1" smtClean="0"/>
                  <a:t>dengan</a:t>
                </a:r>
                <a:r>
                  <a:rPr lang="en-MY" dirty="0" smtClean="0"/>
                  <a:t> -7 </a:t>
                </a:r>
                <a:r>
                  <a:rPr lang="en-MY" dirty="0" err="1" smtClean="0"/>
                  <a:t>dan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tolak</a:t>
                </a:r>
                <a:r>
                  <a:rPr lang="en-MY" dirty="0" smtClean="0"/>
                  <a:t> </a:t>
                </a:r>
                <a14:m>
                  <m:oMath xmlns:m="http://schemas.openxmlformats.org/officeDocument/2006/math">
                    <m:r>
                      <a:rPr lang="en-MY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MY" dirty="0" smtClean="0"/>
                  <a:t> </a:t>
                </a:r>
                <a:r>
                  <a:rPr lang="en-MY" dirty="0" err="1" smtClean="0"/>
                  <a:t>daripada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hasilnya</a:t>
                </a:r>
                <a:r>
                  <a:rPr lang="en-MY" dirty="0" smtClean="0"/>
                  <a:t>.</a:t>
                </a:r>
                <a:endParaRPr lang="en-MY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869" y="2627620"/>
                <a:ext cx="4788532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759" t="-4615" r="-1013" b="-20000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81300" y="3933056"/>
                <a:ext cx="8339172" cy="646331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err="1" smtClean="0"/>
                  <a:t>Umur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Zaqwan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ialah</a:t>
                </a:r>
                <a:r>
                  <a:rPr lang="en-MY" dirty="0" smtClean="0"/>
                  <a:t> </a:t>
                </a:r>
                <a14:m>
                  <m:oMath xmlns:m="http://schemas.openxmlformats.org/officeDocument/2006/math">
                    <m:r>
                      <a:rPr lang="en-MY" i="1" dirty="0" smtClean="0">
                        <a:latin typeface="Cambria Math"/>
                      </a:rPr>
                      <m:t>h</m:t>
                    </m:r>
                  </m:oMath>
                </a14:m>
                <a:r>
                  <a:rPr lang="en-MY" dirty="0" smtClean="0"/>
                  <a:t> </a:t>
                </a:r>
                <a:r>
                  <a:rPr lang="en-MY" dirty="0" err="1" smtClean="0"/>
                  <a:t>tahun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dan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umur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Ikhmal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ialah</a:t>
                </a:r>
                <a:r>
                  <a:rPr lang="en-MY" dirty="0" smtClean="0"/>
                  <a:t> </a:t>
                </a:r>
                <a14:m>
                  <m:oMath xmlns:m="http://schemas.openxmlformats.org/officeDocument/2006/math">
                    <m:r>
                      <a:rPr lang="en-MY" i="1" dirty="0" smtClean="0">
                        <a:latin typeface="Cambria Math"/>
                      </a:rPr>
                      <m:t>𝑘</m:t>
                    </m:r>
                    <m:r>
                      <a:rPr lang="en-MY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MY" dirty="0" err="1" smtClean="0"/>
                  <a:t>tahun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manakala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umur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Nazieha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adalah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dua</a:t>
                </a:r>
                <a:r>
                  <a:rPr lang="en-MY" dirty="0" smtClean="0"/>
                  <a:t> kali </a:t>
                </a:r>
                <a:r>
                  <a:rPr lang="en-MY" dirty="0" err="1" smtClean="0"/>
                  <a:t>umur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Ikhmal</a:t>
                </a:r>
                <a:r>
                  <a:rPr lang="en-MY" dirty="0" smtClean="0"/>
                  <a:t>. </a:t>
                </a:r>
                <a:r>
                  <a:rPr lang="en-MY" dirty="0" err="1" smtClean="0"/>
                  <a:t>Berapakah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beza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umur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antara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Zaqwan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dengan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Nazieha</a:t>
                </a:r>
                <a:r>
                  <a:rPr lang="en-MY" dirty="0" smtClean="0"/>
                  <a:t>? </a:t>
                </a:r>
                <a:endParaRPr lang="en-MY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300" y="3933056"/>
                <a:ext cx="8339172" cy="646331"/>
              </a:xfrm>
              <a:prstGeom prst="rect">
                <a:avLst/>
              </a:prstGeom>
              <a:blipFill rotWithShape="1">
                <a:blip r:embed="rId6"/>
                <a:stretch>
                  <a:fillRect l="-510" t="-2727" b="-11818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81301" y="1916832"/>
                <a:ext cx="2556284" cy="593689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MY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MY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MY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MY" b="0" i="1" smtClean="0">
                              <a:latin typeface="Cambria Math"/>
                            </a:rPr>
                            <m:t>𝑧</m:t>
                          </m:r>
                        </m:num>
                        <m:den>
                          <m:r>
                            <a:rPr lang="en-MY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MY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301" y="1916832"/>
                <a:ext cx="2556284" cy="59368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87323" y="3212976"/>
                <a:ext cx="2556284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i="1" dirty="0" smtClean="0">
                          <a:latin typeface="Cambria Math"/>
                        </a:rPr>
                        <m:t>−7</m:t>
                      </m:r>
                      <m:r>
                        <a:rPr lang="en-MY" i="1" dirty="0" smtClean="0">
                          <a:latin typeface="Cambria Math"/>
                        </a:rPr>
                        <m:t>𝑥</m:t>
                      </m:r>
                      <m:r>
                        <a:rPr lang="en-MY" b="0" i="0" dirty="0" smtClean="0">
                          <a:latin typeface="Cambria Math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MY" b="0" i="0" dirty="0" smtClean="0">
                          <a:latin typeface="Cambria Math"/>
                        </a:rPr>
                        <m:t>y</m:t>
                      </m:r>
                    </m:oMath>
                  </m:oMathPara>
                </a14:m>
                <a:endParaRPr lang="en-MY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323" y="3212976"/>
                <a:ext cx="2556284" cy="369332"/>
              </a:xfrm>
              <a:prstGeom prst="rect">
                <a:avLst/>
              </a:prstGeom>
              <a:blipFill rotWithShape="1">
                <a:blip r:embed="rId8"/>
                <a:stretch>
                  <a:fillRect t="-4615" b="-20000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87323" y="4750220"/>
                <a:ext cx="1401156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smtClean="0"/>
                  <a:t>Zaqwan = </a:t>
                </a:r>
                <a14:m>
                  <m:oMath xmlns:m="http://schemas.openxmlformats.org/officeDocument/2006/math">
                    <m:r>
                      <a:rPr lang="en-MY" b="0" i="1" smtClean="0">
                        <a:latin typeface="Cambria Math"/>
                      </a:rPr>
                      <m:t>h</m:t>
                    </m:r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323" y="4750220"/>
                <a:ext cx="1401156" cy="369332"/>
              </a:xfrm>
              <a:prstGeom prst="rect">
                <a:avLst/>
              </a:prstGeom>
              <a:blipFill rotWithShape="1">
                <a:blip r:embed="rId9"/>
                <a:stretch>
                  <a:fillRect l="-2991" t="-4615" b="-20000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81301" y="5304218"/>
                <a:ext cx="1407178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smtClean="0"/>
                  <a:t>Ikhmal = </a:t>
                </a:r>
                <a14:m>
                  <m:oMath xmlns:m="http://schemas.openxmlformats.org/officeDocument/2006/math">
                    <m:r>
                      <a:rPr lang="en-MY" b="0" i="1" smtClean="0">
                        <a:latin typeface="Cambria Math"/>
                      </a:rPr>
                      <m:t>𝑘</m:t>
                    </m:r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301" y="5304218"/>
                <a:ext cx="1407178" cy="369332"/>
              </a:xfrm>
              <a:prstGeom prst="rect">
                <a:avLst/>
              </a:prstGeom>
              <a:blipFill rotWithShape="1">
                <a:blip r:embed="rId10"/>
                <a:stretch>
                  <a:fillRect l="-2979" t="-4615" b="-20000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81301" y="5805264"/>
                <a:ext cx="2372834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smtClean="0"/>
                  <a:t>Nazieha = </a:t>
                </a:r>
                <a14:m>
                  <m:oMath xmlns:m="http://schemas.openxmlformats.org/officeDocument/2006/math">
                    <m:r>
                      <a:rPr lang="en-MY" b="0" i="1" smtClean="0">
                        <a:latin typeface="Cambria Math"/>
                      </a:rPr>
                      <m:t>2</m:t>
                    </m:r>
                    <m:r>
                      <a:rPr lang="en-MY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MY" b="0" i="1" smtClean="0">
                        <a:latin typeface="Cambria Math"/>
                        <a:ea typeface="Cambria Math"/>
                      </a:rPr>
                      <m:t>𝑘</m:t>
                    </m:r>
                    <m:r>
                      <a:rPr lang="en-MY" b="0" i="1" smtClean="0">
                        <a:latin typeface="Cambria Math"/>
                        <a:ea typeface="Cambria Math"/>
                      </a:rPr>
                      <m:t>=2</m:t>
                    </m:r>
                    <m:r>
                      <a:rPr lang="en-MY" b="0" i="1" smtClean="0">
                        <a:latin typeface="Cambria Math"/>
                        <a:ea typeface="Cambria Math"/>
                      </a:rPr>
                      <m:t>𝑘</m:t>
                    </m:r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301" y="5805264"/>
                <a:ext cx="2372834" cy="369332"/>
              </a:xfrm>
              <a:prstGeom prst="rect">
                <a:avLst/>
              </a:prstGeom>
              <a:blipFill rotWithShape="1">
                <a:blip r:embed="rId11"/>
                <a:stretch>
                  <a:fillRect l="-1781" t="-4615" b="-20000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372744" y="5805264"/>
                <a:ext cx="4871664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smtClean="0"/>
                  <a:t>Beza </a:t>
                </a:r>
                <a:r>
                  <a:rPr lang="en-MY" dirty="0" err="1" smtClean="0"/>
                  <a:t>umur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Zaqwan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dengan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Nazieha</a:t>
                </a:r>
                <a:r>
                  <a:rPr lang="en-MY" dirty="0" smtClean="0"/>
                  <a:t> = </a:t>
                </a:r>
                <a14:m>
                  <m:oMath xmlns:m="http://schemas.openxmlformats.org/officeDocument/2006/math">
                    <m:r>
                      <a:rPr lang="en-MY" b="0" i="1" smtClean="0">
                        <a:latin typeface="Cambria Math"/>
                      </a:rPr>
                      <m:t>h</m:t>
                    </m:r>
                    <m:r>
                      <a:rPr lang="en-MY" b="0" i="1" smtClean="0">
                        <a:latin typeface="Cambria Math"/>
                      </a:rPr>
                      <m:t>−2</m:t>
                    </m:r>
                    <m:r>
                      <a:rPr lang="en-MY" b="0" i="1" smtClean="0">
                        <a:latin typeface="Cambria Math"/>
                      </a:rPr>
                      <m:t>𝑘</m:t>
                    </m:r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2744" y="5805264"/>
                <a:ext cx="4871664" cy="369332"/>
              </a:xfrm>
              <a:prstGeom prst="rect">
                <a:avLst/>
              </a:prstGeom>
              <a:blipFill rotWithShape="1">
                <a:blip r:embed="rId12"/>
                <a:stretch>
                  <a:fillRect l="-747" t="-4615" b="-20000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927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 dirty="0"/>
          </a:p>
        </p:txBody>
      </p:sp>
      <p:pic>
        <p:nvPicPr>
          <p:cNvPr id="2050" name="Picture 2" descr="http://www.st-marks-southampton.org.uk/_files/images/47296070A7EC5F70F50D0D85A925259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37" y="260648"/>
            <a:ext cx="6675417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1547664" y="598736"/>
            <a:ext cx="1368152" cy="13901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Oval 5"/>
          <p:cNvSpPr/>
          <p:nvPr/>
        </p:nvSpPr>
        <p:spPr>
          <a:xfrm>
            <a:off x="2411760" y="1681861"/>
            <a:ext cx="1224136" cy="24482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7" name="Oval 6"/>
          <p:cNvSpPr/>
          <p:nvPr/>
        </p:nvSpPr>
        <p:spPr>
          <a:xfrm>
            <a:off x="4139952" y="1124744"/>
            <a:ext cx="864096" cy="11521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Oval 7"/>
          <p:cNvSpPr/>
          <p:nvPr/>
        </p:nvSpPr>
        <p:spPr>
          <a:xfrm>
            <a:off x="6660232" y="1484784"/>
            <a:ext cx="1224136" cy="24482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9" name="Oval 8"/>
          <p:cNvSpPr/>
          <p:nvPr/>
        </p:nvSpPr>
        <p:spPr>
          <a:xfrm>
            <a:off x="5445188" y="1681861"/>
            <a:ext cx="1224136" cy="24482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" name="TextBox 4"/>
          <p:cNvSpPr txBox="1"/>
          <p:nvPr/>
        </p:nvSpPr>
        <p:spPr>
          <a:xfrm>
            <a:off x="503548" y="4183525"/>
            <a:ext cx="7596844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MY" dirty="0" err="1" smtClean="0"/>
              <a:t>Berdasarkan</a:t>
            </a:r>
            <a:r>
              <a:rPr lang="en-MY" dirty="0" smtClean="0"/>
              <a:t> </a:t>
            </a:r>
            <a:r>
              <a:rPr lang="en-MY" dirty="0" err="1" smtClean="0"/>
              <a:t>gambar</a:t>
            </a:r>
            <a:r>
              <a:rPr lang="en-MY" dirty="0" smtClean="0"/>
              <a:t> rajah di </a:t>
            </a:r>
            <a:r>
              <a:rPr lang="en-MY" dirty="0" err="1" smtClean="0"/>
              <a:t>atas</a:t>
            </a:r>
            <a:r>
              <a:rPr lang="en-MY" dirty="0" smtClean="0"/>
              <a:t>, </a:t>
            </a:r>
            <a:r>
              <a:rPr lang="en-MY" dirty="0" err="1" smtClean="0"/>
              <a:t>tuliskan</a:t>
            </a:r>
            <a:r>
              <a:rPr lang="en-MY" dirty="0" smtClean="0"/>
              <a:t> </a:t>
            </a:r>
            <a:r>
              <a:rPr lang="en-MY" dirty="0" err="1" smtClean="0"/>
              <a:t>satu</a:t>
            </a:r>
            <a:r>
              <a:rPr lang="en-MY" dirty="0" smtClean="0"/>
              <a:t> </a:t>
            </a:r>
            <a:r>
              <a:rPr lang="en-MY" b="1" dirty="0" smtClean="0">
                <a:solidFill>
                  <a:srgbClr val="C00000"/>
                </a:solidFill>
              </a:rPr>
              <a:t>UNGKAPAN ALGEBRA </a:t>
            </a:r>
            <a:r>
              <a:rPr lang="en-MY" dirty="0" err="1" smtClean="0"/>
              <a:t>mewakili</a:t>
            </a:r>
            <a:r>
              <a:rPr lang="en-MY" dirty="0" smtClean="0"/>
              <a:t> </a:t>
            </a:r>
            <a:r>
              <a:rPr lang="en-MY" dirty="0" err="1" smtClean="0"/>
              <a:t>jumlah</a:t>
            </a:r>
            <a:r>
              <a:rPr lang="en-MY" dirty="0" smtClean="0"/>
              <a:t> </a:t>
            </a:r>
            <a:r>
              <a:rPr lang="en-MY" dirty="0" err="1" smtClean="0"/>
              <a:t>bilangan</a:t>
            </a:r>
            <a:r>
              <a:rPr lang="en-MY" dirty="0" smtClean="0"/>
              <a:t> </a:t>
            </a:r>
            <a:r>
              <a:rPr lang="en-MY" dirty="0" err="1" smtClean="0"/>
              <a:t>pelajar</a:t>
            </a:r>
            <a:r>
              <a:rPr lang="en-MY" dirty="0" smtClean="0"/>
              <a:t> </a:t>
            </a:r>
            <a:r>
              <a:rPr lang="en-MY" dirty="0" err="1" smtClean="0"/>
              <a:t>lelaki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bilangan</a:t>
            </a:r>
            <a:r>
              <a:rPr lang="en-MY" dirty="0" smtClean="0"/>
              <a:t> </a:t>
            </a:r>
            <a:r>
              <a:rPr lang="en-MY" dirty="0" err="1" smtClean="0"/>
              <a:t>pelajar</a:t>
            </a:r>
            <a:r>
              <a:rPr lang="en-MY" dirty="0" smtClean="0"/>
              <a:t> </a:t>
            </a:r>
            <a:r>
              <a:rPr lang="en-MY" dirty="0" err="1" smtClean="0"/>
              <a:t>perempuan</a:t>
            </a:r>
            <a:r>
              <a:rPr lang="en-MY" dirty="0" smtClean="0"/>
              <a:t>.</a:t>
            </a:r>
            <a:endParaRPr lang="en-MY" dirty="0"/>
          </a:p>
        </p:txBody>
      </p:sp>
      <p:sp>
        <p:nvSpPr>
          <p:cNvPr id="11" name="Oval 10"/>
          <p:cNvSpPr/>
          <p:nvPr/>
        </p:nvSpPr>
        <p:spPr>
          <a:xfrm>
            <a:off x="3527884" y="260465"/>
            <a:ext cx="1116124" cy="103332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Oval 11"/>
          <p:cNvSpPr/>
          <p:nvPr/>
        </p:nvSpPr>
        <p:spPr>
          <a:xfrm>
            <a:off x="6444208" y="260465"/>
            <a:ext cx="1224136" cy="1277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813480" y="5150576"/>
                <a:ext cx="2556284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err="1" smtClean="0"/>
                  <a:t>Pelajar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perempuan</a:t>
                </a:r>
                <a:r>
                  <a:rPr lang="en-MY" dirty="0" smtClean="0"/>
                  <a:t> = </a:t>
                </a:r>
                <a14:m>
                  <m:oMath xmlns:m="http://schemas.openxmlformats.org/officeDocument/2006/math">
                    <m:r>
                      <a:rPr lang="en-MY" i="1" dirty="0" smtClean="0">
                        <a:latin typeface="Cambria Math"/>
                      </a:rPr>
                      <m:t>𝑥</m:t>
                    </m:r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3480" y="5150576"/>
                <a:ext cx="2556284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1415" t="-4688" b="-21875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2" name="Picture 4" descr="http://www.st-marks-southampton.org.uk/_files/images/47296070A7EC5F70F50D0D85A925259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4" t="35520" r="50000"/>
          <a:stretch/>
        </p:blipFill>
        <p:spPr bwMode="auto">
          <a:xfrm>
            <a:off x="440240" y="4956799"/>
            <a:ext cx="1340968" cy="1431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840815" y="5677593"/>
                <a:ext cx="2232248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err="1" smtClean="0"/>
                  <a:t>Pelajar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lelaki</a:t>
                </a:r>
                <a:r>
                  <a:rPr lang="en-MY" dirty="0" smtClean="0"/>
                  <a:t> = </a:t>
                </a:r>
                <a14:m>
                  <m:oMath xmlns:m="http://schemas.openxmlformats.org/officeDocument/2006/math">
                    <m:r>
                      <a:rPr lang="en-MY" i="1" dirty="0" smtClean="0">
                        <a:latin typeface="Cambria Math"/>
                      </a:rPr>
                      <m:t>𝑦</m:t>
                    </m:r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0815" y="5677593"/>
                <a:ext cx="2232248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1892" t="-4615" b="-20000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779114" y="5138086"/>
                <a:ext cx="4113366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smtClean="0"/>
                  <a:t>Bilangan </a:t>
                </a:r>
                <a:r>
                  <a:rPr lang="en-MY" dirty="0" err="1" smtClean="0"/>
                  <a:t>Pelajar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perempuan</a:t>
                </a:r>
                <a:r>
                  <a:rPr lang="en-MY" dirty="0" smtClean="0"/>
                  <a:t> = 7 x </a:t>
                </a:r>
                <a14:m>
                  <m:oMath xmlns:m="http://schemas.openxmlformats.org/officeDocument/2006/math">
                    <m:r>
                      <a:rPr lang="en-MY" b="0" i="1" dirty="0" smtClean="0">
                        <a:latin typeface="Cambria Math"/>
                      </a:rPr>
                      <m:t>𝑥</m:t>
                    </m:r>
                    <m:r>
                      <a:rPr lang="en-MY" b="0" i="1" smtClean="0">
                        <a:latin typeface="Cambria Math"/>
                      </a:rPr>
                      <m:t>=7</m:t>
                    </m:r>
                    <m:r>
                      <a:rPr lang="en-MY" b="0" i="1" smtClean="0">
                        <a:latin typeface="Cambria Math"/>
                      </a:rPr>
                      <m:t>𝑥</m:t>
                    </m:r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9114" y="5138086"/>
                <a:ext cx="4113366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1031" t="-4688" b="-21875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779114" y="5644526"/>
                <a:ext cx="4113366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smtClean="0"/>
                  <a:t>Bilangan </a:t>
                </a:r>
                <a:r>
                  <a:rPr lang="en-MY" dirty="0" err="1" smtClean="0"/>
                  <a:t>Pelajar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lelaki</a:t>
                </a:r>
                <a:r>
                  <a:rPr lang="en-MY" dirty="0" smtClean="0"/>
                  <a:t> = 7 x </a:t>
                </a:r>
                <a14:m>
                  <m:oMath xmlns:m="http://schemas.openxmlformats.org/officeDocument/2006/math">
                    <m:r>
                      <a:rPr lang="en-MY" b="0" i="1" smtClean="0">
                        <a:latin typeface="Cambria Math"/>
                      </a:rPr>
                      <m:t>𝑦</m:t>
                    </m:r>
                    <m:r>
                      <a:rPr lang="en-MY" b="0" i="1" smtClean="0">
                        <a:latin typeface="Cambria Math"/>
                      </a:rPr>
                      <m:t>=7</m:t>
                    </m:r>
                    <m:r>
                      <a:rPr lang="en-MY" b="0" i="1" smtClean="0">
                        <a:latin typeface="Cambria Math"/>
                      </a:rPr>
                      <m:t>𝑦</m:t>
                    </m:r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9114" y="5644526"/>
                <a:ext cx="4113366" cy="369332"/>
              </a:xfrm>
              <a:prstGeom prst="rect">
                <a:avLst/>
              </a:prstGeom>
              <a:blipFill rotWithShape="1">
                <a:blip r:embed="rId6"/>
                <a:stretch>
                  <a:fillRect l="-1031" t="-4615" b="-20000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543658" y="6231278"/>
                <a:ext cx="2056683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smtClean="0"/>
                  <a:t>JUMLAH = </a:t>
                </a:r>
                <a14:m>
                  <m:oMath xmlns:m="http://schemas.openxmlformats.org/officeDocument/2006/math">
                    <m:r>
                      <a:rPr lang="en-MY" b="0" i="0" smtClean="0">
                        <a:latin typeface="Cambria Math"/>
                      </a:rPr>
                      <m:t>7</m:t>
                    </m:r>
                    <m:r>
                      <a:rPr lang="en-MY" b="0" i="1" dirty="0" smtClean="0">
                        <a:latin typeface="Cambria Math"/>
                      </a:rPr>
                      <m:t>𝑥</m:t>
                    </m:r>
                    <m:r>
                      <a:rPr lang="en-MY" b="0" i="0" smtClean="0">
                        <a:latin typeface="Cambria Math"/>
                      </a:rPr>
                      <m:t>+</m:t>
                    </m:r>
                    <m:r>
                      <a:rPr lang="en-MY" b="0" i="1" smtClean="0">
                        <a:latin typeface="Cambria Math"/>
                      </a:rPr>
                      <m:t>7</m:t>
                    </m:r>
                    <m:r>
                      <a:rPr lang="en-MY" b="0" i="1" smtClean="0">
                        <a:latin typeface="Cambria Math"/>
                      </a:rPr>
                      <m:t>𝑦</m:t>
                    </m:r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3658" y="6231278"/>
                <a:ext cx="2056683" cy="369332"/>
              </a:xfrm>
              <a:prstGeom prst="rect">
                <a:avLst/>
              </a:prstGeom>
              <a:blipFill rotWithShape="1">
                <a:blip r:embed="rId7"/>
                <a:stretch>
                  <a:fillRect l="-1754" t="-4615" r="-585" b="-20000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3580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5" grpId="0" animBg="1"/>
      <p:bldP spid="11" grpId="0" animBg="1"/>
      <p:bldP spid="12" grpId="0" animBg="1"/>
      <p:bldP spid="13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332656"/>
            <a:ext cx="6678838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39552" y="4149080"/>
                <a:ext cx="1462376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err="1" smtClean="0"/>
                  <a:t>Rak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buku</a:t>
                </a:r>
                <a:r>
                  <a:rPr lang="en-MY" dirty="0" smtClean="0"/>
                  <a:t>= </a:t>
                </a:r>
                <a14:m>
                  <m:oMath xmlns:m="http://schemas.openxmlformats.org/officeDocument/2006/math">
                    <m:r>
                      <a:rPr lang="en-MY" i="1" dirty="0" smtClean="0">
                        <a:latin typeface="Cambria Math"/>
                      </a:rPr>
                      <m:t>𝑥</m:t>
                    </m:r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4149080"/>
                <a:ext cx="1462376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2881" t="-4688" b="-21875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39552" y="4797152"/>
                <a:ext cx="2376264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smtClean="0"/>
                  <a:t>2 </a:t>
                </a:r>
                <a:r>
                  <a:rPr lang="en-MY" dirty="0" err="1" smtClean="0"/>
                  <a:t>Rak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buku</a:t>
                </a:r>
                <a:r>
                  <a:rPr lang="en-MY" dirty="0" smtClean="0"/>
                  <a:t>= </a:t>
                </a:r>
                <a14:m>
                  <m:oMath xmlns:m="http://schemas.openxmlformats.org/officeDocument/2006/math">
                    <m:r>
                      <a:rPr lang="en-MY" b="0" i="0" dirty="0" smtClean="0">
                        <a:latin typeface="Cambria Math"/>
                      </a:rPr>
                      <m:t>2 </m:t>
                    </m:r>
                  </m:oMath>
                </a14:m>
                <a:r>
                  <a:rPr lang="en-MY" dirty="0"/>
                  <a:t>x</a:t>
                </a:r>
                <a:r>
                  <a:rPr lang="en-MY" dirty="0" smtClean="0"/>
                  <a:t> </a:t>
                </a:r>
                <a14:m>
                  <m:oMath xmlns:m="http://schemas.openxmlformats.org/officeDocument/2006/math">
                    <m:r>
                      <a:rPr lang="en-MY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MY" dirty="0" smtClean="0"/>
                  <a:t> = </a:t>
                </a:r>
                <a14:m>
                  <m:oMath xmlns:m="http://schemas.openxmlformats.org/officeDocument/2006/math">
                    <m:r>
                      <a:rPr lang="en-MY" b="0" i="1" smtClean="0">
                        <a:latin typeface="Cambria Math"/>
                      </a:rPr>
                      <m:t>2</m:t>
                    </m:r>
                    <m:r>
                      <a:rPr lang="en-MY" b="0" i="1" smtClean="0">
                        <a:latin typeface="Cambria Math"/>
                      </a:rPr>
                      <m:t>𝑥</m:t>
                    </m:r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4797152"/>
                <a:ext cx="2376264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1781" t="-4615" r="-763" b="-20000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39552" y="5373216"/>
                <a:ext cx="1080120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smtClean="0"/>
                  <a:t>Meja = </a:t>
                </a:r>
                <a14:m>
                  <m:oMath xmlns:m="http://schemas.openxmlformats.org/officeDocument/2006/math">
                    <m:r>
                      <a:rPr lang="en-MY" b="0" i="1" smtClean="0">
                        <a:latin typeface="Cambria Math"/>
                      </a:rPr>
                      <m:t>𝑦</m:t>
                    </m:r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5373216"/>
                <a:ext cx="1080120" cy="369332"/>
              </a:xfrm>
              <a:prstGeom prst="rect">
                <a:avLst/>
              </a:prstGeom>
              <a:blipFill rotWithShape="1">
                <a:blip r:embed="rId6"/>
                <a:stretch>
                  <a:fillRect l="-3867" t="-4615" r="-2210" b="-20000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34954" y="4149080"/>
                <a:ext cx="2016224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smtClean="0"/>
                  <a:t>Jumlah = </a:t>
                </a:r>
                <a14:m>
                  <m:oMath xmlns:m="http://schemas.openxmlformats.org/officeDocument/2006/math">
                    <m:r>
                      <a:rPr lang="en-MY" b="0" i="0" dirty="0" smtClean="0">
                        <a:latin typeface="Cambria Math"/>
                      </a:rPr>
                      <m:t>2</m:t>
                    </m:r>
                    <m:r>
                      <a:rPr lang="en-MY" i="1" dirty="0" smtClean="0">
                        <a:latin typeface="Cambria Math"/>
                      </a:rPr>
                      <m:t>𝑥</m:t>
                    </m:r>
                    <m:r>
                      <a:rPr lang="en-MY" b="0" i="1" dirty="0" smtClean="0">
                        <a:latin typeface="Cambria Math"/>
                      </a:rPr>
                      <m:t>+</m:t>
                    </m:r>
                    <m:r>
                      <a:rPr lang="en-MY" b="0" i="1" dirty="0" smtClean="0">
                        <a:latin typeface="Cambria Math"/>
                      </a:rPr>
                      <m:t>𝑦</m:t>
                    </m:r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4954" y="4149080"/>
                <a:ext cx="2016224" cy="369332"/>
              </a:xfrm>
              <a:prstGeom prst="rect">
                <a:avLst/>
              </a:prstGeom>
              <a:blipFill rotWithShape="1">
                <a:blip r:embed="rId7"/>
                <a:stretch>
                  <a:fillRect l="-2096" t="-4688" b="-21875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253727" y="5358268"/>
                <a:ext cx="5437316" cy="484043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smtClean="0"/>
                  <a:t>Jumlah yang </a:t>
                </a:r>
                <a:r>
                  <a:rPr lang="en-MY" dirty="0" err="1" smtClean="0"/>
                  <a:t>perlu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dibayar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oleh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setiap</a:t>
                </a:r>
                <a:r>
                  <a:rPr lang="en-MY" dirty="0" smtClean="0"/>
                  <a:t> orang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MY" b="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MY" i="1" dirty="0">
                            <a:latin typeface="Cambria Math"/>
                          </a:rPr>
                          <m:t>2</m:t>
                        </m:r>
                        <m:r>
                          <a:rPr lang="en-MY" i="1" dirty="0">
                            <a:latin typeface="Cambria Math"/>
                          </a:rPr>
                          <m:t>𝑥</m:t>
                        </m:r>
                        <m:r>
                          <a:rPr lang="en-MY" i="1" dirty="0">
                            <a:latin typeface="Cambria Math"/>
                          </a:rPr>
                          <m:t>+</m:t>
                        </m:r>
                        <m:r>
                          <a:rPr lang="en-MY" i="1" dirty="0">
                            <a:latin typeface="Cambria Math"/>
                          </a:rPr>
                          <m:t>𝑦</m:t>
                        </m:r>
                        <m:r>
                          <m:rPr>
                            <m:nor/>
                          </m:rPr>
                          <a:rPr lang="en-MY" dirty="0"/>
                          <m:t> </m:t>
                        </m:r>
                      </m:num>
                      <m:den>
                        <m:r>
                          <a:rPr lang="en-MY" b="0" i="1" dirty="0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3727" y="5358268"/>
                <a:ext cx="5437316" cy="484043"/>
              </a:xfrm>
              <a:prstGeom prst="rect">
                <a:avLst/>
              </a:prstGeom>
              <a:blipFill rotWithShape="1">
                <a:blip r:embed="rId8"/>
                <a:stretch>
                  <a:fillRect l="-781" b="-6024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488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7820"/>
            <a:ext cx="7456609" cy="2707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89274"/>
            <a:ext cx="4942922" cy="1419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652120" y="3089274"/>
                <a:ext cx="1728192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smtClean="0"/>
                  <a:t>Beg </a:t>
                </a:r>
                <a:r>
                  <a:rPr lang="en-MY" dirty="0" err="1" smtClean="0"/>
                  <a:t>merah</a:t>
                </a:r>
                <a:r>
                  <a:rPr lang="en-MY" dirty="0" smtClean="0"/>
                  <a:t>= </a:t>
                </a:r>
                <a14:m>
                  <m:oMath xmlns:m="http://schemas.openxmlformats.org/officeDocument/2006/math">
                    <m:r>
                      <a:rPr lang="en-MY" i="1" dirty="0" smtClean="0">
                        <a:latin typeface="Cambria Math"/>
                      </a:rPr>
                      <m:t>𝑥</m:t>
                    </m:r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3089274"/>
                <a:ext cx="1728192" cy="369332"/>
              </a:xfrm>
              <a:prstGeom prst="rect">
                <a:avLst/>
              </a:prstGeom>
              <a:blipFill rotWithShape="1">
                <a:blip r:embed="rId6"/>
                <a:stretch>
                  <a:fillRect l="-2083" t="-4688" b="-21875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652120" y="3601480"/>
                <a:ext cx="2128017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smtClean="0"/>
                  <a:t>Beg </a:t>
                </a:r>
                <a:r>
                  <a:rPr lang="en-MY" dirty="0" err="1" smtClean="0"/>
                  <a:t>biru</a:t>
                </a:r>
                <a:r>
                  <a:rPr lang="en-MY" dirty="0" smtClean="0"/>
                  <a:t> = </a:t>
                </a:r>
                <a14:m>
                  <m:oMath xmlns:m="http://schemas.openxmlformats.org/officeDocument/2006/math">
                    <m:r>
                      <a:rPr lang="en-MY" b="0" i="1" smtClean="0">
                        <a:latin typeface="Cambria Math"/>
                      </a:rPr>
                      <m:t>𝑥</m:t>
                    </m:r>
                    <m:r>
                      <a:rPr lang="en-MY" b="0" i="1" smtClean="0">
                        <a:latin typeface="Cambria Math"/>
                      </a:rPr>
                      <m:t>−0.7</m:t>
                    </m:r>
                    <m:r>
                      <a:rPr lang="en-MY" b="0" i="1" smtClean="0">
                        <a:latin typeface="Cambria Math"/>
                      </a:rPr>
                      <m:t>𝑦</m:t>
                    </m:r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3601480"/>
                <a:ext cx="2128017" cy="369332"/>
              </a:xfrm>
              <a:prstGeom prst="rect">
                <a:avLst/>
              </a:prstGeom>
              <a:blipFill rotWithShape="1">
                <a:blip r:embed="rId7"/>
                <a:stretch>
                  <a:fillRect l="-1700" t="-4688" b="-21875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652120" y="4141551"/>
                <a:ext cx="2952328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smtClean="0"/>
                  <a:t>Jumlah </a:t>
                </a:r>
                <a:r>
                  <a:rPr lang="en-MY" dirty="0" err="1" smtClean="0"/>
                  <a:t>jisim</a:t>
                </a:r>
                <a:r>
                  <a:rPr lang="en-MY" dirty="0" smtClean="0"/>
                  <a:t>= </a:t>
                </a:r>
                <a14:m>
                  <m:oMath xmlns:m="http://schemas.openxmlformats.org/officeDocument/2006/math">
                    <m:r>
                      <a:rPr lang="en-MY" i="1" dirty="0" smtClean="0">
                        <a:latin typeface="Cambria Math"/>
                      </a:rPr>
                      <m:t>𝑥</m:t>
                    </m:r>
                    <m:r>
                      <a:rPr lang="en-MY" b="0" i="1" dirty="0" smtClean="0">
                        <a:latin typeface="Cambria Math"/>
                      </a:rPr>
                      <m:t>+(</m:t>
                    </m:r>
                    <m:r>
                      <a:rPr lang="en-MY" b="0" i="1" dirty="0" smtClean="0">
                        <a:latin typeface="Cambria Math"/>
                      </a:rPr>
                      <m:t>𝑥</m:t>
                    </m:r>
                    <m:r>
                      <a:rPr lang="en-MY" b="0" i="1" dirty="0" smtClean="0">
                        <a:latin typeface="Cambria Math"/>
                      </a:rPr>
                      <m:t>−0.7</m:t>
                    </m:r>
                    <m:r>
                      <a:rPr lang="en-MY" b="0" i="1" dirty="0" smtClean="0">
                        <a:latin typeface="Cambria Math"/>
                      </a:rPr>
                      <m:t>𝑦</m:t>
                    </m:r>
                    <m:r>
                      <a:rPr lang="en-MY" b="0" i="1" dirty="0" smtClean="0">
                        <a:latin typeface="Cambria Math"/>
                      </a:rPr>
                      <m:t>)</m:t>
                    </m:r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4141551"/>
                <a:ext cx="2952328" cy="369332"/>
              </a:xfrm>
              <a:prstGeom prst="rect">
                <a:avLst/>
              </a:prstGeom>
              <a:blipFill rotWithShape="1">
                <a:blip r:embed="rId8"/>
                <a:stretch>
                  <a:fillRect l="-1230" t="-4615" r="-2254" b="-20000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159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2335"/>
          <a:stretch/>
        </p:blipFill>
        <p:spPr bwMode="auto">
          <a:xfrm>
            <a:off x="251520" y="208313"/>
            <a:ext cx="5328592" cy="4383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796136" y="332656"/>
                <a:ext cx="2664296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smtClean="0"/>
                  <a:t>Bilangan </a:t>
                </a:r>
                <a:r>
                  <a:rPr lang="en-MY" dirty="0" err="1" smtClean="0"/>
                  <a:t>buku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latihan</a:t>
                </a:r>
                <a:r>
                  <a:rPr lang="en-MY" dirty="0" smtClean="0"/>
                  <a:t>= </a:t>
                </a:r>
                <a14:m>
                  <m:oMath xmlns:m="http://schemas.openxmlformats.org/officeDocument/2006/math">
                    <m:r>
                      <a:rPr lang="en-MY" b="0" i="1" smtClean="0">
                        <a:latin typeface="Cambria Math"/>
                      </a:rPr>
                      <m:t>𝑝</m:t>
                    </m:r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332656"/>
                <a:ext cx="2664296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1587" t="-4688" b="-21875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796136" y="863710"/>
                <a:ext cx="1800200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smtClean="0"/>
                  <a:t>Bilangan pen= </a:t>
                </a:r>
                <a14:m>
                  <m:oMath xmlns:m="http://schemas.openxmlformats.org/officeDocument/2006/math">
                    <m:r>
                      <a:rPr lang="en-MY" b="0" i="1" smtClean="0">
                        <a:latin typeface="Cambria Math"/>
                      </a:rPr>
                      <m:t>𝑞</m:t>
                    </m:r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863710"/>
                <a:ext cx="1800200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2341" t="-4688" b="-21875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724128" y="1597442"/>
                <a:ext cx="3347864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smtClean="0"/>
                  <a:t>Jumlah </a:t>
                </a:r>
                <a:r>
                  <a:rPr lang="en-MY" dirty="0" err="1" smtClean="0"/>
                  <a:t>buku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latihan</a:t>
                </a:r>
                <a:r>
                  <a:rPr lang="en-MY" dirty="0" smtClean="0"/>
                  <a:t>= </a:t>
                </a:r>
                <a14:m>
                  <m:oMath xmlns:m="http://schemas.openxmlformats.org/officeDocument/2006/math">
                    <m:r>
                      <a:rPr lang="en-MY" b="0" i="1" smtClean="0">
                        <a:latin typeface="Cambria Math"/>
                      </a:rPr>
                      <m:t>3</m:t>
                    </m:r>
                    <m:r>
                      <a:rPr lang="en-MY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MY" b="0" i="1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en-MY" b="0" i="1" smtClean="0">
                        <a:latin typeface="Cambria Math"/>
                        <a:ea typeface="Cambria Math"/>
                      </a:rPr>
                      <m:t>=3</m:t>
                    </m:r>
                    <m:r>
                      <a:rPr lang="en-MY" b="0" i="1" smtClean="0">
                        <a:latin typeface="Cambria Math"/>
                        <a:ea typeface="Cambria Math"/>
                      </a:rPr>
                      <m:t>𝑝</m:t>
                    </m:r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1597442"/>
                <a:ext cx="3347864" cy="369332"/>
              </a:xfrm>
              <a:prstGeom prst="rect">
                <a:avLst/>
              </a:prstGeom>
              <a:blipFill rotWithShape="1">
                <a:blip r:embed="rId6"/>
                <a:stretch>
                  <a:fillRect l="-1266" t="-4615" r="-1085" b="-20000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724128" y="2215446"/>
                <a:ext cx="3347864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err="1" smtClean="0"/>
                  <a:t>Jumlah</a:t>
                </a:r>
                <a:r>
                  <a:rPr lang="en-MY" dirty="0" smtClean="0"/>
                  <a:t> pen= </a:t>
                </a:r>
                <a14:m>
                  <m:oMath xmlns:m="http://schemas.openxmlformats.org/officeDocument/2006/math">
                    <m:r>
                      <a:rPr lang="en-MY" b="0" i="1" smtClean="0">
                        <a:latin typeface="Cambria Math"/>
                      </a:rPr>
                      <m:t>2</m:t>
                    </m:r>
                    <m:r>
                      <a:rPr lang="en-MY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MY" b="0" i="1" smtClean="0">
                        <a:latin typeface="Cambria Math"/>
                        <a:ea typeface="Cambria Math"/>
                      </a:rPr>
                      <m:t>𝑞</m:t>
                    </m:r>
                    <m:r>
                      <a:rPr lang="en-MY" b="0" i="1" smtClean="0">
                        <a:latin typeface="Cambria Math"/>
                        <a:ea typeface="Cambria Math"/>
                      </a:rPr>
                      <m:t>=2</m:t>
                    </m:r>
                    <m:r>
                      <a:rPr lang="en-MY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2215446"/>
                <a:ext cx="3347864" cy="369332"/>
              </a:xfrm>
              <a:prstGeom prst="rect">
                <a:avLst/>
              </a:prstGeom>
              <a:blipFill rotWithShape="1">
                <a:blip r:embed="rId7"/>
                <a:stretch>
                  <a:fillRect l="-1266" t="-4615" b="-20000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724128" y="2852936"/>
                <a:ext cx="1944216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smtClean="0"/>
                  <a:t>Jumlah = </a:t>
                </a:r>
                <a14:m>
                  <m:oMath xmlns:m="http://schemas.openxmlformats.org/officeDocument/2006/math">
                    <m:r>
                      <a:rPr lang="en-MY" b="0" i="1" smtClean="0">
                        <a:latin typeface="Cambria Math"/>
                      </a:rPr>
                      <m:t>3</m:t>
                    </m:r>
                    <m:r>
                      <a:rPr lang="en-MY" b="0" i="1" smtClean="0">
                        <a:latin typeface="Cambria Math"/>
                      </a:rPr>
                      <m:t>𝑝</m:t>
                    </m:r>
                    <m:r>
                      <a:rPr lang="en-MY" b="0" i="1" smtClean="0">
                        <a:latin typeface="Cambria Math"/>
                      </a:rPr>
                      <m:t>+2</m:t>
                    </m:r>
                    <m:r>
                      <a:rPr lang="en-MY" b="0" i="1" smtClean="0">
                        <a:latin typeface="Cambria Math"/>
                      </a:rPr>
                      <m:t>𝑞</m:t>
                    </m:r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2852936"/>
                <a:ext cx="1944216" cy="369332"/>
              </a:xfrm>
              <a:prstGeom prst="rect">
                <a:avLst/>
              </a:prstGeom>
              <a:blipFill rotWithShape="1">
                <a:blip r:embed="rId8"/>
                <a:stretch>
                  <a:fillRect l="-2167" t="-4615" b="-20000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696520" y="3501008"/>
                <a:ext cx="3347864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smtClean="0"/>
                  <a:t>Baki </a:t>
                </a:r>
                <a:r>
                  <a:rPr lang="en-MY" dirty="0" err="1" smtClean="0"/>
                  <a:t>wang</a:t>
                </a:r>
                <a:r>
                  <a:rPr lang="en-MY" dirty="0" smtClean="0"/>
                  <a:t> </a:t>
                </a:r>
                <a:r>
                  <a:rPr lang="en-MY" dirty="0" err="1" smtClean="0"/>
                  <a:t>sofia</a:t>
                </a:r>
                <a:r>
                  <a:rPr lang="en-MY" dirty="0" smtClean="0"/>
                  <a:t>= </a:t>
                </a:r>
                <a14:m>
                  <m:oMath xmlns:m="http://schemas.openxmlformats.org/officeDocument/2006/math">
                    <m:r>
                      <a:rPr lang="en-MY" b="0" i="1" smtClean="0">
                        <a:latin typeface="Cambria Math"/>
                      </a:rPr>
                      <m:t>50−(3</m:t>
                    </m:r>
                    <m:r>
                      <a:rPr lang="en-MY" b="0" i="1" smtClean="0">
                        <a:latin typeface="Cambria Math"/>
                      </a:rPr>
                      <m:t>𝑝</m:t>
                    </m:r>
                    <m:r>
                      <a:rPr lang="en-MY" b="0" i="1" smtClean="0">
                        <a:latin typeface="Cambria Math"/>
                      </a:rPr>
                      <m:t>+2</m:t>
                    </m:r>
                    <m:r>
                      <a:rPr lang="en-MY" b="0" i="1" smtClean="0">
                        <a:latin typeface="Cambria Math"/>
                      </a:rPr>
                      <m:t>𝑞</m:t>
                    </m:r>
                    <m:r>
                      <a:rPr lang="en-MY" b="0" i="1" smtClean="0">
                        <a:latin typeface="Cambria Math"/>
                      </a:rPr>
                      <m:t>)</m:t>
                    </m:r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6520" y="3501008"/>
                <a:ext cx="3347864" cy="369332"/>
              </a:xfrm>
              <a:prstGeom prst="rect">
                <a:avLst/>
              </a:prstGeom>
              <a:blipFill rotWithShape="1">
                <a:blip r:embed="rId9"/>
                <a:stretch>
                  <a:fillRect l="-1083" t="-4615" r="-1083" b="-20000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251520" y="4725144"/>
            <a:ext cx="7344816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MY" dirty="0" err="1" smtClean="0"/>
              <a:t>Tuliskan</a:t>
            </a:r>
            <a:r>
              <a:rPr lang="en-MY" dirty="0" smtClean="0"/>
              <a:t> </a:t>
            </a:r>
            <a:r>
              <a:rPr lang="en-MY" dirty="0" err="1" smtClean="0"/>
              <a:t>ungkapan</a:t>
            </a:r>
            <a:r>
              <a:rPr lang="en-MY" dirty="0" smtClean="0"/>
              <a:t> algebra yang </a:t>
            </a:r>
            <a:r>
              <a:rPr lang="en-MY" dirty="0" err="1" smtClean="0"/>
              <a:t>mewakili</a:t>
            </a:r>
            <a:r>
              <a:rPr lang="en-MY" dirty="0" smtClean="0"/>
              <a:t> </a:t>
            </a:r>
            <a:r>
              <a:rPr lang="en-MY" dirty="0" err="1" smtClean="0"/>
              <a:t>baki</a:t>
            </a:r>
            <a:r>
              <a:rPr lang="en-MY" dirty="0" smtClean="0"/>
              <a:t> </a:t>
            </a:r>
            <a:r>
              <a:rPr lang="en-MY" dirty="0" err="1" smtClean="0"/>
              <a:t>wang</a:t>
            </a:r>
            <a:r>
              <a:rPr lang="en-MY" dirty="0" smtClean="0"/>
              <a:t> </a:t>
            </a:r>
            <a:r>
              <a:rPr lang="en-MY" dirty="0" err="1" smtClean="0"/>
              <a:t>sofia</a:t>
            </a:r>
            <a:r>
              <a:rPr lang="en-MY" dirty="0" smtClean="0"/>
              <a:t> </a:t>
            </a:r>
            <a:r>
              <a:rPr lang="en-MY" dirty="0" err="1" smtClean="0"/>
              <a:t>selepas</a:t>
            </a:r>
            <a:r>
              <a:rPr lang="en-MY" dirty="0" smtClean="0"/>
              <a:t> </a:t>
            </a:r>
            <a:r>
              <a:rPr lang="en-MY" dirty="0" err="1" smtClean="0"/>
              <a:t>pembelian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41710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760132" y="1228110"/>
                <a:ext cx="1152128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smtClean="0"/>
                  <a:t>Aisyah= </a:t>
                </a:r>
                <a14:m>
                  <m:oMath xmlns:m="http://schemas.openxmlformats.org/officeDocument/2006/math">
                    <m:r>
                      <a:rPr lang="en-MY" b="0" i="1" smtClean="0">
                        <a:latin typeface="Cambria Math"/>
                      </a:rPr>
                      <m:t>𝑚</m:t>
                    </m:r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0132" y="1228110"/>
                <a:ext cx="1152128" cy="369332"/>
              </a:xfrm>
              <a:prstGeom prst="rect">
                <a:avLst/>
              </a:prstGeom>
              <a:blipFill rotWithShape="1">
                <a:blip r:embed="rId2"/>
                <a:stretch>
                  <a:fillRect l="-3627" t="-4615" r="-7254" b="-20000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60132" y="1772816"/>
                <a:ext cx="2376264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smtClean="0"/>
                  <a:t>Akmal = </a:t>
                </a:r>
                <a14:m>
                  <m:oMath xmlns:m="http://schemas.openxmlformats.org/officeDocument/2006/math">
                    <m:r>
                      <a:rPr lang="en-MY" b="0" i="1" smtClean="0">
                        <a:latin typeface="Cambria Math"/>
                      </a:rPr>
                      <m:t>2</m:t>
                    </m:r>
                    <m:r>
                      <a:rPr lang="en-MY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MY" b="0" i="1" smtClean="0">
                        <a:latin typeface="Cambria Math"/>
                        <a:ea typeface="Cambria Math"/>
                      </a:rPr>
                      <m:t>𝑚</m:t>
                    </m:r>
                    <m:r>
                      <a:rPr lang="en-MY" b="0" i="1" smtClean="0">
                        <a:latin typeface="Cambria Math"/>
                        <a:ea typeface="Cambria Math"/>
                      </a:rPr>
                      <m:t>=2</m:t>
                    </m:r>
                    <m:r>
                      <a:rPr lang="en-MY" b="0" i="1" smtClean="0">
                        <a:latin typeface="Cambria Math"/>
                        <a:ea typeface="Cambria Math"/>
                      </a:rPr>
                      <m:t>𝑚</m:t>
                    </m:r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0132" y="1772816"/>
                <a:ext cx="2376264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1777" t="-4688" b="-21875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987824" y="3501008"/>
                <a:ext cx="2016224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dirty="0" smtClean="0"/>
                  <a:t>Atikah = </a:t>
                </a:r>
                <a14:m>
                  <m:oMath xmlns:m="http://schemas.openxmlformats.org/officeDocument/2006/math">
                    <m:r>
                      <a:rPr lang="en-MY" b="0" i="1" smtClean="0">
                        <a:latin typeface="Cambria Math"/>
                      </a:rPr>
                      <m:t>2</m:t>
                    </m:r>
                    <m:r>
                      <a:rPr lang="en-MY" b="0" i="1" smtClean="0">
                        <a:latin typeface="Cambria Math"/>
                      </a:rPr>
                      <m:t>𝑚</m:t>
                    </m:r>
                    <m:r>
                      <a:rPr lang="en-MY" b="0" i="1" smtClean="0">
                        <a:latin typeface="Cambria Math"/>
                      </a:rPr>
                      <m:t>+25</m:t>
                    </m:r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3501008"/>
                <a:ext cx="2016224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1791" t="-4615" b="-20000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424989"/>
            <a:ext cx="4862199" cy="1975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39239" y="2708920"/>
            <a:ext cx="6132961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MY" dirty="0" err="1" smtClean="0"/>
              <a:t>Tuliskan</a:t>
            </a:r>
            <a:r>
              <a:rPr lang="en-MY" dirty="0" smtClean="0"/>
              <a:t> </a:t>
            </a:r>
            <a:r>
              <a:rPr lang="en-MY" dirty="0" err="1" smtClean="0"/>
              <a:t>ungkapan</a:t>
            </a:r>
            <a:r>
              <a:rPr lang="en-MY" dirty="0" smtClean="0"/>
              <a:t> algebra yang </a:t>
            </a:r>
            <a:r>
              <a:rPr lang="en-MY" dirty="0" err="1" smtClean="0"/>
              <a:t>mewakili</a:t>
            </a:r>
            <a:r>
              <a:rPr lang="en-MY" dirty="0" smtClean="0"/>
              <a:t> </a:t>
            </a:r>
            <a:r>
              <a:rPr lang="en-MY" dirty="0" err="1" smtClean="0"/>
              <a:t>bilangan</a:t>
            </a:r>
            <a:r>
              <a:rPr lang="en-MY" dirty="0" smtClean="0"/>
              <a:t> </a:t>
            </a:r>
            <a:r>
              <a:rPr lang="en-MY" dirty="0" err="1" smtClean="0"/>
              <a:t>setem</a:t>
            </a:r>
            <a:r>
              <a:rPr lang="en-MY" dirty="0" smtClean="0"/>
              <a:t> </a:t>
            </a:r>
            <a:r>
              <a:rPr lang="en-MY" dirty="0" err="1" smtClean="0"/>
              <a:t>Atikah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599600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MY" b="1" dirty="0" smtClean="0">
                <a:solidFill>
                  <a:srgbClr val="002060"/>
                </a:solidFill>
              </a:rPr>
              <a:t>LIKE</a:t>
            </a:r>
            <a:r>
              <a:rPr lang="en-MY" dirty="0" smtClean="0"/>
              <a:t> AND </a:t>
            </a:r>
            <a:r>
              <a:rPr lang="en-MY" b="1" dirty="0" smtClean="0">
                <a:solidFill>
                  <a:srgbClr val="002060"/>
                </a:solidFill>
              </a:rPr>
              <a:t>UNLIKE</a:t>
            </a:r>
            <a:r>
              <a:rPr lang="en-MY" dirty="0" smtClean="0"/>
              <a:t> TERMS</a:t>
            </a:r>
            <a:endParaRPr lang="en-MY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40768"/>
                <a:ext cx="8229600" cy="5517232"/>
              </a:xfrm>
            </p:spPr>
            <p:txBody>
              <a:bodyPr/>
              <a:lstStyle/>
              <a:p>
                <a:r>
                  <a:rPr lang="en-MY" b="1" dirty="0" smtClean="0">
                    <a:solidFill>
                      <a:srgbClr val="FF0000"/>
                    </a:solidFill>
                  </a:rPr>
                  <a:t>Like terms </a:t>
                </a:r>
                <a:r>
                  <a:rPr lang="en-MY" dirty="0" smtClean="0"/>
                  <a:t>are algebraic terms with the </a:t>
                </a:r>
                <a:r>
                  <a:rPr lang="en-MY" b="1" dirty="0" smtClean="0"/>
                  <a:t>same unknown.</a:t>
                </a:r>
              </a:p>
              <a:p>
                <a:r>
                  <a:rPr lang="en-MY" dirty="0" smtClean="0"/>
                  <a:t>Example: </a:t>
                </a:r>
                <a:r>
                  <a:rPr lang="en-MY" b="1" dirty="0" smtClean="0">
                    <a:solidFill>
                      <a:srgbClr val="FF0000"/>
                    </a:solidFill>
                  </a:rPr>
                  <a:t>-4ab </a:t>
                </a:r>
                <a:r>
                  <a:rPr lang="en-MY" b="1" dirty="0" smtClean="0"/>
                  <a:t>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MY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MY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en-MY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MY" b="1" dirty="0" err="1" smtClean="0">
                    <a:solidFill>
                      <a:srgbClr val="FF0000"/>
                    </a:solidFill>
                  </a:rPr>
                  <a:t>ab</a:t>
                </a:r>
                <a:r>
                  <a:rPr lang="en-MY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MY" b="1" dirty="0" smtClean="0"/>
                  <a:t>are</a:t>
                </a:r>
              </a:p>
              <a:p>
                <a:r>
                  <a:rPr lang="en-MY" b="1" dirty="0"/>
                  <a:t> </a:t>
                </a:r>
                <a:r>
                  <a:rPr lang="en-MY" b="1" dirty="0" smtClean="0"/>
                  <a:t>                </a:t>
                </a:r>
                <a:r>
                  <a:rPr lang="en-MY" b="1" dirty="0" smtClean="0">
                    <a:solidFill>
                      <a:srgbClr val="FF0000"/>
                    </a:solidFill>
                  </a:rPr>
                  <a:t> -3pqr </a:t>
                </a:r>
                <a:r>
                  <a:rPr lang="en-MY" b="1" dirty="0" smtClean="0"/>
                  <a:t>and </a:t>
                </a:r>
                <a:r>
                  <a:rPr lang="en-MY" b="1" dirty="0" smtClean="0">
                    <a:solidFill>
                      <a:srgbClr val="FF0000"/>
                    </a:solidFill>
                  </a:rPr>
                  <a:t>0.2 </a:t>
                </a:r>
                <a:r>
                  <a:rPr lang="en-MY" b="1" dirty="0" err="1" smtClean="0">
                    <a:solidFill>
                      <a:srgbClr val="FF0000"/>
                    </a:solidFill>
                  </a:rPr>
                  <a:t>pqr</a:t>
                </a:r>
                <a:r>
                  <a:rPr lang="en-MY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MY" b="1" dirty="0" smtClean="0"/>
                  <a:t>are</a:t>
                </a:r>
              </a:p>
              <a:p>
                <a:r>
                  <a:rPr lang="en-MY" b="1" dirty="0"/>
                  <a:t> </a:t>
                </a:r>
                <a:r>
                  <a:rPr lang="en-MY" b="1" dirty="0" smtClean="0"/>
                  <a:t>                 </a:t>
                </a:r>
                <a:r>
                  <a:rPr lang="en-MY" b="1" dirty="0" smtClean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MY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MY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MY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MY" b="1" i="1" smtClean="0">
                        <a:solidFill>
                          <a:srgbClr val="FF0000"/>
                        </a:solidFill>
                        <a:latin typeface="Cambria Math"/>
                      </a:rPr>
                      <m:t>𝒚</m:t>
                    </m:r>
                  </m:oMath>
                </a14:m>
                <a:r>
                  <a:rPr lang="en-MY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MY" b="1" dirty="0" smtClean="0"/>
                  <a:t>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MY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MY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MY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𝟔</m:t>
                        </m:r>
                      </m:den>
                    </m:f>
                    <m:sSup>
                      <m:sSupPr>
                        <m:ctrlPr>
                          <a:rPr lang="en-MY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MY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MY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MY" b="1" i="1" smtClean="0">
                        <a:solidFill>
                          <a:srgbClr val="FF0000"/>
                        </a:solidFill>
                        <a:latin typeface="Cambria Math"/>
                      </a:rPr>
                      <m:t>𝒚</m:t>
                    </m:r>
                  </m:oMath>
                </a14:m>
                <a:r>
                  <a:rPr lang="en-MY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MY" b="1" dirty="0" smtClean="0"/>
                  <a:t>are</a:t>
                </a:r>
              </a:p>
              <a:p>
                <a:r>
                  <a:rPr lang="en-MY" b="1" dirty="0" smtClean="0">
                    <a:solidFill>
                      <a:srgbClr val="FF0000"/>
                    </a:solidFill>
                  </a:rPr>
                  <a:t>Unlike terms </a:t>
                </a:r>
                <a:r>
                  <a:rPr lang="en-MY" dirty="0" smtClean="0"/>
                  <a:t>are algebraic terms with </a:t>
                </a:r>
                <a:r>
                  <a:rPr lang="en-MY" b="1" dirty="0" smtClean="0"/>
                  <a:t>different unknown</a:t>
                </a:r>
                <a:r>
                  <a:rPr lang="en-MY" dirty="0" smtClean="0"/>
                  <a:t>. </a:t>
                </a:r>
              </a:p>
              <a:p>
                <a:r>
                  <a:rPr lang="en-MY" dirty="0" smtClean="0"/>
                  <a:t>Example: </a:t>
                </a:r>
                <a:r>
                  <a:rPr lang="en-MY" b="1" dirty="0" smtClean="0">
                    <a:solidFill>
                      <a:srgbClr val="FF0000"/>
                    </a:solidFill>
                  </a:rPr>
                  <a:t>3xy</a:t>
                </a:r>
                <a:r>
                  <a:rPr lang="en-MY" b="1" dirty="0" smtClean="0"/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MY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MY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MY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MY" b="1" dirty="0" err="1" smtClean="0">
                    <a:solidFill>
                      <a:srgbClr val="FF0000"/>
                    </a:solidFill>
                  </a:rPr>
                  <a:t>yz</a:t>
                </a:r>
                <a:r>
                  <a:rPr lang="en-MY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MY" b="1" dirty="0" smtClean="0"/>
                  <a:t>are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40768"/>
                <a:ext cx="8229600" cy="5517232"/>
              </a:xfrm>
              <a:blipFill rotWithShape="1">
                <a:blip r:embed="rId2"/>
                <a:stretch>
                  <a:fillRect l="-1630" t="-1436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utoShape 4" descr="http://gd2.alicdn.com/imgextra/i2/142703321/TB2UBOnXVXXXXXIXXXXXXXXXXXX-142703321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MY"/>
          </a:p>
        </p:txBody>
      </p:sp>
      <p:sp>
        <p:nvSpPr>
          <p:cNvPr id="5" name="TextBox 4"/>
          <p:cNvSpPr txBox="1"/>
          <p:nvPr/>
        </p:nvSpPr>
        <p:spPr>
          <a:xfrm>
            <a:off x="5580112" y="2708920"/>
            <a:ext cx="1752129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MY" b="1" dirty="0" smtClean="0"/>
              <a:t>LIKE TERMS</a:t>
            </a:r>
            <a:endParaRPr lang="en-MY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228184" y="3356992"/>
            <a:ext cx="1752129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MY" b="1" dirty="0" smtClean="0"/>
              <a:t>LIKE TERMS</a:t>
            </a:r>
            <a:endParaRPr lang="en-MY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940152" y="4149080"/>
            <a:ext cx="1752129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MY" b="1" dirty="0" smtClean="0"/>
              <a:t>LIKE TERMS</a:t>
            </a:r>
            <a:endParaRPr lang="en-MY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352119" y="6021288"/>
            <a:ext cx="1752129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MY" b="1" dirty="0" smtClean="0"/>
              <a:t>UNLIKE TERMS</a:t>
            </a:r>
            <a:endParaRPr lang="en-MY" b="1" dirty="0"/>
          </a:p>
        </p:txBody>
      </p:sp>
    </p:spTree>
    <p:extLst>
      <p:ext uri="{BB962C8B-B14F-4D97-AF65-F5344CB8AC3E}">
        <p14:creationId xmlns:p14="http://schemas.microsoft.com/office/powerpoint/2010/main" val="199094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8" grpId="0" animBg="1"/>
      <p:bldP spid="9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90" t="29612" r="17413" b="6417"/>
          <a:stretch/>
        </p:blipFill>
        <p:spPr bwMode="auto">
          <a:xfrm>
            <a:off x="33867" y="188640"/>
            <a:ext cx="9110133" cy="6831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760841" y="1844824"/>
                <a:ext cx="1656184" cy="369332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b="0" i="1" smtClean="0">
                          <a:latin typeface="Cambria Math"/>
                        </a:rPr>
                        <m:t>3</m:t>
                      </m:r>
                      <m:r>
                        <a:rPr lang="en-MY" b="0" i="1" smtClean="0">
                          <a:latin typeface="Cambria Math"/>
                        </a:rPr>
                        <m:t>𝑚𝑛</m:t>
                      </m:r>
                      <m:r>
                        <a:rPr lang="en-MY" b="0" i="1" smtClean="0">
                          <a:latin typeface="Cambria Math"/>
                        </a:rPr>
                        <m:t>,−5</m:t>
                      </m:r>
                      <m:r>
                        <a:rPr lang="en-MY" b="0" i="1" smtClean="0">
                          <a:latin typeface="Cambria Math"/>
                        </a:rPr>
                        <m:t>𝑞𝑛</m:t>
                      </m:r>
                    </m:oMath>
                  </m:oMathPara>
                </a14:m>
                <a:endParaRPr lang="en-MY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0841" y="1844824"/>
                <a:ext cx="1656184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732240" y="1860848"/>
                <a:ext cx="1656184" cy="369332"/>
              </a:xfrm>
              <a:prstGeom prst="rect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b="0" i="1" smtClean="0">
                          <a:latin typeface="Cambria Math"/>
                        </a:rPr>
                        <m:t>4</m:t>
                      </m:r>
                      <m:sSup>
                        <m:sSupPr>
                          <m:ctrlPr>
                            <a:rPr lang="en-MY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MY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MY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MY" b="0" i="1" smtClean="0">
                          <a:latin typeface="Cambria Math"/>
                        </a:rPr>
                        <m:t>𝑦</m:t>
                      </m:r>
                      <m:r>
                        <a:rPr lang="en-MY" b="0" i="1" smtClean="0">
                          <a:latin typeface="Cambria Math"/>
                        </a:rPr>
                        <m:t>, −2</m:t>
                      </m:r>
                      <m:sSup>
                        <m:sSupPr>
                          <m:ctrlPr>
                            <a:rPr lang="en-MY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MY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MY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MY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MY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240" y="1860848"/>
                <a:ext cx="165618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27584" y="5373216"/>
                <a:ext cx="1656184" cy="369332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b="0" i="1" smtClean="0">
                          <a:latin typeface="Cambria Math"/>
                        </a:rPr>
                        <m:t>𝑢𝑛𝑙𝑖𝑘𝑒</m:t>
                      </m:r>
                      <m:r>
                        <a:rPr lang="en-MY" b="0" i="1" smtClean="0">
                          <a:latin typeface="Cambria Math"/>
                        </a:rPr>
                        <m:t> </m:t>
                      </m:r>
                      <m:r>
                        <a:rPr lang="en-MY" b="0" i="1" smtClean="0">
                          <a:latin typeface="Cambria Math"/>
                        </a:rPr>
                        <m:t>𝑡𝑒𝑟𝑚𝑠</m:t>
                      </m:r>
                    </m:oMath>
                  </m:oMathPara>
                </a14:m>
                <a:endParaRPr lang="en-MY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5373216"/>
                <a:ext cx="1656184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635896" y="5373216"/>
                <a:ext cx="1656184" cy="369332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b="0" i="1" smtClean="0">
                          <a:latin typeface="Cambria Math"/>
                        </a:rPr>
                        <m:t>𝑙𝑖𝑘𝑒</m:t>
                      </m:r>
                      <m:r>
                        <a:rPr lang="en-MY" b="0" i="1" smtClean="0">
                          <a:latin typeface="Cambria Math"/>
                        </a:rPr>
                        <m:t> </m:t>
                      </m:r>
                      <m:r>
                        <a:rPr lang="en-MY" b="0" i="1" smtClean="0">
                          <a:latin typeface="Cambria Math"/>
                        </a:rPr>
                        <m:t>𝑡𝑒𝑟𝑚𝑠</m:t>
                      </m:r>
                    </m:oMath>
                  </m:oMathPara>
                </a14:m>
                <a:endParaRPr lang="en-MY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5373216"/>
                <a:ext cx="1656184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753176" y="5364152"/>
                <a:ext cx="1656184" cy="369332"/>
              </a:xfrm>
              <a:prstGeom prst="rect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b="0" i="1" smtClean="0">
                          <a:latin typeface="Cambria Math"/>
                        </a:rPr>
                        <m:t>𝑢𝑛𝑙𝑖𝑘𝑒</m:t>
                      </m:r>
                      <m:r>
                        <a:rPr lang="en-MY" b="0" i="1" smtClean="0">
                          <a:latin typeface="Cambria Math"/>
                        </a:rPr>
                        <m:t> </m:t>
                      </m:r>
                      <m:r>
                        <a:rPr lang="en-MY" b="0" i="1" smtClean="0">
                          <a:latin typeface="Cambria Math"/>
                        </a:rPr>
                        <m:t>𝑡𝑒𝑟𝑚𝑠</m:t>
                      </m:r>
                    </m:oMath>
                  </m:oMathPara>
                </a14:m>
                <a:endParaRPr lang="en-MY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3176" y="5364152"/>
                <a:ext cx="1656184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727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MY" dirty="0" smtClean="0"/>
              <a:t>Computation involving </a:t>
            </a:r>
            <a:r>
              <a:rPr lang="en-MY" dirty="0" smtClean="0">
                <a:solidFill>
                  <a:srgbClr val="C00000"/>
                </a:solidFill>
              </a:rPr>
              <a:t>multiplication</a:t>
            </a:r>
            <a:r>
              <a:rPr lang="en-MY" dirty="0" smtClean="0"/>
              <a:t> and </a:t>
            </a:r>
            <a:r>
              <a:rPr lang="en-MY" dirty="0" smtClean="0">
                <a:solidFill>
                  <a:srgbClr val="C00000"/>
                </a:solidFill>
              </a:rPr>
              <a:t>division</a:t>
            </a:r>
            <a:r>
              <a:rPr lang="en-MY" dirty="0" smtClean="0"/>
              <a:t> of two or more terms</a:t>
            </a:r>
            <a:endParaRPr lang="en-MY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429200"/>
              </a:xfrm>
            </p:spPr>
            <p:txBody>
              <a:bodyPr>
                <a:normAutofit/>
              </a:bodyPr>
              <a:lstStyle/>
              <a:p>
                <a:r>
                  <a:rPr lang="en-MY" sz="2800" u="sng" dirty="0" smtClean="0"/>
                  <a:t>MULTIPLICATION</a:t>
                </a:r>
              </a:p>
              <a:p>
                <a:r>
                  <a:rPr lang="en-MY" sz="2800" dirty="0" smtClean="0"/>
                  <a:t>The </a:t>
                </a:r>
                <a:r>
                  <a:rPr lang="en-MY" sz="2800" b="1" dirty="0" smtClean="0">
                    <a:solidFill>
                      <a:srgbClr val="FF0000"/>
                    </a:solidFill>
                  </a:rPr>
                  <a:t>product</a:t>
                </a:r>
                <a:r>
                  <a:rPr lang="en-MY" sz="2800" dirty="0" smtClean="0"/>
                  <a:t> of two or more algebraic terms can be </a:t>
                </a:r>
                <a:r>
                  <a:rPr lang="en-MY" sz="2800" b="1" dirty="0" smtClean="0"/>
                  <a:t>simplified</a:t>
                </a:r>
                <a:r>
                  <a:rPr lang="en-MY" sz="2800" dirty="0" smtClean="0"/>
                  <a:t> by arranging the </a:t>
                </a:r>
                <a:r>
                  <a:rPr lang="en-MY" sz="2800" u="sng" dirty="0" smtClean="0"/>
                  <a:t>number</a:t>
                </a:r>
                <a:r>
                  <a:rPr lang="en-MY" sz="2800" dirty="0" smtClean="0"/>
                  <a:t> to the </a:t>
                </a:r>
                <a:r>
                  <a:rPr lang="en-MY" sz="2800" u="sng" dirty="0" smtClean="0"/>
                  <a:t>left</a:t>
                </a:r>
                <a:r>
                  <a:rPr lang="en-MY" sz="2800" dirty="0" smtClean="0"/>
                  <a:t> of the unknowns.</a:t>
                </a:r>
              </a:p>
              <a:p>
                <a:r>
                  <a:rPr lang="en-MY" sz="2800" dirty="0" smtClean="0"/>
                  <a:t>Example 1: </a:t>
                </a:r>
                <a14:m>
                  <m:oMath xmlns:m="http://schemas.openxmlformats.org/officeDocument/2006/math">
                    <m:r>
                      <a:rPr lang="en-MY" sz="2800" i="1" dirty="0" smtClean="0">
                        <a:latin typeface="Cambria Math"/>
                      </a:rPr>
                      <m:t>3</m:t>
                    </m:r>
                    <m:r>
                      <a:rPr lang="en-MY" sz="2800" i="1" dirty="0" smtClean="0">
                        <a:latin typeface="Cambria Math"/>
                      </a:rPr>
                      <m:t>𝑝𝑞</m:t>
                    </m:r>
                    <m:r>
                      <a:rPr lang="en-MY" sz="2800" i="1" dirty="0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MY" sz="2800" b="0" i="1" dirty="0" smtClean="0">
                        <a:latin typeface="Cambria Math"/>
                        <a:ea typeface="Cambria Math"/>
                      </a:rPr>
                      <m:t>4</m:t>
                    </m:r>
                    <m:r>
                      <a:rPr lang="en-MY" sz="2800" b="0" i="1" dirty="0" smtClean="0">
                        <a:latin typeface="Cambria Math"/>
                        <a:ea typeface="Cambria Math"/>
                      </a:rPr>
                      <m:t>𝑝𝑞𝑟</m:t>
                    </m:r>
                  </m:oMath>
                </a14:m>
                <a:endParaRPr lang="en-MY" sz="2800" b="0" dirty="0" smtClean="0">
                  <a:ea typeface="Cambria Math"/>
                </a:endParaRPr>
              </a:p>
              <a:p>
                <a:r>
                  <a:rPr lang="en-MY" sz="2800" dirty="0" smtClean="0"/>
                  <a:t>                = </a:t>
                </a:r>
                <a14:m>
                  <m:oMath xmlns:m="http://schemas.openxmlformats.org/officeDocument/2006/math">
                    <m:r>
                      <a:rPr lang="en-MY" sz="2800" b="0" i="1" smtClean="0">
                        <a:latin typeface="Cambria Math"/>
                      </a:rPr>
                      <m:t>3</m:t>
                    </m:r>
                    <m:r>
                      <a:rPr lang="en-MY" sz="2800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MY" sz="2800" b="0" i="1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en-MY" sz="2800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MY" sz="2800" b="0" i="1" smtClean="0">
                        <a:latin typeface="Cambria Math"/>
                        <a:ea typeface="Cambria Math"/>
                      </a:rPr>
                      <m:t>𝑞</m:t>
                    </m:r>
                    <m:r>
                      <a:rPr lang="en-MY" sz="2800" b="0" i="1" smtClean="0">
                        <a:latin typeface="Cambria Math"/>
                        <a:ea typeface="Cambria Math"/>
                      </a:rPr>
                      <m:t>×4×</m:t>
                    </m:r>
                    <m:r>
                      <a:rPr lang="en-MY" sz="2800" b="0" i="1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en-MY" sz="2800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MY" sz="2800" b="0" i="1" smtClean="0">
                        <a:latin typeface="Cambria Math"/>
                        <a:ea typeface="Cambria Math"/>
                      </a:rPr>
                      <m:t>𝑞</m:t>
                    </m:r>
                    <m:r>
                      <a:rPr lang="en-MY" sz="2800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MY" sz="2800" b="0" i="1" smtClean="0">
                        <a:latin typeface="Cambria Math"/>
                        <a:ea typeface="Cambria Math"/>
                      </a:rPr>
                      <m:t>𝑟</m:t>
                    </m:r>
                  </m:oMath>
                </a14:m>
                <a:endParaRPr lang="en-MY" sz="2800" b="0" dirty="0" smtClean="0">
                  <a:ea typeface="Cambria Math"/>
                </a:endParaRPr>
              </a:p>
              <a:p>
                <a:r>
                  <a:rPr lang="en-MY" sz="2800" dirty="0" smtClean="0"/>
                  <a:t>                =</a:t>
                </a:r>
                <a14:m>
                  <m:oMath xmlns:m="http://schemas.openxmlformats.org/officeDocument/2006/math">
                    <m:r>
                      <a:rPr lang="en-MY" sz="2800" b="0" i="1" smtClean="0">
                        <a:latin typeface="Cambria Math"/>
                      </a:rPr>
                      <m:t>3</m:t>
                    </m:r>
                    <m:r>
                      <a:rPr lang="en-MY" sz="2800" b="0" i="1" smtClean="0">
                        <a:latin typeface="Cambria Math"/>
                        <a:ea typeface="Cambria Math"/>
                      </a:rPr>
                      <m:t>×4×</m:t>
                    </m:r>
                    <m:r>
                      <a:rPr lang="en-MY" sz="2800" b="0" i="1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en-MY" sz="2800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MY" sz="2800" b="0" i="1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en-MY" sz="2800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MY" sz="2800" b="0" i="1" smtClean="0">
                        <a:latin typeface="Cambria Math"/>
                        <a:ea typeface="Cambria Math"/>
                      </a:rPr>
                      <m:t>𝑞</m:t>
                    </m:r>
                    <m:r>
                      <a:rPr lang="en-MY" sz="2800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MY" sz="2800" b="0" i="1" smtClean="0">
                        <a:latin typeface="Cambria Math"/>
                        <a:ea typeface="Cambria Math"/>
                      </a:rPr>
                      <m:t>𝑞</m:t>
                    </m:r>
                    <m:r>
                      <a:rPr lang="en-MY" sz="2800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MY" sz="2800" b="0" i="1" smtClean="0">
                        <a:latin typeface="Cambria Math"/>
                        <a:ea typeface="Cambria Math"/>
                      </a:rPr>
                      <m:t>𝑟</m:t>
                    </m:r>
                  </m:oMath>
                </a14:m>
                <a:endParaRPr lang="en-MY" sz="2800" b="0" dirty="0" smtClean="0">
                  <a:ea typeface="Cambria Math"/>
                </a:endParaRPr>
              </a:p>
              <a:p>
                <a:r>
                  <a:rPr lang="en-MY" sz="2800" dirty="0" smtClean="0"/>
                  <a:t>                = </a:t>
                </a:r>
                <a14:m>
                  <m:oMath xmlns:m="http://schemas.openxmlformats.org/officeDocument/2006/math">
                    <m:r>
                      <a:rPr lang="en-MY" sz="2800" b="0" i="1" smtClean="0">
                        <a:latin typeface="Cambria Math"/>
                      </a:rPr>
                      <m:t>12</m:t>
                    </m:r>
                    <m:sSup>
                      <m:sSupPr>
                        <m:ctrlPr>
                          <a:rPr lang="en-MY" sz="2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MY" sz="2800" b="0" i="1" smtClean="0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MY" sz="2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MY" sz="2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MY" sz="2800" b="0" i="1" smtClean="0">
                            <a:latin typeface="Cambria Math"/>
                          </a:rPr>
                          <m:t>𝑞</m:t>
                        </m:r>
                      </m:e>
                      <m:sup>
                        <m:r>
                          <a:rPr lang="en-MY" sz="2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MY" sz="2800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en-MY" sz="2800" dirty="0" smtClean="0"/>
                  <a:t> </a:t>
                </a:r>
              </a:p>
              <a:p>
                <a:endParaRPr lang="en-MY" sz="2800" dirty="0" smtClean="0"/>
              </a:p>
              <a:p>
                <a:r>
                  <a:rPr lang="en-MY" sz="2800" dirty="0" smtClean="0"/>
                  <a:t>Example 2: </a:t>
                </a:r>
                <a14:m>
                  <m:oMath xmlns:m="http://schemas.openxmlformats.org/officeDocument/2006/math">
                    <m:r>
                      <a:rPr lang="en-MY" sz="2800" b="0" i="1" smtClean="0">
                        <a:latin typeface="Cambria Math"/>
                      </a:rPr>
                      <m:t>7</m:t>
                    </m:r>
                    <m:r>
                      <a:rPr lang="en-MY" sz="2800" b="0" i="1" smtClean="0">
                        <a:latin typeface="Cambria Math"/>
                      </a:rPr>
                      <m:t>𝑚</m:t>
                    </m:r>
                    <m:sSup>
                      <m:sSupPr>
                        <m:ctrlPr>
                          <a:rPr lang="en-MY" sz="2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MY" sz="2800" b="0" i="1" smtClean="0">
                            <a:latin typeface="Cambria Math"/>
                          </a:rPr>
                          <m:t>𝑞</m:t>
                        </m:r>
                      </m:e>
                      <m:sup>
                        <m:r>
                          <a:rPr lang="en-MY" sz="2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MY" sz="2800" b="0" i="1" smtClean="0">
                        <a:latin typeface="Cambria Math"/>
                        <a:ea typeface="Cambria Math"/>
                      </a:rPr>
                      <m:t>×2</m:t>
                    </m:r>
                    <m:sSup>
                      <m:sSupPr>
                        <m:ctrlPr>
                          <a:rPr lang="en-MY" sz="28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MY" sz="2800" b="0" i="1" smtClean="0">
                            <a:latin typeface="Cambria Math"/>
                            <a:ea typeface="Cambria Math"/>
                          </a:rPr>
                          <m:t>𝑚</m:t>
                        </m:r>
                      </m:e>
                      <m:sup>
                        <m:r>
                          <a:rPr lang="en-MY" sz="2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MY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429200"/>
              </a:xfrm>
              <a:blipFill rotWithShape="1">
                <a:blip r:embed="rId2"/>
                <a:stretch>
                  <a:fillRect l="-1259" t="-1011" r="-815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843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5313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MY" u="sng" dirty="0" smtClean="0"/>
                  <a:t>Division</a:t>
                </a:r>
                <a:r>
                  <a:rPr lang="en-MY" dirty="0" smtClean="0"/>
                  <a:t> </a:t>
                </a:r>
              </a:p>
              <a:p>
                <a:r>
                  <a:rPr lang="en-MY" sz="2800" dirty="0" smtClean="0"/>
                  <a:t>The </a:t>
                </a:r>
                <a:r>
                  <a:rPr lang="en-MY" sz="2800" b="1" dirty="0" smtClean="0">
                    <a:solidFill>
                      <a:srgbClr val="FF0000"/>
                    </a:solidFill>
                  </a:rPr>
                  <a:t>quotient </a:t>
                </a:r>
                <a:r>
                  <a:rPr lang="en-MY" sz="2800" dirty="0" smtClean="0"/>
                  <a:t>of two or more algebraic terms can be </a:t>
                </a:r>
                <a:r>
                  <a:rPr lang="en-MY" sz="2800" b="1" dirty="0" smtClean="0"/>
                  <a:t>simplified </a:t>
                </a:r>
                <a:r>
                  <a:rPr lang="en-MY" sz="2800" dirty="0" smtClean="0"/>
                  <a:t>by </a:t>
                </a:r>
                <a:r>
                  <a:rPr lang="en-MY" sz="2800" u="sng" dirty="0" smtClean="0"/>
                  <a:t>dividing the numerator </a:t>
                </a:r>
                <a:r>
                  <a:rPr lang="en-MY" sz="2800" dirty="0" smtClean="0"/>
                  <a:t>and the </a:t>
                </a:r>
                <a:r>
                  <a:rPr lang="en-MY" sz="2800" u="sng" dirty="0" smtClean="0"/>
                  <a:t>denominator</a:t>
                </a:r>
                <a:r>
                  <a:rPr lang="en-MY" sz="2800" dirty="0" smtClean="0"/>
                  <a:t> by any common factor.</a:t>
                </a:r>
              </a:p>
              <a:p>
                <a:r>
                  <a:rPr lang="en-MY" sz="2800" dirty="0" smtClean="0"/>
                  <a:t>Example 1: </a:t>
                </a:r>
                <a14:m>
                  <m:oMath xmlns:m="http://schemas.openxmlformats.org/officeDocument/2006/math">
                    <m:r>
                      <a:rPr lang="en-MY" sz="2800" b="0" i="1" smtClean="0">
                        <a:latin typeface="Cambria Math"/>
                      </a:rPr>
                      <m:t>12</m:t>
                    </m:r>
                    <m:sSup>
                      <m:sSupPr>
                        <m:ctrlPr>
                          <a:rPr lang="en-MY" sz="2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MY" sz="2800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MY" sz="2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MY" sz="2800" b="0" i="1" smtClean="0">
                        <a:latin typeface="Cambria Math"/>
                      </a:rPr>
                      <m:t>𝑏</m:t>
                    </m:r>
                    <m:r>
                      <a:rPr lang="en-MY" sz="2800" b="0" i="1" smtClean="0">
                        <a:latin typeface="Cambria Math"/>
                        <a:ea typeface="Cambria Math"/>
                      </a:rPr>
                      <m:t>÷3</m:t>
                    </m:r>
                    <m:r>
                      <a:rPr lang="en-MY" sz="2800" b="0" i="1" smtClean="0">
                        <a:latin typeface="Cambria Math"/>
                        <a:ea typeface="Cambria Math"/>
                      </a:rPr>
                      <m:t>𝑎𝑏</m:t>
                    </m:r>
                  </m:oMath>
                </a14:m>
                <a:endParaRPr lang="en-MY" sz="2800" dirty="0" smtClean="0"/>
              </a:p>
              <a:p>
                <a:r>
                  <a:rPr lang="en-MY" sz="2800" dirty="0"/>
                  <a:t> </a:t>
                </a:r>
                <a:r>
                  <a:rPr lang="en-MY" sz="2800" dirty="0" smtClean="0"/>
                  <a:t> 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MY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MY" b="0" i="1" smtClean="0">
                            <a:latin typeface="Cambria Math"/>
                          </a:rPr>
                          <m:t>12</m:t>
                        </m:r>
                        <m:r>
                          <a:rPr lang="en-MY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MY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  <m:r>
                          <a:rPr lang="en-MY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MY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  <m:r>
                          <a:rPr lang="en-MY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MY" b="0" i="1" smtClean="0">
                            <a:latin typeface="Cambria Math"/>
                            <a:ea typeface="Cambria Math"/>
                          </a:rPr>
                          <m:t>𝑏</m:t>
                        </m:r>
                      </m:num>
                      <m:den>
                        <m:r>
                          <a:rPr lang="en-MY" b="0" i="1" smtClean="0">
                            <a:latin typeface="Cambria Math"/>
                          </a:rPr>
                          <m:t>3</m:t>
                        </m:r>
                        <m:r>
                          <a:rPr lang="en-MY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MY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  <m:r>
                          <a:rPr lang="en-MY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MY" b="0" i="1" smtClean="0">
                            <a:latin typeface="Cambria Math"/>
                            <a:ea typeface="Cambria Math"/>
                          </a:rPr>
                          <m:t>𝑏</m:t>
                        </m:r>
                      </m:den>
                    </m:f>
                  </m:oMath>
                </a14:m>
                <a:endParaRPr lang="en-MY" dirty="0" smtClean="0"/>
              </a:p>
              <a:p>
                <a:r>
                  <a:rPr lang="en-MY" dirty="0"/>
                  <a:t> </a:t>
                </a:r>
                <a:r>
                  <a:rPr lang="en-MY" dirty="0" smtClean="0"/>
                  <a:t>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MY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MY" b="0" i="1" smtClean="0">
                            <a:latin typeface="Cambria Math"/>
                          </a:rPr>
                          <m:t>4</m:t>
                        </m:r>
                        <m:r>
                          <a:rPr lang="en-MY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MY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num>
                      <m:den>
                        <m:r>
                          <a:rPr lang="en-MY" b="0" i="1" smtClean="0">
                            <a:latin typeface="Cambria Math"/>
                          </a:rPr>
                          <m:t>1</m:t>
                        </m:r>
                      </m:den>
                    </m:f>
                  </m:oMath>
                </a14:m>
                <a:r>
                  <a:rPr lang="en-MY" dirty="0" smtClean="0"/>
                  <a:t> = </a:t>
                </a:r>
                <a14:m>
                  <m:oMath xmlns:m="http://schemas.openxmlformats.org/officeDocument/2006/math">
                    <m:r>
                      <a:rPr lang="en-MY" b="0" i="1" smtClean="0">
                        <a:latin typeface="Cambria Math"/>
                      </a:rPr>
                      <m:t>4</m:t>
                    </m:r>
                    <m:r>
                      <a:rPr lang="en-MY" b="0" i="1" smtClean="0">
                        <a:latin typeface="Cambria Math"/>
                      </a:rPr>
                      <m:t>𝑎</m:t>
                    </m:r>
                  </m:oMath>
                </a14:m>
                <a:endParaRPr lang="en-MY" dirty="0" smtClean="0"/>
              </a:p>
              <a:p>
                <a:endParaRPr lang="en-MY" dirty="0" smtClean="0"/>
              </a:p>
              <a:p>
                <a:r>
                  <a:rPr lang="en-MY" dirty="0" smtClean="0"/>
                  <a:t>Example 2: </a:t>
                </a:r>
                <a14:m>
                  <m:oMath xmlns:m="http://schemas.openxmlformats.org/officeDocument/2006/math">
                    <m:r>
                      <a:rPr lang="en-MY" b="0" i="1" smtClean="0">
                        <a:latin typeface="Cambria Math"/>
                      </a:rPr>
                      <m:t>−16</m:t>
                    </m:r>
                    <m:sSup>
                      <m:sSupPr>
                        <m:ctrlPr>
                          <a:rPr lang="en-MY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MY" b="0" i="1" smtClean="0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MY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MY" b="0" i="1" smtClean="0">
                        <a:latin typeface="Cambria Math"/>
                      </a:rPr>
                      <m:t>𝑛</m:t>
                    </m:r>
                    <m:r>
                      <a:rPr lang="en-MY" b="0" i="1" smtClean="0">
                        <a:latin typeface="Cambria Math"/>
                        <a:ea typeface="Cambria Math"/>
                      </a:rPr>
                      <m:t>÷4</m:t>
                    </m:r>
                    <m:sSup>
                      <m:sSupPr>
                        <m:ctrlPr>
                          <a:rPr lang="en-MY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MY" b="0" i="1" smtClean="0">
                            <a:latin typeface="Cambria Math"/>
                            <a:ea typeface="Cambria Math"/>
                          </a:rPr>
                          <m:t>𝑚</m:t>
                        </m:r>
                      </m:e>
                      <m:sup>
                        <m:r>
                          <a:rPr lang="en-MY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53136"/>
              </a:xfrm>
              <a:blipFill rotWithShape="1">
                <a:blip r:embed="rId2"/>
                <a:stretch>
                  <a:fillRect l="-1481" t="-2513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MY" smtClean="0"/>
              <a:t>Computation involving </a:t>
            </a:r>
            <a:r>
              <a:rPr lang="en-MY" smtClean="0">
                <a:solidFill>
                  <a:srgbClr val="C00000"/>
                </a:solidFill>
              </a:rPr>
              <a:t>multiplication</a:t>
            </a:r>
            <a:r>
              <a:rPr lang="en-MY" smtClean="0"/>
              <a:t> and </a:t>
            </a:r>
            <a:r>
              <a:rPr lang="en-MY" smtClean="0">
                <a:solidFill>
                  <a:srgbClr val="C00000"/>
                </a:solidFill>
              </a:rPr>
              <a:t>division</a:t>
            </a:r>
            <a:r>
              <a:rPr lang="en-MY" smtClean="0"/>
              <a:t> of two or more terms</a:t>
            </a:r>
            <a:endParaRPr lang="en-MY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2267744" y="4221088"/>
            <a:ext cx="432048" cy="2160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2483768" y="4653136"/>
            <a:ext cx="360040" cy="2160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843808" y="4221088"/>
            <a:ext cx="288032" cy="2160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987824" y="4653136"/>
            <a:ext cx="288032" cy="2160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3419872" y="4653136"/>
            <a:ext cx="216024" cy="2160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3635896" y="4221088"/>
            <a:ext cx="360040" cy="2160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7482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MY" dirty="0" smtClean="0"/>
              <a:t>The concept of </a:t>
            </a:r>
            <a:r>
              <a:rPr lang="en-MY" dirty="0"/>
              <a:t>A</a:t>
            </a:r>
            <a:r>
              <a:rPr lang="en-MY" dirty="0" smtClean="0"/>
              <a:t>lgebraic </a:t>
            </a:r>
            <a:r>
              <a:rPr lang="en-MY" dirty="0"/>
              <a:t>E</a:t>
            </a:r>
            <a:r>
              <a:rPr lang="en-MY" dirty="0" smtClean="0"/>
              <a:t>xpression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en-MY" dirty="0" smtClean="0"/>
              <a:t>An algebraic expression is </a:t>
            </a:r>
            <a:r>
              <a:rPr lang="en-MY" b="1" dirty="0" smtClean="0">
                <a:solidFill>
                  <a:srgbClr val="FF0000"/>
                </a:solidFill>
              </a:rPr>
              <a:t>a single </a:t>
            </a:r>
            <a:r>
              <a:rPr lang="en-MY" b="1" dirty="0" smtClean="0"/>
              <a:t>algebraic terms </a:t>
            </a:r>
            <a:r>
              <a:rPr lang="en-MY" dirty="0" smtClean="0"/>
              <a:t>or </a:t>
            </a:r>
            <a:r>
              <a:rPr lang="en-MY" b="1" dirty="0" smtClean="0">
                <a:solidFill>
                  <a:srgbClr val="FF0000"/>
                </a:solidFill>
              </a:rPr>
              <a:t>a number </a:t>
            </a:r>
            <a:r>
              <a:rPr lang="en-MY" dirty="0" smtClean="0"/>
              <a:t>of </a:t>
            </a:r>
            <a:r>
              <a:rPr lang="en-MY" b="1" dirty="0" smtClean="0"/>
              <a:t>algebraic terms </a:t>
            </a:r>
            <a:r>
              <a:rPr lang="en-MY" dirty="0" smtClean="0"/>
              <a:t>with </a:t>
            </a:r>
            <a:r>
              <a:rPr lang="en-MY" u="sng" dirty="0" smtClean="0"/>
              <a:t>addition or/and </a:t>
            </a:r>
            <a:r>
              <a:rPr lang="en-MY" u="sng" dirty="0" err="1" smtClean="0"/>
              <a:t>substraction</a:t>
            </a:r>
            <a:r>
              <a:rPr lang="en-MY" u="sng" dirty="0" smtClean="0"/>
              <a:t> </a:t>
            </a:r>
            <a:r>
              <a:rPr lang="en-MY" dirty="0" smtClean="0"/>
              <a:t>operation</a:t>
            </a:r>
          </a:p>
          <a:p>
            <a:r>
              <a:rPr lang="en-MY" dirty="0" smtClean="0"/>
              <a:t>Example: </a:t>
            </a:r>
            <a:endParaRPr lang="en-MY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96709422"/>
                  </p:ext>
                </p:extLst>
              </p:nvPr>
            </p:nvGraphicFramePr>
            <p:xfrm>
              <a:off x="1547664" y="3717032"/>
              <a:ext cx="609600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000"/>
                    <a:gridCol w="3048000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dirty="0" smtClean="0"/>
                            <a:t>Phrase </a:t>
                          </a:r>
                          <a:endParaRPr lang="en-MY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MY" dirty="0" smtClean="0"/>
                            <a:t>Algebraic Expression</a:t>
                          </a:r>
                          <a:endParaRPr lang="en-MY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dirty="0" smtClean="0"/>
                            <a:t>Add</a:t>
                          </a:r>
                          <a:r>
                            <a:rPr lang="en-MY" baseline="0" dirty="0" smtClean="0"/>
                            <a:t> 3 to </a:t>
                          </a:r>
                          <a:r>
                            <a:rPr lang="en-MY" b="1" baseline="0" dirty="0" smtClean="0">
                              <a:solidFill>
                                <a:srgbClr val="FF0000"/>
                              </a:solidFill>
                            </a:rPr>
                            <a:t>a number</a:t>
                          </a:r>
                          <a:endParaRPr lang="en-MY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MY" b="0" i="1" smtClean="0">
                                    <a:latin typeface="Cambria Math"/>
                                  </a:rPr>
                                  <m:t>3+</m:t>
                                </m:r>
                                <m:r>
                                  <a:rPr lang="en-MY" b="1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MY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dirty="0" smtClean="0"/>
                            <a:t>Twice </a:t>
                          </a:r>
                          <a:r>
                            <a:rPr lang="en-MY" b="1" dirty="0" smtClean="0">
                              <a:solidFill>
                                <a:srgbClr val="FF0000"/>
                              </a:solidFill>
                            </a:rPr>
                            <a:t>the number</a:t>
                          </a:r>
                          <a:endParaRPr lang="en-MY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MY" b="0" i="1" smtClean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MY" b="1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MY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b="0" dirty="0" smtClean="0">
                              <a:solidFill>
                                <a:schemeClr val="tx1"/>
                              </a:solidFill>
                            </a:rPr>
                            <a:t>Take 10 from </a:t>
                          </a:r>
                          <a:r>
                            <a:rPr lang="en-MY" b="1" dirty="0" smtClean="0">
                              <a:solidFill>
                                <a:srgbClr val="FF0000"/>
                              </a:solidFill>
                            </a:rPr>
                            <a:t>a number</a:t>
                          </a:r>
                          <a:endParaRPr lang="en-MY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MY" b="1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𝒎</m:t>
                                </m:r>
                                <m:r>
                                  <a:rPr lang="en-MY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MY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𝟏𝟎</m:t>
                                </m:r>
                              </m:oMath>
                            </m:oMathPara>
                          </a14:m>
                          <a:endParaRPr lang="en-MY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96709422"/>
                  </p:ext>
                </p:extLst>
              </p:nvPr>
            </p:nvGraphicFramePr>
            <p:xfrm>
              <a:off x="1547664" y="3717032"/>
              <a:ext cx="609600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000"/>
                    <a:gridCol w="3048000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dirty="0" smtClean="0"/>
                            <a:t>Phrase </a:t>
                          </a:r>
                          <a:endParaRPr lang="en-MY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MY" dirty="0" smtClean="0"/>
                            <a:t>Algebraic Expression</a:t>
                          </a:r>
                          <a:endParaRPr lang="en-MY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dirty="0" smtClean="0"/>
                            <a:t>Add</a:t>
                          </a:r>
                          <a:r>
                            <a:rPr lang="en-MY" baseline="0" dirty="0" smtClean="0"/>
                            <a:t> 3 to </a:t>
                          </a:r>
                          <a:r>
                            <a:rPr lang="en-MY" b="1" baseline="0" dirty="0" smtClean="0">
                              <a:solidFill>
                                <a:srgbClr val="FF0000"/>
                              </a:solidFill>
                            </a:rPr>
                            <a:t>a number</a:t>
                          </a:r>
                          <a:endParaRPr lang="en-MY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200" t="-108197" b="-2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dirty="0" smtClean="0"/>
                            <a:t>Twice </a:t>
                          </a:r>
                          <a:r>
                            <a:rPr lang="en-MY" b="1" dirty="0" smtClean="0">
                              <a:solidFill>
                                <a:srgbClr val="FF0000"/>
                              </a:solidFill>
                            </a:rPr>
                            <a:t>the number</a:t>
                          </a:r>
                          <a:endParaRPr lang="en-MY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200" t="-211667" b="-126667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b="0" dirty="0" smtClean="0">
                              <a:solidFill>
                                <a:schemeClr val="tx1"/>
                              </a:solidFill>
                            </a:rPr>
                            <a:t>Take 10 from </a:t>
                          </a:r>
                          <a:r>
                            <a:rPr lang="en-MY" b="1" dirty="0" smtClean="0">
                              <a:solidFill>
                                <a:srgbClr val="FF0000"/>
                              </a:solidFill>
                            </a:rPr>
                            <a:t>a number</a:t>
                          </a:r>
                          <a:endParaRPr lang="en-MY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200" t="-306557" b="-2459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136669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"/>
            <a:ext cx="8229600" cy="518160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sz="3600" b="1">
                <a:solidFill>
                  <a:srgbClr val="D60093"/>
                </a:solidFill>
              </a:rPr>
              <a:t>Write an algebraic expression for each of the following statements.</a:t>
            </a:r>
          </a:p>
          <a:p>
            <a:pPr marL="609600" indent="-609600">
              <a:buFont typeface="Wingdings" pitchFamily="2" charset="2"/>
              <a:buAutoNum type="alphaLcParenBoth"/>
            </a:pPr>
            <a:r>
              <a:rPr lang="en-US" sz="3600" b="1">
                <a:solidFill>
                  <a:srgbClr val="D60093"/>
                </a:solidFill>
              </a:rPr>
              <a:t>Add 3 to p   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3600" b="1">
                <a:solidFill>
                  <a:srgbClr val="D60093"/>
                </a:solidFill>
              </a:rPr>
              <a:t>  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3600" b="1">
                <a:solidFill>
                  <a:srgbClr val="D60093"/>
                </a:solidFill>
              </a:rPr>
              <a:t>(b)  Subtract 2 from the product of 3 and x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3600" b="1">
                <a:solidFill>
                  <a:srgbClr val="D60093"/>
                </a:solidFill>
              </a:rPr>
              <a:t>(c) Divide the sum of 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3600" b="1">
                <a:solidFill>
                  <a:srgbClr val="D60093"/>
                </a:solidFill>
              </a:rPr>
              <a:t>m and n by 5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3600" b="1">
                <a:solidFill>
                  <a:srgbClr val="D60093"/>
                </a:solidFill>
              </a:rPr>
              <a:t>(d) Multiply 7 to half of t</a:t>
            </a: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3886200" y="1752600"/>
            <a:ext cx="2362200" cy="641350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00FFFF"/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  <a:flatTx/>
          </a:bodyPr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000000"/>
                </a:solidFill>
              </a:rPr>
              <a:t>p + 3</a:t>
            </a:r>
            <a:endParaRPr lang="en-US" sz="3600" smtClean="0">
              <a:solidFill>
                <a:srgbClr val="000000"/>
              </a:solidFill>
            </a:endParaRP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3429000" y="3276600"/>
            <a:ext cx="2362200" cy="641350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00FFFF"/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  <a:flatTx/>
          </a:bodyPr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000000"/>
                </a:solidFill>
              </a:rPr>
              <a:t>3x – 2</a:t>
            </a: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5791200" y="4038600"/>
            <a:ext cx="2362200" cy="1163638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00FFFF"/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  <a:flatTx/>
          </a:bodyPr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z="3200" b="1" u="sng" smtClean="0">
                <a:solidFill>
                  <a:srgbClr val="000000"/>
                </a:solidFill>
              </a:rPr>
              <a:t>m + n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000000"/>
                </a:solidFill>
              </a:rPr>
              <a:t>         5</a:t>
            </a: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6096000" y="5486400"/>
            <a:ext cx="1524000" cy="1163638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00FFFF"/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  <a:flatTx/>
          </a:bodyPr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z="3200" b="1" u="sng" smtClean="0">
                <a:solidFill>
                  <a:srgbClr val="000000"/>
                </a:solidFill>
              </a:rPr>
              <a:t>7t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000000"/>
                </a:solidFill>
              </a:rPr>
              <a:t>     2</a:t>
            </a:r>
          </a:p>
        </p:txBody>
      </p:sp>
    </p:spTree>
    <p:extLst>
      <p:ext uri="{BB962C8B-B14F-4D97-AF65-F5344CB8AC3E}">
        <p14:creationId xmlns:p14="http://schemas.microsoft.com/office/powerpoint/2010/main" val="1806208032"/>
      </p:ext>
    </p:extLst>
  </p:cSld>
  <p:clrMapOvr>
    <a:masterClrMapping/>
  </p:clrMapOvr>
  <p:transition>
    <p:zoom/>
    <p:sndAc>
      <p:stSnd>
        <p:snd r:embed="rId3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animBg="1"/>
      <p:bldP spid="41989" grpId="0" animBg="1"/>
      <p:bldP spid="41990" grpId="0" animBg="1"/>
      <p:bldP spid="4199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34" t="30416" r="16868" b="7527"/>
          <a:stretch/>
        </p:blipFill>
        <p:spPr bwMode="auto">
          <a:xfrm>
            <a:off x="323527" y="260648"/>
            <a:ext cx="8430617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760841" y="2029490"/>
                <a:ext cx="1656184" cy="369332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b="0" i="1" smtClean="0">
                          <a:latin typeface="Cambria Math"/>
                        </a:rPr>
                        <m:t>𝑥</m:t>
                      </m:r>
                      <m:r>
                        <a:rPr lang="en-MY" b="0" i="1" smtClean="0">
                          <a:latin typeface="Cambria Math"/>
                        </a:rPr>
                        <m:t>−10</m:t>
                      </m:r>
                    </m:oMath>
                  </m:oMathPara>
                </a14:m>
                <a:endParaRPr lang="en-MY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0841" y="2029490"/>
                <a:ext cx="1656184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372200" y="2000358"/>
                <a:ext cx="1656184" cy="369332"/>
              </a:xfrm>
              <a:prstGeom prst="rect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b="0" i="1" smtClean="0">
                          <a:latin typeface="Cambria Math"/>
                        </a:rPr>
                        <m:t>𝑦</m:t>
                      </m:r>
                      <m:r>
                        <a:rPr lang="en-MY" b="0" i="1" smtClean="0">
                          <a:latin typeface="Cambria Math"/>
                        </a:rPr>
                        <m:t>+5</m:t>
                      </m:r>
                    </m:oMath>
                  </m:oMathPara>
                </a14:m>
                <a:endParaRPr lang="en-MY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2000358"/>
                <a:ext cx="165618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87624" y="5517232"/>
                <a:ext cx="1656184" cy="369332"/>
              </a:xfrm>
              <a:prstGeom prst="rect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b="0" i="1" smtClean="0">
                          <a:latin typeface="Cambria Math"/>
                        </a:rPr>
                        <m:t>3</m:t>
                      </m:r>
                      <m:r>
                        <a:rPr lang="en-MY" b="0" i="1" smtClean="0"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MY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5517232"/>
                <a:ext cx="1656184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710743" y="5517232"/>
                <a:ext cx="1656184" cy="369332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b="0" i="1" smtClean="0">
                          <a:latin typeface="Cambria Math"/>
                        </a:rPr>
                        <m:t>4</m:t>
                      </m:r>
                      <m:r>
                        <a:rPr lang="en-MY" b="0" i="1" smtClean="0"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en-MY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0743" y="5517232"/>
                <a:ext cx="1656184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372200" y="5465523"/>
                <a:ext cx="1656184" cy="564898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MY" b="0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MY" b="0" i="1" dirty="0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MY" b="0" i="1" dirty="0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MY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5465523"/>
                <a:ext cx="1656184" cy="56489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1013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12776"/>
                <a:ext cx="8229600" cy="452596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MY" b="0" i="1" smtClean="0">
                        <a:latin typeface="Cambria Math"/>
                      </a:rPr>
                      <m:t>4</m:t>
                    </m:r>
                    <m:r>
                      <a:rPr lang="en-MY" b="0" i="1" smtClean="0">
                        <a:latin typeface="Cambria Math"/>
                      </a:rPr>
                      <m:t>𝑚𝑛</m:t>
                    </m:r>
                  </m:oMath>
                </a14:m>
                <a:endParaRPr lang="en-MY" b="0" dirty="0" smtClean="0"/>
              </a:p>
              <a:p>
                <a14:m>
                  <m:oMath xmlns:m="http://schemas.openxmlformats.org/officeDocument/2006/math">
                    <m:r>
                      <a:rPr lang="en-MY" b="0" i="1" smtClean="0">
                        <a:latin typeface="Cambria Math"/>
                      </a:rPr>
                      <m:t>𝑟𝑠</m:t>
                    </m:r>
                    <m:r>
                      <a:rPr lang="en-MY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MY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MY" b="0" i="1" smtClean="0">
                            <a:latin typeface="Cambria Math"/>
                          </a:rPr>
                          <m:t>2</m:t>
                        </m:r>
                        <m:sSup>
                          <m:sSupPr>
                            <m:ctrlPr>
                              <a:rPr lang="en-MY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MY" b="0" i="1" smtClean="0">
                                <a:latin typeface="Cambria Math"/>
                              </a:rPr>
                              <m:t>𝑟</m:t>
                            </m:r>
                          </m:e>
                          <m:sup>
                            <m:r>
                              <a:rPr lang="en-MY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MY" b="0" i="1" smtClean="0">
                            <a:latin typeface="Cambria Math"/>
                          </a:rPr>
                          <m:t>𝑠</m:t>
                        </m:r>
                      </m:num>
                      <m:den>
                        <m:r>
                          <a:rPr lang="en-MY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MY" b="0" i="1" smtClean="0">
                        <a:latin typeface="Cambria Math"/>
                      </a:rPr>
                      <m:t>−8</m:t>
                    </m:r>
                  </m:oMath>
                </a14:m>
                <a:endParaRPr lang="en-MY" dirty="0" smtClean="0"/>
              </a:p>
              <a:p>
                <a14:m>
                  <m:oMath xmlns:m="http://schemas.openxmlformats.org/officeDocument/2006/math">
                    <m:r>
                      <a:rPr lang="en-MY" b="0" i="1" smtClean="0">
                        <a:latin typeface="Cambria Math"/>
                      </a:rPr>
                      <m:t>8</m:t>
                    </m:r>
                    <m:r>
                      <a:rPr lang="en-MY" b="0" i="1" smtClean="0">
                        <a:latin typeface="Cambria Math"/>
                      </a:rPr>
                      <m:t>𝑝𝑞</m:t>
                    </m:r>
                    <m:r>
                      <a:rPr lang="en-MY" b="0" i="1" smtClean="0">
                        <a:latin typeface="Cambria Math"/>
                      </a:rPr>
                      <m:t>+2</m:t>
                    </m:r>
                  </m:oMath>
                </a14:m>
                <a:endParaRPr lang="en-MY" dirty="0" smtClean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MY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MY" b="0" i="1" smtClean="0">
                            <a:latin typeface="Cambria Math"/>
                          </a:rPr>
                          <m:t>2</m:t>
                        </m:r>
                        <m:r>
                          <a:rPr lang="en-MY" b="0" i="1" smtClean="0">
                            <a:latin typeface="Cambria Math"/>
                          </a:rPr>
                          <m:t>𝑚𝑛</m:t>
                        </m:r>
                        <m:r>
                          <a:rPr lang="en-MY" b="0" i="1" smtClean="0">
                            <a:latin typeface="Cambria Math"/>
                          </a:rPr>
                          <m:t>+4</m:t>
                        </m:r>
                        <m:r>
                          <a:rPr lang="en-MY" b="0" i="1" smtClean="0">
                            <a:latin typeface="Cambria Math"/>
                          </a:rPr>
                          <m:t>𝑠</m:t>
                        </m:r>
                      </m:num>
                      <m:den>
                        <m:r>
                          <a:rPr lang="en-MY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MY" dirty="0" smtClean="0"/>
              </a:p>
              <a:p>
                <a:r>
                  <a:rPr lang="en-MY" dirty="0" smtClean="0"/>
                  <a:t>12</a:t>
                </a:r>
                <a14:m>
                  <m:oMath xmlns:m="http://schemas.openxmlformats.org/officeDocument/2006/math">
                    <m:r>
                      <a:rPr lang="en-MY" b="0" i="1" smtClean="0">
                        <a:latin typeface="Cambria Math"/>
                      </a:rPr>
                      <m:t>𝑎𝑏</m:t>
                    </m:r>
                    <m:r>
                      <a:rPr lang="en-MY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MY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MY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MY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MY" b="0" i="1" smtClean="0">
                        <a:latin typeface="Cambria Math"/>
                      </a:rPr>
                      <m:t>𝑦</m:t>
                    </m:r>
                    <m:r>
                      <a:rPr lang="en-MY" b="0" i="1" smtClean="0">
                        <a:latin typeface="Cambria Math"/>
                      </a:rPr>
                      <m:t>−</m:t>
                    </m:r>
                    <m:r>
                      <a:rPr lang="en-MY" b="0" i="1" smtClean="0">
                        <a:latin typeface="Cambria Math"/>
                      </a:rPr>
                      <m:t>𝑧</m:t>
                    </m:r>
                    <m:r>
                      <a:rPr lang="en-MY" b="0" i="1" smtClean="0">
                        <a:latin typeface="Cambria Math"/>
                      </a:rPr>
                      <m:t>+2</m:t>
                    </m:r>
                  </m:oMath>
                </a14:m>
                <a:endParaRPr lang="en-MY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12776"/>
                <a:ext cx="8229600" cy="4525963"/>
              </a:xfrm>
              <a:blipFill rotWithShape="1">
                <a:blip r:embed="rId2"/>
                <a:stretch>
                  <a:fillRect l="-1630" t="-1617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77809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6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MY" dirty="0" smtClean="0"/>
              <a:t>Determine the </a:t>
            </a:r>
            <a:r>
              <a:rPr lang="en-MY" b="1" dirty="0" smtClean="0">
                <a:solidFill>
                  <a:srgbClr val="FF0000"/>
                </a:solidFill>
              </a:rPr>
              <a:t>number of terms</a:t>
            </a:r>
            <a:r>
              <a:rPr lang="en-MY" dirty="0" smtClean="0"/>
              <a:t> in given </a:t>
            </a:r>
          </a:p>
          <a:p>
            <a:r>
              <a:rPr lang="en-MY" dirty="0" smtClean="0"/>
              <a:t>Algebraic Expression</a:t>
            </a:r>
            <a:endParaRPr lang="en-MY" dirty="0"/>
          </a:p>
        </p:txBody>
      </p:sp>
      <p:sp>
        <p:nvSpPr>
          <p:cNvPr id="5" name="TextBox 4"/>
          <p:cNvSpPr txBox="1"/>
          <p:nvPr/>
        </p:nvSpPr>
        <p:spPr>
          <a:xfrm>
            <a:off x="1979712" y="1463640"/>
            <a:ext cx="1296144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MY" sz="2000" smtClean="0"/>
              <a:t>1 term </a:t>
            </a:r>
            <a:endParaRPr lang="en-MY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563888" y="1463640"/>
                <a:ext cx="1800200" cy="400110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sz="2000" dirty="0" smtClean="0"/>
                  <a:t>That is  </a:t>
                </a:r>
                <a14:m>
                  <m:oMath xmlns:m="http://schemas.openxmlformats.org/officeDocument/2006/math">
                    <m:r>
                      <a:rPr lang="en-MY" sz="2000" b="0" i="1" smtClean="0">
                        <a:latin typeface="Cambria Math"/>
                      </a:rPr>
                      <m:t>4</m:t>
                    </m:r>
                    <m:r>
                      <a:rPr lang="en-MY" sz="2000" b="0" i="1" smtClean="0">
                        <a:latin typeface="Cambria Math"/>
                      </a:rPr>
                      <m:t>𝑚𝑛</m:t>
                    </m:r>
                  </m:oMath>
                </a14:m>
                <a:endParaRPr lang="en-MY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1463640"/>
                <a:ext cx="1800200" cy="4001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428256" y="2276872"/>
            <a:ext cx="1296144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MY" sz="2000" dirty="0"/>
              <a:t>3</a:t>
            </a:r>
            <a:r>
              <a:rPr lang="en-MY" sz="2000" dirty="0" smtClean="0"/>
              <a:t> terms </a:t>
            </a:r>
            <a:endParaRPr lang="en-MY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004048" y="2276872"/>
                <a:ext cx="3024336" cy="638701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sz="2000" dirty="0" smtClean="0">
                    <a:solidFill>
                      <a:schemeClr val="bg1"/>
                    </a:solidFill>
                  </a:rPr>
                  <a:t>That is  </a:t>
                </a:r>
                <a14:m>
                  <m:oMath xmlns:m="http://schemas.openxmlformats.org/officeDocument/2006/math">
                    <m:r>
                      <a:rPr lang="en-MY" sz="2000" b="0" i="1" smtClean="0">
                        <a:solidFill>
                          <a:schemeClr val="bg1"/>
                        </a:solidFill>
                        <a:latin typeface="Cambria Math"/>
                      </a:rPr>
                      <m:t>𝑟𝑠</m:t>
                    </m:r>
                    <m:r>
                      <a:rPr lang="en-MY" sz="2000" b="0" i="1" smtClean="0">
                        <a:solidFill>
                          <a:schemeClr val="bg1"/>
                        </a:solidFill>
                        <a:latin typeface="Cambria Math"/>
                      </a:rPr>
                      <m:t>,</m:t>
                    </m:r>
                    <m:f>
                      <m:fPr>
                        <m:ctrlPr>
                          <a:rPr lang="en-MY" sz="3200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MY" sz="32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2</m:t>
                        </m:r>
                        <m:sSup>
                          <m:sSupPr>
                            <m:ctrlPr>
                              <a:rPr lang="en-MY" sz="32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MY" sz="32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𝑟</m:t>
                            </m:r>
                          </m:e>
                          <m:sup>
                            <m:r>
                              <a:rPr lang="en-MY" sz="32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MY" sz="32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𝑠</m:t>
                        </m:r>
                      </m:num>
                      <m:den>
                        <m:r>
                          <a:rPr lang="en-MY" sz="32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MY" sz="3200" b="0" i="0" smtClean="0">
                        <a:solidFill>
                          <a:schemeClr val="bg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MY" sz="2000" dirty="0" smtClean="0">
                    <a:solidFill>
                      <a:schemeClr val="bg1"/>
                    </a:solidFill>
                  </a:rPr>
                  <a:t>and -8</a:t>
                </a:r>
                <a:endParaRPr lang="en-MY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2276872"/>
                <a:ext cx="3024336" cy="63870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627784" y="3068960"/>
            <a:ext cx="1296144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MY" sz="2000" dirty="0" smtClean="0"/>
              <a:t>2 terms </a:t>
            </a:r>
            <a:endParaRPr lang="en-MY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107786" y="3090122"/>
                <a:ext cx="2336422" cy="400110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sz="2000" dirty="0" smtClean="0"/>
                  <a:t>That is  </a:t>
                </a:r>
                <a14:m>
                  <m:oMath xmlns:m="http://schemas.openxmlformats.org/officeDocument/2006/math">
                    <m:r>
                      <a:rPr lang="en-MY" sz="2000" b="0" i="1" smtClean="0">
                        <a:latin typeface="Cambria Math"/>
                      </a:rPr>
                      <m:t>8</m:t>
                    </m:r>
                    <m:r>
                      <a:rPr lang="en-MY" sz="2000" b="0" i="1" smtClean="0">
                        <a:latin typeface="Cambria Math"/>
                      </a:rPr>
                      <m:t>𝑝𝑞</m:t>
                    </m:r>
                  </m:oMath>
                </a14:m>
                <a:r>
                  <a:rPr lang="en-MY" sz="2000" dirty="0" smtClean="0"/>
                  <a:t> and 2</a:t>
                </a:r>
                <a:endParaRPr lang="en-MY" sz="2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786" y="3090122"/>
                <a:ext cx="2336422" cy="40011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2267744" y="3717032"/>
            <a:ext cx="1296144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MY" sz="2000" dirty="0"/>
              <a:t>2</a:t>
            </a:r>
            <a:r>
              <a:rPr lang="en-MY" sz="2000" dirty="0" smtClean="0"/>
              <a:t> terms </a:t>
            </a:r>
            <a:endParaRPr lang="en-MY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707904" y="3717032"/>
                <a:ext cx="2336422" cy="400110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sz="2000" dirty="0" smtClean="0"/>
                  <a:t>That is </a:t>
                </a:r>
                <a14:m>
                  <m:oMath xmlns:m="http://schemas.openxmlformats.org/officeDocument/2006/math">
                    <m:r>
                      <a:rPr lang="en-MY" sz="2000" b="0" i="1" smtClean="0">
                        <a:latin typeface="Cambria Math"/>
                      </a:rPr>
                      <m:t>𝑚𝑛</m:t>
                    </m:r>
                  </m:oMath>
                </a14:m>
                <a:r>
                  <a:rPr lang="en-MY" sz="2000" dirty="0" smtClean="0"/>
                  <a:t> and 2</a:t>
                </a:r>
                <a14:m>
                  <m:oMath xmlns:m="http://schemas.openxmlformats.org/officeDocument/2006/math">
                    <m:r>
                      <a:rPr lang="en-MY" sz="2000" b="0" i="1" smtClean="0">
                        <a:latin typeface="Cambria Math"/>
                      </a:rPr>
                      <m:t>𝑠</m:t>
                    </m:r>
                  </m:oMath>
                </a14:m>
                <a:endParaRPr lang="en-MY" sz="2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3717032"/>
                <a:ext cx="2336422" cy="40011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4463988" y="4581128"/>
            <a:ext cx="1296144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MY" sz="2000" dirty="0" smtClean="0"/>
              <a:t>4 terms </a:t>
            </a:r>
            <a:endParaRPr lang="en-MY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015230" y="4581128"/>
                <a:ext cx="2949258" cy="526939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MY" sz="2000" dirty="0" smtClean="0"/>
                  <a:t>That is </a:t>
                </a:r>
                <a14:m>
                  <m:oMath xmlns:m="http://schemas.openxmlformats.org/officeDocument/2006/math">
                    <m:r>
                      <a:rPr lang="en-MY" sz="2000" b="0" i="1" smtClean="0">
                        <a:latin typeface="Cambria Math"/>
                      </a:rPr>
                      <m:t>12</m:t>
                    </m:r>
                    <m:r>
                      <a:rPr lang="en-MY" sz="2000" b="0" i="1" smtClean="0">
                        <a:latin typeface="Cambria Math"/>
                      </a:rPr>
                      <m:t>𝑎𝑏</m:t>
                    </m:r>
                    <m:r>
                      <a:rPr lang="en-MY" sz="2000" b="0" i="1" smtClean="0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en-MY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MY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MY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MY" sz="2000" b="0" i="1" smtClean="0">
                        <a:latin typeface="Cambria Math"/>
                      </a:rPr>
                      <m:t>𝑦</m:t>
                    </m:r>
                    <m:r>
                      <a:rPr lang="en-MY" sz="2000" b="0" i="1" smtClean="0">
                        <a:latin typeface="Cambria Math"/>
                      </a:rPr>
                      <m:t>,−</m:t>
                    </m:r>
                    <m:r>
                      <a:rPr lang="en-MY" sz="2000" b="0" i="1" smtClean="0">
                        <a:latin typeface="Cambria Math"/>
                      </a:rPr>
                      <m:t>𝑧</m:t>
                    </m:r>
                  </m:oMath>
                </a14:m>
                <a:r>
                  <a:rPr lang="en-MY" sz="2000" dirty="0" smtClean="0"/>
                  <a:t> and 2</a:t>
                </a:r>
                <a:endParaRPr lang="en-MY" sz="20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5230" y="4581128"/>
                <a:ext cx="2949258" cy="52693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148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SIMPLIFY ALGEBRAIC EXPRESSIONS BY GROUPING LIKE TERMS</a:t>
            </a:r>
            <a:endParaRPr lang="en-MY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EXAMPLE:</a:t>
            </a:r>
          </a:p>
          <a:p>
            <a:pPr marL="514350" indent="-514350">
              <a:buAutoNum type="arabicPeriod"/>
            </a:pPr>
            <a:r>
              <a:rPr lang="en-US" dirty="0" smtClean="0"/>
              <a:t>7pq + 5 – 2pq + 3</a:t>
            </a:r>
          </a:p>
          <a:p>
            <a:pPr marL="514350" indent="-514350">
              <a:buNone/>
            </a:pPr>
            <a:r>
              <a:rPr lang="en-US" dirty="0"/>
              <a:t> </a:t>
            </a:r>
            <a:r>
              <a:rPr lang="en-US" dirty="0" smtClean="0"/>
              <a:t>   = 7pq – 2pq + 5 + 3</a:t>
            </a:r>
          </a:p>
          <a:p>
            <a:pPr marL="514350" indent="-514350">
              <a:buNone/>
            </a:pPr>
            <a:r>
              <a:rPr lang="en-US" dirty="0"/>
              <a:t> </a:t>
            </a:r>
            <a:r>
              <a:rPr lang="en-US" dirty="0" smtClean="0"/>
              <a:t>   = 5pq + 8</a:t>
            </a:r>
          </a:p>
          <a:p>
            <a:pPr marL="514350" indent="-514350">
              <a:buNone/>
            </a:pPr>
            <a:endParaRPr lang="en-US" dirty="0"/>
          </a:p>
          <a:p>
            <a:pPr marL="514350" indent="-514350">
              <a:buNone/>
            </a:pPr>
            <a:r>
              <a:rPr lang="en-US" dirty="0" smtClean="0"/>
              <a:t>2.  2xy – 5pqr + 4yx – 3pqr</a:t>
            </a:r>
          </a:p>
          <a:p>
            <a:pPr marL="514350" indent="-514350">
              <a:buNone/>
            </a:pPr>
            <a:r>
              <a:rPr lang="en-US" dirty="0" smtClean="0"/>
              <a:t>     = 2xy + 4yx – 5pqr – 3pqr</a:t>
            </a:r>
          </a:p>
          <a:p>
            <a:pPr marL="514350" indent="-514350">
              <a:buNone/>
            </a:pPr>
            <a:r>
              <a:rPr lang="en-US" dirty="0"/>
              <a:t> </a:t>
            </a:r>
            <a:r>
              <a:rPr lang="en-US" dirty="0" smtClean="0"/>
              <a:t>    = 6xy – 8pqr</a:t>
            </a:r>
            <a:endParaRPr lang="en-MY" dirty="0"/>
          </a:p>
        </p:txBody>
      </p:sp>
      <p:cxnSp>
        <p:nvCxnSpPr>
          <p:cNvPr id="5" name="Straight Arrow Connector 4"/>
          <p:cNvCxnSpPr/>
          <p:nvPr/>
        </p:nvCxnSpPr>
        <p:spPr>
          <a:xfrm rot="10800000" flipV="1">
            <a:off x="4427984" y="1916832"/>
            <a:ext cx="792088" cy="21602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292080" y="1700808"/>
            <a:ext cx="3210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Black" pitchFamily="34" charset="0"/>
              </a:rPr>
              <a:t>an algebraic expression</a:t>
            </a:r>
            <a:endParaRPr lang="en-MY" dirty="0">
              <a:latin typeface="Arial Black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10800000">
            <a:off x="4427984" y="2564904"/>
            <a:ext cx="72008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220072" y="2132856"/>
            <a:ext cx="3635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latin typeface="Arial Black" pitchFamily="34" charset="0"/>
              </a:rPr>
              <a:t>Susun</a:t>
            </a:r>
            <a:r>
              <a:rPr lang="en-US" sz="1600" dirty="0" smtClean="0">
                <a:latin typeface="Arial Black" pitchFamily="34" charset="0"/>
              </a:rPr>
              <a:t> </a:t>
            </a:r>
            <a:r>
              <a:rPr lang="en-US" sz="1600" dirty="0" err="1" smtClean="0">
                <a:latin typeface="Arial Black" pitchFamily="34" charset="0"/>
              </a:rPr>
              <a:t>semula</a:t>
            </a:r>
            <a:r>
              <a:rPr lang="en-US" sz="1600" dirty="0" smtClean="0">
                <a:latin typeface="Arial Black" pitchFamily="34" charset="0"/>
              </a:rPr>
              <a:t> </a:t>
            </a:r>
            <a:r>
              <a:rPr lang="en-US" sz="1600" dirty="0" err="1" smtClean="0">
                <a:latin typeface="Arial Black" pitchFamily="34" charset="0"/>
              </a:rPr>
              <a:t>mengikut</a:t>
            </a:r>
            <a:r>
              <a:rPr lang="en-US" sz="1600" dirty="0" smtClean="0">
                <a:latin typeface="Arial Black" pitchFamily="34" charset="0"/>
              </a:rPr>
              <a:t> </a:t>
            </a:r>
          </a:p>
          <a:p>
            <a:r>
              <a:rPr lang="en-US" sz="1600" dirty="0" err="1" smtClean="0">
                <a:latin typeface="Arial Black" pitchFamily="34" charset="0"/>
              </a:rPr>
              <a:t>sebutan</a:t>
            </a:r>
            <a:r>
              <a:rPr lang="en-US" sz="1600" dirty="0" smtClean="0">
                <a:latin typeface="Arial Black" pitchFamily="34" charset="0"/>
              </a:rPr>
              <a:t> </a:t>
            </a:r>
            <a:r>
              <a:rPr lang="en-US" sz="1600" dirty="0" err="1" smtClean="0">
                <a:latin typeface="Arial Black" pitchFamily="34" charset="0"/>
              </a:rPr>
              <a:t>yg</a:t>
            </a:r>
            <a:r>
              <a:rPr lang="en-US" sz="1600" dirty="0" smtClean="0">
                <a:latin typeface="Arial Black" pitchFamily="34" charset="0"/>
              </a:rPr>
              <a:t> </a:t>
            </a:r>
            <a:r>
              <a:rPr lang="en-US" sz="1600" dirty="0" err="1" smtClean="0">
                <a:latin typeface="Arial Black" pitchFamily="34" charset="0"/>
              </a:rPr>
              <a:t>serupa</a:t>
            </a:r>
            <a:r>
              <a:rPr lang="en-US" sz="1600" dirty="0" smtClean="0">
                <a:latin typeface="Arial Black" pitchFamily="34" charset="0"/>
              </a:rPr>
              <a:t> (unknown </a:t>
            </a:r>
            <a:r>
              <a:rPr lang="en-US" sz="1600" dirty="0" err="1" smtClean="0">
                <a:latin typeface="Arial Black" pitchFamily="34" charset="0"/>
              </a:rPr>
              <a:t>sama</a:t>
            </a:r>
            <a:r>
              <a:rPr lang="en-US" sz="1600" dirty="0" smtClean="0">
                <a:latin typeface="Arial Black" pitchFamily="34" charset="0"/>
              </a:rPr>
              <a:t>).</a:t>
            </a:r>
            <a:endParaRPr lang="en-MY" sz="1600" dirty="0"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92080" y="2937718"/>
            <a:ext cx="39381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latin typeface="Arial Black" pitchFamily="34" charset="0"/>
              </a:rPr>
              <a:t>Tanda</a:t>
            </a:r>
            <a:r>
              <a:rPr lang="en-US" sz="1600" dirty="0" smtClean="0">
                <a:latin typeface="Arial Black" pitchFamily="34" charset="0"/>
              </a:rPr>
              <a:t> </a:t>
            </a:r>
            <a:r>
              <a:rPr lang="en-US" sz="1600" dirty="0" err="1" smtClean="0">
                <a:latin typeface="Arial Black" pitchFamily="34" charset="0"/>
              </a:rPr>
              <a:t>di</a:t>
            </a:r>
            <a:r>
              <a:rPr lang="en-US" sz="1600" dirty="0" smtClean="0">
                <a:latin typeface="Arial Black" pitchFamily="34" charset="0"/>
              </a:rPr>
              <a:t> </a:t>
            </a:r>
            <a:r>
              <a:rPr lang="en-US" sz="1600" dirty="0" err="1" smtClean="0">
                <a:latin typeface="Arial Black" pitchFamily="34" charset="0"/>
              </a:rPr>
              <a:t>depan</a:t>
            </a:r>
            <a:r>
              <a:rPr lang="en-US" sz="1600" dirty="0" smtClean="0">
                <a:latin typeface="Arial Black" pitchFamily="34" charset="0"/>
              </a:rPr>
              <a:t> </a:t>
            </a:r>
            <a:r>
              <a:rPr lang="en-US" sz="1600" dirty="0" err="1" smtClean="0">
                <a:latin typeface="Arial Black" pitchFamily="34" charset="0"/>
              </a:rPr>
              <a:t>setiap</a:t>
            </a:r>
            <a:r>
              <a:rPr lang="en-US" sz="1600" dirty="0" smtClean="0">
                <a:latin typeface="Arial Black" pitchFamily="34" charset="0"/>
              </a:rPr>
              <a:t> </a:t>
            </a:r>
            <a:r>
              <a:rPr lang="en-US" sz="1600" dirty="0" err="1" smtClean="0">
                <a:latin typeface="Arial Black" pitchFamily="34" charset="0"/>
              </a:rPr>
              <a:t>sebutan</a:t>
            </a:r>
            <a:r>
              <a:rPr lang="en-US" sz="1600" dirty="0" smtClean="0">
                <a:latin typeface="Arial Black" pitchFamily="34" charset="0"/>
              </a:rPr>
              <a:t> </a:t>
            </a:r>
          </a:p>
          <a:p>
            <a:r>
              <a:rPr lang="en-US" sz="1600" dirty="0" err="1" smtClean="0">
                <a:latin typeface="Arial Black" pitchFamily="34" charset="0"/>
              </a:rPr>
              <a:t>dibawa</a:t>
            </a:r>
            <a:r>
              <a:rPr lang="en-US" sz="1600" dirty="0" smtClean="0">
                <a:latin typeface="Arial Black" pitchFamily="34" charset="0"/>
              </a:rPr>
              <a:t> </a:t>
            </a:r>
            <a:r>
              <a:rPr lang="en-US" sz="1600" dirty="0" err="1" smtClean="0">
                <a:latin typeface="Arial Black" pitchFamily="34" charset="0"/>
              </a:rPr>
              <a:t>sekali</a:t>
            </a:r>
            <a:r>
              <a:rPr lang="en-US" sz="1600" dirty="0" smtClean="0">
                <a:latin typeface="Arial Black" pitchFamily="34" charset="0"/>
              </a:rPr>
              <a:t> </a:t>
            </a:r>
            <a:r>
              <a:rPr lang="en-US" sz="1600" dirty="0" err="1" smtClean="0">
                <a:latin typeface="Arial Black" pitchFamily="34" charset="0"/>
              </a:rPr>
              <a:t>semasa</a:t>
            </a:r>
            <a:r>
              <a:rPr lang="en-US" sz="1600" dirty="0" smtClean="0">
                <a:latin typeface="Arial Black" pitchFamily="34" charset="0"/>
              </a:rPr>
              <a:t> </a:t>
            </a:r>
            <a:r>
              <a:rPr lang="en-US" sz="1600" dirty="0" err="1" smtClean="0">
                <a:latin typeface="Arial Black" pitchFamily="34" charset="0"/>
              </a:rPr>
              <a:t>menyusun</a:t>
            </a:r>
            <a:r>
              <a:rPr lang="en-US" sz="1600" dirty="0" smtClean="0">
                <a:latin typeface="Arial Black" pitchFamily="34" charset="0"/>
              </a:rPr>
              <a:t> </a:t>
            </a:r>
          </a:p>
          <a:p>
            <a:r>
              <a:rPr lang="en-US" sz="1600" dirty="0" err="1" smtClean="0">
                <a:latin typeface="Arial Black" pitchFamily="34" charset="0"/>
              </a:rPr>
              <a:t>semula</a:t>
            </a:r>
            <a:r>
              <a:rPr lang="en-US" sz="1600" dirty="0" smtClean="0">
                <a:latin typeface="Arial Black" pitchFamily="34" charset="0"/>
              </a:rPr>
              <a:t>.</a:t>
            </a:r>
            <a:endParaRPr lang="en-MY" sz="1600" dirty="0">
              <a:latin typeface="Arial Black" pitchFamily="34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740310" y="1799303"/>
            <a:ext cx="652648" cy="648929"/>
          </a:xfrm>
          <a:custGeom>
            <a:avLst/>
            <a:gdLst>
              <a:gd name="connsiteX0" fmla="*/ 545690 w 652648"/>
              <a:gd name="connsiteY0" fmla="*/ 132736 h 648929"/>
              <a:gd name="connsiteX1" fmla="*/ 501445 w 652648"/>
              <a:gd name="connsiteY1" fmla="*/ 103239 h 648929"/>
              <a:gd name="connsiteX2" fmla="*/ 471948 w 652648"/>
              <a:gd name="connsiteY2" fmla="*/ 58994 h 648929"/>
              <a:gd name="connsiteX3" fmla="*/ 383458 w 652648"/>
              <a:gd name="connsiteY3" fmla="*/ 0 h 648929"/>
              <a:gd name="connsiteX4" fmla="*/ 206477 w 652648"/>
              <a:gd name="connsiteY4" fmla="*/ 29497 h 648929"/>
              <a:gd name="connsiteX5" fmla="*/ 162232 w 652648"/>
              <a:gd name="connsiteY5" fmla="*/ 58994 h 648929"/>
              <a:gd name="connsiteX6" fmla="*/ 132735 w 652648"/>
              <a:gd name="connsiteY6" fmla="*/ 103239 h 648929"/>
              <a:gd name="connsiteX7" fmla="*/ 88490 w 652648"/>
              <a:gd name="connsiteY7" fmla="*/ 147484 h 648929"/>
              <a:gd name="connsiteX8" fmla="*/ 73742 w 652648"/>
              <a:gd name="connsiteY8" fmla="*/ 191729 h 648929"/>
              <a:gd name="connsiteX9" fmla="*/ 44245 w 652648"/>
              <a:gd name="connsiteY9" fmla="*/ 235974 h 648929"/>
              <a:gd name="connsiteX10" fmla="*/ 14748 w 652648"/>
              <a:gd name="connsiteY10" fmla="*/ 324465 h 648929"/>
              <a:gd name="connsiteX11" fmla="*/ 0 w 652648"/>
              <a:gd name="connsiteY11" fmla="*/ 368710 h 648929"/>
              <a:gd name="connsiteX12" fmla="*/ 14748 w 652648"/>
              <a:gd name="connsiteY12" fmla="*/ 501445 h 648929"/>
              <a:gd name="connsiteX13" fmla="*/ 29496 w 652648"/>
              <a:gd name="connsiteY13" fmla="*/ 545691 h 648929"/>
              <a:gd name="connsiteX14" fmla="*/ 58993 w 652648"/>
              <a:gd name="connsiteY14" fmla="*/ 589936 h 648929"/>
              <a:gd name="connsiteX15" fmla="*/ 147484 w 652648"/>
              <a:gd name="connsiteY15" fmla="*/ 634181 h 648929"/>
              <a:gd name="connsiteX16" fmla="*/ 206477 w 652648"/>
              <a:gd name="connsiteY16" fmla="*/ 648929 h 648929"/>
              <a:gd name="connsiteX17" fmla="*/ 412955 w 652648"/>
              <a:gd name="connsiteY17" fmla="*/ 634181 h 648929"/>
              <a:gd name="connsiteX18" fmla="*/ 501445 w 652648"/>
              <a:gd name="connsiteY18" fmla="*/ 589936 h 648929"/>
              <a:gd name="connsiteX19" fmla="*/ 545690 w 652648"/>
              <a:gd name="connsiteY19" fmla="*/ 575187 h 648929"/>
              <a:gd name="connsiteX20" fmla="*/ 648929 w 652648"/>
              <a:gd name="connsiteY20" fmla="*/ 442452 h 648929"/>
              <a:gd name="connsiteX21" fmla="*/ 634180 w 652648"/>
              <a:gd name="connsiteY21" fmla="*/ 235974 h 648929"/>
              <a:gd name="connsiteX22" fmla="*/ 575187 w 652648"/>
              <a:gd name="connsiteY22" fmla="*/ 176981 h 648929"/>
              <a:gd name="connsiteX23" fmla="*/ 501445 w 652648"/>
              <a:gd name="connsiteY23" fmla="*/ 103239 h 648929"/>
              <a:gd name="connsiteX24" fmla="*/ 457200 w 652648"/>
              <a:gd name="connsiteY24" fmla="*/ 103239 h 64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52648" h="648929">
                <a:moveTo>
                  <a:pt x="545690" y="132736"/>
                </a:moveTo>
                <a:cubicBezTo>
                  <a:pt x="530942" y="122904"/>
                  <a:pt x="513979" y="115773"/>
                  <a:pt x="501445" y="103239"/>
                </a:cubicBezTo>
                <a:cubicBezTo>
                  <a:pt x="488911" y="90705"/>
                  <a:pt x="485288" y="70666"/>
                  <a:pt x="471948" y="58994"/>
                </a:cubicBezTo>
                <a:cubicBezTo>
                  <a:pt x="445269" y="35649"/>
                  <a:pt x="383458" y="0"/>
                  <a:pt x="383458" y="0"/>
                </a:cubicBezTo>
                <a:cubicBezTo>
                  <a:pt x="341408" y="4672"/>
                  <a:pt x="255891" y="4790"/>
                  <a:pt x="206477" y="29497"/>
                </a:cubicBezTo>
                <a:cubicBezTo>
                  <a:pt x="190623" y="37424"/>
                  <a:pt x="176980" y="49162"/>
                  <a:pt x="162232" y="58994"/>
                </a:cubicBezTo>
                <a:cubicBezTo>
                  <a:pt x="152400" y="73742"/>
                  <a:pt x="144083" y="89622"/>
                  <a:pt x="132735" y="103239"/>
                </a:cubicBezTo>
                <a:cubicBezTo>
                  <a:pt x="119382" y="119262"/>
                  <a:pt x="100059" y="130130"/>
                  <a:pt x="88490" y="147484"/>
                </a:cubicBezTo>
                <a:cubicBezTo>
                  <a:pt x="79867" y="160419"/>
                  <a:pt x="80694" y="177824"/>
                  <a:pt x="73742" y="191729"/>
                </a:cubicBezTo>
                <a:cubicBezTo>
                  <a:pt x="65815" y="207583"/>
                  <a:pt x="51444" y="219776"/>
                  <a:pt x="44245" y="235974"/>
                </a:cubicBezTo>
                <a:cubicBezTo>
                  <a:pt x="31617" y="264387"/>
                  <a:pt x="24580" y="294968"/>
                  <a:pt x="14748" y="324465"/>
                </a:cubicBezTo>
                <a:lnTo>
                  <a:pt x="0" y="368710"/>
                </a:lnTo>
                <a:cubicBezTo>
                  <a:pt x="4916" y="412955"/>
                  <a:pt x="7430" y="457533"/>
                  <a:pt x="14748" y="501445"/>
                </a:cubicBezTo>
                <a:cubicBezTo>
                  <a:pt x="17304" y="516780"/>
                  <a:pt x="22544" y="531786"/>
                  <a:pt x="29496" y="545691"/>
                </a:cubicBezTo>
                <a:cubicBezTo>
                  <a:pt x="37423" y="561545"/>
                  <a:pt x="46459" y="577402"/>
                  <a:pt x="58993" y="589936"/>
                </a:cubicBezTo>
                <a:cubicBezTo>
                  <a:pt x="84847" y="615789"/>
                  <a:pt x="113899" y="624585"/>
                  <a:pt x="147484" y="634181"/>
                </a:cubicBezTo>
                <a:cubicBezTo>
                  <a:pt x="166974" y="639749"/>
                  <a:pt x="186813" y="644013"/>
                  <a:pt x="206477" y="648929"/>
                </a:cubicBezTo>
                <a:cubicBezTo>
                  <a:pt x="275303" y="644013"/>
                  <a:pt x="344426" y="642243"/>
                  <a:pt x="412955" y="634181"/>
                </a:cubicBezTo>
                <a:cubicBezTo>
                  <a:pt x="461428" y="628478"/>
                  <a:pt x="458617" y="611350"/>
                  <a:pt x="501445" y="589936"/>
                </a:cubicBezTo>
                <a:cubicBezTo>
                  <a:pt x="515350" y="582984"/>
                  <a:pt x="530942" y="580103"/>
                  <a:pt x="545690" y="575187"/>
                </a:cubicBezTo>
                <a:cubicBezTo>
                  <a:pt x="645173" y="475704"/>
                  <a:pt x="620988" y="526271"/>
                  <a:pt x="648929" y="442452"/>
                </a:cubicBezTo>
                <a:cubicBezTo>
                  <a:pt x="644013" y="373626"/>
                  <a:pt x="652648" y="302458"/>
                  <a:pt x="634180" y="235974"/>
                </a:cubicBezTo>
                <a:cubicBezTo>
                  <a:pt x="626737" y="209179"/>
                  <a:pt x="593285" y="198096"/>
                  <a:pt x="575187" y="176981"/>
                </a:cubicBezTo>
                <a:cubicBezTo>
                  <a:pt x="543724" y="140275"/>
                  <a:pt x="552572" y="120281"/>
                  <a:pt x="501445" y="103239"/>
                </a:cubicBezTo>
                <a:cubicBezTo>
                  <a:pt x="487454" y="98575"/>
                  <a:pt x="471948" y="103239"/>
                  <a:pt x="457200" y="103239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842156" y="1781941"/>
            <a:ext cx="933624" cy="884522"/>
          </a:xfrm>
          <a:custGeom>
            <a:avLst/>
            <a:gdLst>
              <a:gd name="connsiteX0" fmla="*/ 131238 w 933624"/>
              <a:gd name="connsiteY0" fmla="*/ 91104 h 884522"/>
              <a:gd name="connsiteX1" fmla="*/ 927650 w 933624"/>
              <a:gd name="connsiteY1" fmla="*/ 91104 h 884522"/>
              <a:gd name="connsiteX2" fmla="*/ 898154 w 933624"/>
              <a:gd name="connsiteY2" fmla="*/ 194343 h 884522"/>
              <a:gd name="connsiteX3" fmla="*/ 883405 w 933624"/>
              <a:gd name="connsiteY3" fmla="*/ 312330 h 884522"/>
              <a:gd name="connsiteX4" fmla="*/ 868657 w 933624"/>
              <a:gd name="connsiteY4" fmla="*/ 548304 h 884522"/>
              <a:gd name="connsiteX5" fmla="*/ 853909 w 933624"/>
              <a:gd name="connsiteY5" fmla="*/ 710536 h 884522"/>
              <a:gd name="connsiteX6" fmla="*/ 780167 w 933624"/>
              <a:gd name="connsiteY6" fmla="*/ 695788 h 884522"/>
              <a:gd name="connsiteX7" fmla="*/ 131238 w 933624"/>
              <a:gd name="connsiteY7" fmla="*/ 622046 h 884522"/>
              <a:gd name="connsiteX8" fmla="*/ 160734 w 933624"/>
              <a:gd name="connsiteY8" fmla="*/ 489311 h 884522"/>
              <a:gd name="connsiteX9" fmla="*/ 160734 w 933624"/>
              <a:gd name="connsiteY9" fmla="*/ 46859 h 88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3624" h="884522">
                <a:moveTo>
                  <a:pt x="131238" y="91104"/>
                </a:moveTo>
                <a:cubicBezTo>
                  <a:pt x="404556" y="0"/>
                  <a:pt x="302369" y="28576"/>
                  <a:pt x="927650" y="91104"/>
                </a:cubicBezTo>
                <a:cubicBezTo>
                  <a:pt x="933624" y="91701"/>
                  <a:pt x="900527" y="187223"/>
                  <a:pt x="898154" y="194343"/>
                </a:cubicBezTo>
                <a:cubicBezTo>
                  <a:pt x="893238" y="233672"/>
                  <a:pt x="886697" y="272832"/>
                  <a:pt x="883405" y="312330"/>
                </a:cubicBezTo>
                <a:cubicBezTo>
                  <a:pt x="876860" y="390869"/>
                  <a:pt x="874479" y="469708"/>
                  <a:pt x="868657" y="548304"/>
                </a:cubicBezTo>
                <a:cubicBezTo>
                  <a:pt x="864646" y="602456"/>
                  <a:pt x="858825" y="656459"/>
                  <a:pt x="853909" y="710536"/>
                </a:cubicBezTo>
                <a:cubicBezTo>
                  <a:pt x="829328" y="705620"/>
                  <a:pt x="805215" y="696770"/>
                  <a:pt x="780167" y="695788"/>
                </a:cubicBezTo>
                <a:cubicBezTo>
                  <a:pt x="85763" y="668557"/>
                  <a:pt x="0" y="884522"/>
                  <a:pt x="131238" y="622046"/>
                </a:cubicBezTo>
                <a:cubicBezTo>
                  <a:pt x="137415" y="597339"/>
                  <a:pt x="160130" y="510451"/>
                  <a:pt x="160734" y="489311"/>
                </a:cubicBezTo>
                <a:cubicBezTo>
                  <a:pt x="164946" y="341887"/>
                  <a:pt x="160734" y="194343"/>
                  <a:pt x="160734" y="46859"/>
                </a:cubicBezTo>
              </a:path>
            </a:pathLst>
          </a:cu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Freeform 13"/>
          <p:cNvSpPr/>
          <p:nvPr/>
        </p:nvSpPr>
        <p:spPr>
          <a:xfrm>
            <a:off x="2300748" y="1693738"/>
            <a:ext cx="1150375" cy="842985"/>
          </a:xfrm>
          <a:custGeom>
            <a:avLst/>
            <a:gdLst>
              <a:gd name="connsiteX0" fmla="*/ 0 w 1150375"/>
              <a:gd name="connsiteY0" fmla="*/ 61320 h 842985"/>
              <a:gd name="connsiteX1" fmla="*/ 958646 w 1150375"/>
              <a:gd name="connsiteY1" fmla="*/ 61320 h 842985"/>
              <a:gd name="connsiteX2" fmla="*/ 1032387 w 1150375"/>
              <a:gd name="connsiteY2" fmla="*/ 76068 h 842985"/>
              <a:gd name="connsiteX3" fmla="*/ 1120878 w 1150375"/>
              <a:gd name="connsiteY3" fmla="*/ 105565 h 842985"/>
              <a:gd name="connsiteX4" fmla="*/ 1150375 w 1150375"/>
              <a:gd name="connsiteY4" fmla="*/ 149810 h 842985"/>
              <a:gd name="connsiteX5" fmla="*/ 1120878 w 1150375"/>
              <a:gd name="connsiteY5" fmla="*/ 238301 h 842985"/>
              <a:gd name="connsiteX6" fmla="*/ 1106129 w 1150375"/>
              <a:gd name="connsiteY6" fmla="*/ 326791 h 842985"/>
              <a:gd name="connsiteX7" fmla="*/ 1076633 w 1150375"/>
              <a:gd name="connsiteY7" fmla="*/ 666004 h 842985"/>
              <a:gd name="connsiteX8" fmla="*/ 1061884 w 1150375"/>
              <a:gd name="connsiteY8" fmla="*/ 842985 h 842985"/>
              <a:gd name="connsiteX9" fmla="*/ 870155 w 1150375"/>
              <a:gd name="connsiteY9" fmla="*/ 828236 h 842985"/>
              <a:gd name="connsiteX10" fmla="*/ 825910 w 1150375"/>
              <a:gd name="connsiteY10" fmla="*/ 813488 h 842985"/>
              <a:gd name="connsiteX11" fmla="*/ 280220 w 1150375"/>
              <a:gd name="connsiteY11" fmla="*/ 798739 h 842985"/>
              <a:gd name="connsiteX12" fmla="*/ 88491 w 1150375"/>
              <a:gd name="connsiteY12" fmla="*/ 754494 h 842985"/>
              <a:gd name="connsiteX13" fmla="*/ 44246 w 1150375"/>
              <a:gd name="connsiteY13" fmla="*/ 739746 h 842985"/>
              <a:gd name="connsiteX14" fmla="*/ 29497 w 1150375"/>
              <a:gd name="connsiteY14" fmla="*/ 695501 h 842985"/>
              <a:gd name="connsiteX15" fmla="*/ 44246 w 1150375"/>
              <a:gd name="connsiteY15" fmla="*/ 518520 h 842985"/>
              <a:gd name="connsiteX16" fmla="*/ 58994 w 1150375"/>
              <a:gd name="connsiteY16" fmla="*/ 46572 h 842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50375" h="842985">
                <a:moveTo>
                  <a:pt x="0" y="61320"/>
                </a:moveTo>
                <a:cubicBezTo>
                  <a:pt x="367933" y="0"/>
                  <a:pt x="123627" y="35226"/>
                  <a:pt x="958646" y="61320"/>
                </a:cubicBezTo>
                <a:cubicBezTo>
                  <a:pt x="983701" y="62103"/>
                  <a:pt x="1008203" y="69472"/>
                  <a:pt x="1032387" y="76068"/>
                </a:cubicBezTo>
                <a:cubicBezTo>
                  <a:pt x="1062384" y="84249"/>
                  <a:pt x="1120878" y="105565"/>
                  <a:pt x="1120878" y="105565"/>
                </a:cubicBezTo>
                <a:cubicBezTo>
                  <a:pt x="1130710" y="120313"/>
                  <a:pt x="1150375" y="132085"/>
                  <a:pt x="1150375" y="149810"/>
                </a:cubicBezTo>
                <a:cubicBezTo>
                  <a:pt x="1150375" y="180903"/>
                  <a:pt x="1125990" y="207632"/>
                  <a:pt x="1120878" y="238301"/>
                </a:cubicBezTo>
                <a:cubicBezTo>
                  <a:pt x="1115962" y="267798"/>
                  <a:pt x="1109206" y="297046"/>
                  <a:pt x="1106129" y="326791"/>
                </a:cubicBezTo>
                <a:cubicBezTo>
                  <a:pt x="1094450" y="439686"/>
                  <a:pt x="1086326" y="552921"/>
                  <a:pt x="1076633" y="666004"/>
                </a:cubicBezTo>
                <a:cubicBezTo>
                  <a:pt x="1071577" y="724986"/>
                  <a:pt x="1061884" y="842985"/>
                  <a:pt x="1061884" y="842985"/>
                </a:cubicBezTo>
                <a:cubicBezTo>
                  <a:pt x="997974" y="838069"/>
                  <a:pt x="933759" y="836187"/>
                  <a:pt x="870155" y="828236"/>
                </a:cubicBezTo>
                <a:cubicBezTo>
                  <a:pt x="854729" y="826308"/>
                  <a:pt x="841437" y="814264"/>
                  <a:pt x="825910" y="813488"/>
                </a:cubicBezTo>
                <a:cubicBezTo>
                  <a:pt x="644174" y="804401"/>
                  <a:pt x="462117" y="803655"/>
                  <a:pt x="280220" y="798739"/>
                </a:cubicBezTo>
                <a:cubicBezTo>
                  <a:pt x="158751" y="758251"/>
                  <a:pt x="222509" y="773640"/>
                  <a:pt x="88491" y="754494"/>
                </a:cubicBezTo>
                <a:cubicBezTo>
                  <a:pt x="73743" y="749578"/>
                  <a:pt x="55239" y="750739"/>
                  <a:pt x="44246" y="739746"/>
                </a:cubicBezTo>
                <a:cubicBezTo>
                  <a:pt x="33253" y="728753"/>
                  <a:pt x="29497" y="711047"/>
                  <a:pt x="29497" y="695501"/>
                </a:cubicBezTo>
                <a:cubicBezTo>
                  <a:pt x="29497" y="636303"/>
                  <a:pt x="40553" y="577603"/>
                  <a:pt x="44246" y="518520"/>
                </a:cubicBezTo>
                <a:cubicBezTo>
                  <a:pt x="61940" y="235419"/>
                  <a:pt x="58994" y="279578"/>
                  <a:pt x="58994" y="46572"/>
                </a:cubicBezTo>
              </a:path>
            </a:pathLst>
          </a:cu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0" name="Freeform 19"/>
          <p:cNvSpPr/>
          <p:nvPr/>
        </p:nvSpPr>
        <p:spPr>
          <a:xfrm>
            <a:off x="1150374" y="2625213"/>
            <a:ext cx="1784555" cy="486697"/>
          </a:xfrm>
          <a:custGeom>
            <a:avLst/>
            <a:gdLst>
              <a:gd name="connsiteX0" fmla="*/ 0 w 1784555"/>
              <a:gd name="connsiteY0" fmla="*/ 117987 h 486697"/>
              <a:gd name="connsiteX1" fmla="*/ 14749 w 1784555"/>
              <a:gd name="connsiteY1" fmla="*/ 206477 h 486697"/>
              <a:gd name="connsiteX2" fmla="*/ 58994 w 1784555"/>
              <a:gd name="connsiteY2" fmla="*/ 353961 h 486697"/>
              <a:gd name="connsiteX3" fmla="*/ 73742 w 1784555"/>
              <a:gd name="connsiteY3" fmla="*/ 398206 h 486697"/>
              <a:gd name="connsiteX4" fmla="*/ 235974 w 1784555"/>
              <a:gd name="connsiteY4" fmla="*/ 427703 h 486697"/>
              <a:gd name="connsiteX5" fmla="*/ 294968 w 1784555"/>
              <a:gd name="connsiteY5" fmla="*/ 442452 h 486697"/>
              <a:gd name="connsiteX6" fmla="*/ 339213 w 1784555"/>
              <a:gd name="connsiteY6" fmla="*/ 457200 h 486697"/>
              <a:gd name="connsiteX7" fmla="*/ 575187 w 1784555"/>
              <a:gd name="connsiteY7" fmla="*/ 486697 h 486697"/>
              <a:gd name="connsiteX8" fmla="*/ 1032387 w 1784555"/>
              <a:gd name="connsiteY8" fmla="*/ 471948 h 486697"/>
              <a:gd name="connsiteX9" fmla="*/ 1135626 w 1784555"/>
              <a:gd name="connsiteY9" fmla="*/ 457200 h 486697"/>
              <a:gd name="connsiteX10" fmla="*/ 1474839 w 1784555"/>
              <a:gd name="connsiteY10" fmla="*/ 442452 h 486697"/>
              <a:gd name="connsiteX11" fmla="*/ 1563329 w 1784555"/>
              <a:gd name="connsiteY11" fmla="*/ 398206 h 486697"/>
              <a:gd name="connsiteX12" fmla="*/ 1607574 w 1784555"/>
              <a:gd name="connsiteY12" fmla="*/ 383458 h 486697"/>
              <a:gd name="connsiteX13" fmla="*/ 1651820 w 1784555"/>
              <a:gd name="connsiteY13" fmla="*/ 353961 h 486697"/>
              <a:gd name="connsiteX14" fmla="*/ 1784555 w 1784555"/>
              <a:gd name="connsiteY14" fmla="*/ 324464 h 486697"/>
              <a:gd name="connsiteX15" fmla="*/ 1769807 w 1784555"/>
              <a:gd name="connsiteY15" fmla="*/ 0 h 486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84555" h="486697">
                <a:moveTo>
                  <a:pt x="0" y="117987"/>
                </a:moveTo>
                <a:cubicBezTo>
                  <a:pt x="4916" y="147484"/>
                  <a:pt x="8884" y="177154"/>
                  <a:pt x="14749" y="206477"/>
                </a:cubicBezTo>
                <a:cubicBezTo>
                  <a:pt x="25895" y="262209"/>
                  <a:pt x="40178" y="297514"/>
                  <a:pt x="58994" y="353961"/>
                </a:cubicBezTo>
                <a:cubicBezTo>
                  <a:pt x="63910" y="368709"/>
                  <a:pt x="58994" y="393290"/>
                  <a:pt x="73742" y="398206"/>
                </a:cubicBezTo>
                <a:cubicBezTo>
                  <a:pt x="155588" y="425489"/>
                  <a:pt x="102561" y="411027"/>
                  <a:pt x="235974" y="427703"/>
                </a:cubicBezTo>
                <a:cubicBezTo>
                  <a:pt x="255639" y="432619"/>
                  <a:pt x="275478" y="436883"/>
                  <a:pt x="294968" y="442452"/>
                </a:cubicBezTo>
                <a:cubicBezTo>
                  <a:pt x="309916" y="446723"/>
                  <a:pt x="324037" y="453828"/>
                  <a:pt x="339213" y="457200"/>
                </a:cubicBezTo>
                <a:cubicBezTo>
                  <a:pt x="414059" y="473832"/>
                  <a:pt x="501009" y="479279"/>
                  <a:pt x="575187" y="486697"/>
                </a:cubicBezTo>
                <a:cubicBezTo>
                  <a:pt x="727587" y="481781"/>
                  <a:pt x="880118" y="479962"/>
                  <a:pt x="1032387" y="471948"/>
                </a:cubicBezTo>
                <a:cubicBezTo>
                  <a:pt x="1067101" y="470121"/>
                  <a:pt x="1100941" y="459512"/>
                  <a:pt x="1135626" y="457200"/>
                </a:cubicBezTo>
                <a:cubicBezTo>
                  <a:pt x="1248553" y="449672"/>
                  <a:pt x="1361768" y="447368"/>
                  <a:pt x="1474839" y="442452"/>
                </a:cubicBezTo>
                <a:cubicBezTo>
                  <a:pt x="1586057" y="405378"/>
                  <a:pt x="1448961" y="455390"/>
                  <a:pt x="1563329" y="398206"/>
                </a:cubicBezTo>
                <a:cubicBezTo>
                  <a:pt x="1577234" y="391254"/>
                  <a:pt x="1592826" y="388374"/>
                  <a:pt x="1607574" y="383458"/>
                </a:cubicBezTo>
                <a:cubicBezTo>
                  <a:pt x="1622323" y="373626"/>
                  <a:pt x="1635966" y="361888"/>
                  <a:pt x="1651820" y="353961"/>
                </a:cubicBezTo>
                <a:cubicBezTo>
                  <a:pt x="1688125" y="335809"/>
                  <a:pt x="1750572" y="330128"/>
                  <a:pt x="1784555" y="324464"/>
                </a:cubicBezTo>
                <a:lnTo>
                  <a:pt x="1769807" y="0"/>
                </a:lnTo>
              </a:path>
            </a:pathLst>
          </a:cu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Freeform 21"/>
          <p:cNvSpPr/>
          <p:nvPr/>
        </p:nvSpPr>
        <p:spPr>
          <a:xfrm>
            <a:off x="2934929" y="2580968"/>
            <a:ext cx="1284196" cy="452007"/>
          </a:xfrm>
          <a:custGeom>
            <a:avLst/>
            <a:gdLst>
              <a:gd name="connsiteX0" fmla="*/ 0 w 1284196"/>
              <a:gd name="connsiteY0" fmla="*/ 73742 h 452007"/>
              <a:gd name="connsiteX1" fmla="*/ 14748 w 1284196"/>
              <a:gd name="connsiteY1" fmla="*/ 398206 h 452007"/>
              <a:gd name="connsiteX2" fmla="*/ 29497 w 1284196"/>
              <a:gd name="connsiteY2" fmla="*/ 442451 h 452007"/>
              <a:gd name="connsiteX3" fmla="*/ 560439 w 1284196"/>
              <a:gd name="connsiteY3" fmla="*/ 427703 h 452007"/>
              <a:gd name="connsiteX4" fmla="*/ 678426 w 1284196"/>
              <a:gd name="connsiteY4" fmla="*/ 398206 h 452007"/>
              <a:gd name="connsiteX5" fmla="*/ 722671 w 1284196"/>
              <a:gd name="connsiteY5" fmla="*/ 383458 h 452007"/>
              <a:gd name="connsiteX6" fmla="*/ 870155 w 1284196"/>
              <a:gd name="connsiteY6" fmla="*/ 368709 h 452007"/>
              <a:gd name="connsiteX7" fmla="*/ 1120877 w 1284196"/>
              <a:gd name="connsiteY7" fmla="*/ 383458 h 452007"/>
              <a:gd name="connsiteX8" fmla="*/ 1209368 w 1284196"/>
              <a:gd name="connsiteY8" fmla="*/ 412955 h 452007"/>
              <a:gd name="connsiteX9" fmla="*/ 1238865 w 1284196"/>
              <a:gd name="connsiteY9" fmla="*/ 265471 h 452007"/>
              <a:gd name="connsiteX10" fmla="*/ 1268361 w 1284196"/>
              <a:gd name="connsiteY10" fmla="*/ 162232 h 452007"/>
              <a:gd name="connsiteX11" fmla="*/ 1283110 w 1284196"/>
              <a:gd name="connsiteY11" fmla="*/ 0 h 452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84196" h="452007">
                <a:moveTo>
                  <a:pt x="0" y="73742"/>
                </a:moveTo>
                <a:cubicBezTo>
                  <a:pt x="4916" y="181897"/>
                  <a:pt x="6114" y="290284"/>
                  <a:pt x="14748" y="398206"/>
                </a:cubicBezTo>
                <a:cubicBezTo>
                  <a:pt x="15988" y="413703"/>
                  <a:pt x="13973" y="441612"/>
                  <a:pt x="29497" y="442451"/>
                </a:cubicBezTo>
                <a:cubicBezTo>
                  <a:pt x="206288" y="452007"/>
                  <a:pt x="383458" y="432619"/>
                  <a:pt x="560439" y="427703"/>
                </a:cubicBezTo>
                <a:cubicBezTo>
                  <a:pt x="661577" y="393991"/>
                  <a:pt x="536048" y="433801"/>
                  <a:pt x="678426" y="398206"/>
                </a:cubicBezTo>
                <a:cubicBezTo>
                  <a:pt x="693508" y="394435"/>
                  <a:pt x="707306" y="385822"/>
                  <a:pt x="722671" y="383458"/>
                </a:cubicBezTo>
                <a:cubicBezTo>
                  <a:pt x="771503" y="375945"/>
                  <a:pt x="820994" y="373625"/>
                  <a:pt x="870155" y="368709"/>
                </a:cubicBezTo>
                <a:cubicBezTo>
                  <a:pt x="953729" y="373625"/>
                  <a:pt x="1037862" y="372630"/>
                  <a:pt x="1120877" y="383458"/>
                </a:cubicBezTo>
                <a:cubicBezTo>
                  <a:pt x="1151708" y="387480"/>
                  <a:pt x="1209368" y="412955"/>
                  <a:pt x="1209368" y="412955"/>
                </a:cubicBezTo>
                <a:cubicBezTo>
                  <a:pt x="1219200" y="363794"/>
                  <a:pt x="1223011" y="313033"/>
                  <a:pt x="1238865" y="265471"/>
                </a:cubicBezTo>
                <a:cubicBezTo>
                  <a:pt x="1260023" y="201996"/>
                  <a:pt x="1249843" y="236308"/>
                  <a:pt x="1268361" y="162232"/>
                </a:cubicBezTo>
                <a:cubicBezTo>
                  <a:pt x="1284196" y="19725"/>
                  <a:pt x="1283110" y="74014"/>
                  <a:pt x="1283110" y="0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4" name="TextBox 23"/>
          <p:cNvSpPr txBox="1"/>
          <p:nvPr/>
        </p:nvSpPr>
        <p:spPr>
          <a:xfrm>
            <a:off x="2987824" y="3450486"/>
            <a:ext cx="2215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latin typeface="Arial Black" pitchFamily="34" charset="0"/>
              </a:rPr>
              <a:t>Kira</a:t>
            </a:r>
            <a:r>
              <a:rPr lang="en-US" sz="1600" dirty="0" smtClean="0">
                <a:latin typeface="Arial Black" pitchFamily="34" charset="0"/>
              </a:rPr>
              <a:t> </a:t>
            </a:r>
            <a:r>
              <a:rPr lang="en-US" sz="1600" dirty="0" err="1" smtClean="0">
                <a:latin typeface="Arial Black" pitchFamily="34" charset="0"/>
              </a:rPr>
              <a:t>macam</a:t>
            </a:r>
            <a:r>
              <a:rPr lang="en-US" sz="1600" dirty="0" smtClean="0">
                <a:latin typeface="Arial Black" pitchFamily="34" charset="0"/>
              </a:rPr>
              <a:t> </a:t>
            </a:r>
            <a:r>
              <a:rPr lang="en-US" sz="1600" dirty="0" err="1" smtClean="0">
                <a:latin typeface="Arial Black" pitchFamily="34" charset="0"/>
              </a:rPr>
              <a:t>biasa</a:t>
            </a:r>
            <a:endParaRPr lang="en-MY" sz="1600" dirty="0">
              <a:latin typeface="Arial Black" pitchFamily="34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10800000">
            <a:off x="2915816" y="3140968"/>
            <a:ext cx="864096" cy="21602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reeform 26"/>
          <p:cNvSpPr/>
          <p:nvPr/>
        </p:nvSpPr>
        <p:spPr>
          <a:xfrm>
            <a:off x="3347864" y="1844824"/>
            <a:ext cx="652648" cy="648929"/>
          </a:xfrm>
          <a:custGeom>
            <a:avLst/>
            <a:gdLst>
              <a:gd name="connsiteX0" fmla="*/ 545690 w 652648"/>
              <a:gd name="connsiteY0" fmla="*/ 132736 h 648929"/>
              <a:gd name="connsiteX1" fmla="*/ 501445 w 652648"/>
              <a:gd name="connsiteY1" fmla="*/ 103239 h 648929"/>
              <a:gd name="connsiteX2" fmla="*/ 471948 w 652648"/>
              <a:gd name="connsiteY2" fmla="*/ 58994 h 648929"/>
              <a:gd name="connsiteX3" fmla="*/ 383458 w 652648"/>
              <a:gd name="connsiteY3" fmla="*/ 0 h 648929"/>
              <a:gd name="connsiteX4" fmla="*/ 206477 w 652648"/>
              <a:gd name="connsiteY4" fmla="*/ 29497 h 648929"/>
              <a:gd name="connsiteX5" fmla="*/ 162232 w 652648"/>
              <a:gd name="connsiteY5" fmla="*/ 58994 h 648929"/>
              <a:gd name="connsiteX6" fmla="*/ 132735 w 652648"/>
              <a:gd name="connsiteY6" fmla="*/ 103239 h 648929"/>
              <a:gd name="connsiteX7" fmla="*/ 88490 w 652648"/>
              <a:gd name="connsiteY7" fmla="*/ 147484 h 648929"/>
              <a:gd name="connsiteX8" fmla="*/ 73742 w 652648"/>
              <a:gd name="connsiteY8" fmla="*/ 191729 h 648929"/>
              <a:gd name="connsiteX9" fmla="*/ 44245 w 652648"/>
              <a:gd name="connsiteY9" fmla="*/ 235974 h 648929"/>
              <a:gd name="connsiteX10" fmla="*/ 14748 w 652648"/>
              <a:gd name="connsiteY10" fmla="*/ 324465 h 648929"/>
              <a:gd name="connsiteX11" fmla="*/ 0 w 652648"/>
              <a:gd name="connsiteY11" fmla="*/ 368710 h 648929"/>
              <a:gd name="connsiteX12" fmla="*/ 14748 w 652648"/>
              <a:gd name="connsiteY12" fmla="*/ 501445 h 648929"/>
              <a:gd name="connsiteX13" fmla="*/ 29496 w 652648"/>
              <a:gd name="connsiteY13" fmla="*/ 545691 h 648929"/>
              <a:gd name="connsiteX14" fmla="*/ 58993 w 652648"/>
              <a:gd name="connsiteY14" fmla="*/ 589936 h 648929"/>
              <a:gd name="connsiteX15" fmla="*/ 147484 w 652648"/>
              <a:gd name="connsiteY15" fmla="*/ 634181 h 648929"/>
              <a:gd name="connsiteX16" fmla="*/ 206477 w 652648"/>
              <a:gd name="connsiteY16" fmla="*/ 648929 h 648929"/>
              <a:gd name="connsiteX17" fmla="*/ 412955 w 652648"/>
              <a:gd name="connsiteY17" fmla="*/ 634181 h 648929"/>
              <a:gd name="connsiteX18" fmla="*/ 501445 w 652648"/>
              <a:gd name="connsiteY18" fmla="*/ 589936 h 648929"/>
              <a:gd name="connsiteX19" fmla="*/ 545690 w 652648"/>
              <a:gd name="connsiteY19" fmla="*/ 575187 h 648929"/>
              <a:gd name="connsiteX20" fmla="*/ 648929 w 652648"/>
              <a:gd name="connsiteY20" fmla="*/ 442452 h 648929"/>
              <a:gd name="connsiteX21" fmla="*/ 634180 w 652648"/>
              <a:gd name="connsiteY21" fmla="*/ 235974 h 648929"/>
              <a:gd name="connsiteX22" fmla="*/ 575187 w 652648"/>
              <a:gd name="connsiteY22" fmla="*/ 176981 h 648929"/>
              <a:gd name="connsiteX23" fmla="*/ 501445 w 652648"/>
              <a:gd name="connsiteY23" fmla="*/ 103239 h 648929"/>
              <a:gd name="connsiteX24" fmla="*/ 457200 w 652648"/>
              <a:gd name="connsiteY24" fmla="*/ 103239 h 64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52648" h="648929">
                <a:moveTo>
                  <a:pt x="545690" y="132736"/>
                </a:moveTo>
                <a:cubicBezTo>
                  <a:pt x="530942" y="122904"/>
                  <a:pt x="513979" y="115773"/>
                  <a:pt x="501445" y="103239"/>
                </a:cubicBezTo>
                <a:cubicBezTo>
                  <a:pt x="488911" y="90705"/>
                  <a:pt x="485288" y="70666"/>
                  <a:pt x="471948" y="58994"/>
                </a:cubicBezTo>
                <a:cubicBezTo>
                  <a:pt x="445269" y="35649"/>
                  <a:pt x="383458" y="0"/>
                  <a:pt x="383458" y="0"/>
                </a:cubicBezTo>
                <a:cubicBezTo>
                  <a:pt x="341408" y="4672"/>
                  <a:pt x="255891" y="4790"/>
                  <a:pt x="206477" y="29497"/>
                </a:cubicBezTo>
                <a:cubicBezTo>
                  <a:pt x="190623" y="37424"/>
                  <a:pt x="176980" y="49162"/>
                  <a:pt x="162232" y="58994"/>
                </a:cubicBezTo>
                <a:cubicBezTo>
                  <a:pt x="152400" y="73742"/>
                  <a:pt x="144083" y="89622"/>
                  <a:pt x="132735" y="103239"/>
                </a:cubicBezTo>
                <a:cubicBezTo>
                  <a:pt x="119382" y="119262"/>
                  <a:pt x="100059" y="130130"/>
                  <a:pt x="88490" y="147484"/>
                </a:cubicBezTo>
                <a:cubicBezTo>
                  <a:pt x="79867" y="160419"/>
                  <a:pt x="80694" y="177824"/>
                  <a:pt x="73742" y="191729"/>
                </a:cubicBezTo>
                <a:cubicBezTo>
                  <a:pt x="65815" y="207583"/>
                  <a:pt x="51444" y="219776"/>
                  <a:pt x="44245" y="235974"/>
                </a:cubicBezTo>
                <a:cubicBezTo>
                  <a:pt x="31617" y="264387"/>
                  <a:pt x="24580" y="294968"/>
                  <a:pt x="14748" y="324465"/>
                </a:cubicBezTo>
                <a:lnTo>
                  <a:pt x="0" y="368710"/>
                </a:lnTo>
                <a:cubicBezTo>
                  <a:pt x="4916" y="412955"/>
                  <a:pt x="7430" y="457533"/>
                  <a:pt x="14748" y="501445"/>
                </a:cubicBezTo>
                <a:cubicBezTo>
                  <a:pt x="17304" y="516780"/>
                  <a:pt x="22544" y="531786"/>
                  <a:pt x="29496" y="545691"/>
                </a:cubicBezTo>
                <a:cubicBezTo>
                  <a:pt x="37423" y="561545"/>
                  <a:pt x="46459" y="577402"/>
                  <a:pt x="58993" y="589936"/>
                </a:cubicBezTo>
                <a:cubicBezTo>
                  <a:pt x="84847" y="615789"/>
                  <a:pt x="113899" y="624585"/>
                  <a:pt x="147484" y="634181"/>
                </a:cubicBezTo>
                <a:cubicBezTo>
                  <a:pt x="166974" y="639749"/>
                  <a:pt x="186813" y="644013"/>
                  <a:pt x="206477" y="648929"/>
                </a:cubicBezTo>
                <a:cubicBezTo>
                  <a:pt x="275303" y="644013"/>
                  <a:pt x="344426" y="642243"/>
                  <a:pt x="412955" y="634181"/>
                </a:cubicBezTo>
                <a:cubicBezTo>
                  <a:pt x="461428" y="628478"/>
                  <a:pt x="458617" y="611350"/>
                  <a:pt x="501445" y="589936"/>
                </a:cubicBezTo>
                <a:cubicBezTo>
                  <a:pt x="515350" y="582984"/>
                  <a:pt x="530942" y="580103"/>
                  <a:pt x="545690" y="575187"/>
                </a:cubicBezTo>
                <a:cubicBezTo>
                  <a:pt x="645173" y="475704"/>
                  <a:pt x="620988" y="526271"/>
                  <a:pt x="648929" y="442452"/>
                </a:cubicBezTo>
                <a:cubicBezTo>
                  <a:pt x="644013" y="373626"/>
                  <a:pt x="652648" y="302458"/>
                  <a:pt x="634180" y="235974"/>
                </a:cubicBezTo>
                <a:cubicBezTo>
                  <a:pt x="626737" y="209179"/>
                  <a:pt x="593285" y="198096"/>
                  <a:pt x="575187" y="176981"/>
                </a:cubicBezTo>
                <a:cubicBezTo>
                  <a:pt x="543724" y="140275"/>
                  <a:pt x="552572" y="120281"/>
                  <a:pt x="501445" y="103239"/>
                </a:cubicBezTo>
                <a:cubicBezTo>
                  <a:pt x="487454" y="98575"/>
                  <a:pt x="471948" y="103239"/>
                  <a:pt x="457200" y="103239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>
              <a:ln w="76200"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 animBg="1"/>
      <p:bldP spid="13" grpId="0" animBg="1"/>
      <p:bldP spid="14" grpId="0" animBg="1"/>
      <p:bldP spid="20" grpId="0" animBg="1"/>
      <p:bldP spid="22" grpId="0" animBg="1"/>
      <p:bldP spid="24" grpId="0"/>
      <p:bldP spid="2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92688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3. </a:t>
            </a:r>
            <a:endParaRPr lang="en-MY" u="sng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Y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8" y="260648"/>
            <a:ext cx="4762500" cy="8001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619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Y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Y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8" y="1116732"/>
            <a:ext cx="5095875" cy="8001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Y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8" y="1988840"/>
            <a:ext cx="4772025" cy="8001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Y"/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8" y="2844924"/>
            <a:ext cx="3276600" cy="8001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Y"/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8" y="3717032"/>
            <a:ext cx="2124075" cy="8001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Y"/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8" y="4581128"/>
            <a:ext cx="2124075" cy="800100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smtClean="0"/>
              <a:t>DO EXERCISES IN GIVEN WORKSHEET</a:t>
            </a:r>
          </a:p>
          <a:p>
            <a:pPr algn="ctr">
              <a:buNone/>
            </a:pPr>
            <a:r>
              <a:rPr lang="en-US" sz="3600" b="1" dirty="0" smtClean="0"/>
              <a:t>PAGE 1 </a:t>
            </a:r>
            <a:endParaRPr lang="en-MY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MULTIPLY AND DIVIDE ALGEBRAIC EXPRESSIONS BY A NUMBER</a:t>
            </a:r>
            <a:endParaRPr lang="en-MY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Multiply an algebraic expression by a number.</a:t>
            </a:r>
          </a:p>
          <a:p>
            <a:pPr>
              <a:buNone/>
            </a:pPr>
            <a:r>
              <a:rPr lang="en-US" dirty="0" smtClean="0"/>
              <a:t>EXAMPLE:</a:t>
            </a:r>
          </a:p>
          <a:p>
            <a:pPr marL="514350" indent="-514350">
              <a:buAutoNum type="arabicPeriod"/>
            </a:pPr>
            <a:r>
              <a:rPr lang="en-US" dirty="0" smtClean="0"/>
              <a:t>4(2p + 3)</a:t>
            </a:r>
          </a:p>
          <a:p>
            <a:pPr marL="514350" indent="-514350">
              <a:buNone/>
            </a:pPr>
            <a:r>
              <a:rPr lang="en-US" dirty="0" smtClean="0"/>
              <a:t>	</a:t>
            </a:r>
          </a:p>
          <a:p>
            <a:pPr marL="514350" indent="-514350">
              <a:buNone/>
            </a:pPr>
            <a:r>
              <a:rPr lang="en-US" dirty="0" smtClean="0"/>
              <a:t>	4(2p + 3)</a:t>
            </a:r>
          </a:p>
          <a:p>
            <a:pPr marL="514350" indent="-514350">
              <a:buNone/>
            </a:pPr>
            <a:r>
              <a:rPr lang="en-US" dirty="0" smtClean="0"/>
              <a:t>   = 4x2p + 4x3</a:t>
            </a:r>
          </a:p>
          <a:p>
            <a:pPr marL="514350" indent="-514350">
              <a:buNone/>
            </a:pPr>
            <a:r>
              <a:rPr lang="en-US" dirty="0" smtClean="0"/>
              <a:t>   = 8p + 12 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None/>
            </a:pPr>
            <a:endParaRPr lang="en-MY" dirty="0"/>
          </a:p>
        </p:txBody>
      </p:sp>
      <p:sp>
        <p:nvSpPr>
          <p:cNvPr id="4" name="Freeform 3"/>
          <p:cNvSpPr/>
          <p:nvPr/>
        </p:nvSpPr>
        <p:spPr>
          <a:xfrm>
            <a:off x="1004937" y="2452255"/>
            <a:ext cx="326703" cy="556978"/>
          </a:xfrm>
          <a:custGeom>
            <a:avLst/>
            <a:gdLst>
              <a:gd name="connsiteX0" fmla="*/ 263236 w 326703"/>
              <a:gd name="connsiteY0" fmla="*/ 55418 h 556978"/>
              <a:gd name="connsiteX1" fmla="*/ 221673 w 326703"/>
              <a:gd name="connsiteY1" fmla="*/ 27709 h 556978"/>
              <a:gd name="connsiteX2" fmla="*/ 138545 w 326703"/>
              <a:gd name="connsiteY2" fmla="*/ 0 h 556978"/>
              <a:gd name="connsiteX3" fmla="*/ 96982 w 326703"/>
              <a:gd name="connsiteY3" fmla="*/ 13854 h 556978"/>
              <a:gd name="connsiteX4" fmla="*/ 27709 w 326703"/>
              <a:gd name="connsiteY4" fmla="*/ 96981 h 556978"/>
              <a:gd name="connsiteX5" fmla="*/ 0 w 326703"/>
              <a:gd name="connsiteY5" fmla="*/ 180109 h 556978"/>
              <a:gd name="connsiteX6" fmla="*/ 41563 w 326703"/>
              <a:gd name="connsiteY6" fmla="*/ 387927 h 556978"/>
              <a:gd name="connsiteX7" fmla="*/ 69273 w 326703"/>
              <a:gd name="connsiteY7" fmla="*/ 415636 h 556978"/>
              <a:gd name="connsiteX8" fmla="*/ 110836 w 326703"/>
              <a:gd name="connsiteY8" fmla="*/ 498763 h 556978"/>
              <a:gd name="connsiteX9" fmla="*/ 193963 w 326703"/>
              <a:gd name="connsiteY9" fmla="*/ 554181 h 556978"/>
              <a:gd name="connsiteX10" fmla="*/ 263236 w 326703"/>
              <a:gd name="connsiteY10" fmla="*/ 540327 h 556978"/>
              <a:gd name="connsiteX11" fmla="*/ 290945 w 326703"/>
              <a:gd name="connsiteY11" fmla="*/ 457200 h 556978"/>
              <a:gd name="connsiteX12" fmla="*/ 304800 w 326703"/>
              <a:gd name="connsiteY12" fmla="*/ 415636 h 556978"/>
              <a:gd name="connsiteX13" fmla="*/ 304800 w 326703"/>
              <a:gd name="connsiteY13" fmla="*/ 138545 h 556978"/>
              <a:gd name="connsiteX14" fmla="*/ 263236 w 326703"/>
              <a:gd name="connsiteY14" fmla="*/ 55418 h 556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6703" h="556978">
                <a:moveTo>
                  <a:pt x="263236" y="55418"/>
                </a:moveTo>
                <a:cubicBezTo>
                  <a:pt x="249382" y="36945"/>
                  <a:pt x="236889" y="34472"/>
                  <a:pt x="221673" y="27709"/>
                </a:cubicBezTo>
                <a:cubicBezTo>
                  <a:pt x="194982" y="15846"/>
                  <a:pt x="138545" y="0"/>
                  <a:pt x="138545" y="0"/>
                </a:cubicBezTo>
                <a:cubicBezTo>
                  <a:pt x="124691" y="4618"/>
                  <a:pt x="109133" y="5753"/>
                  <a:pt x="96982" y="13854"/>
                </a:cubicBezTo>
                <a:cubicBezTo>
                  <a:pt x="76377" y="27591"/>
                  <a:pt x="38470" y="72769"/>
                  <a:pt x="27709" y="96981"/>
                </a:cubicBezTo>
                <a:cubicBezTo>
                  <a:pt x="15846" y="123672"/>
                  <a:pt x="0" y="180109"/>
                  <a:pt x="0" y="180109"/>
                </a:cubicBezTo>
                <a:cubicBezTo>
                  <a:pt x="2428" y="201960"/>
                  <a:pt x="10863" y="357228"/>
                  <a:pt x="41563" y="387927"/>
                </a:cubicBezTo>
                <a:lnTo>
                  <a:pt x="69273" y="415636"/>
                </a:lnTo>
                <a:cubicBezTo>
                  <a:pt x="79155" y="445285"/>
                  <a:pt x="85557" y="476644"/>
                  <a:pt x="110836" y="498763"/>
                </a:cubicBezTo>
                <a:cubicBezTo>
                  <a:pt x="135898" y="520693"/>
                  <a:pt x="193963" y="554181"/>
                  <a:pt x="193963" y="554181"/>
                </a:cubicBezTo>
                <a:cubicBezTo>
                  <a:pt x="217054" y="549563"/>
                  <a:pt x="246585" y="556978"/>
                  <a:pt x="263236" y="540327"/>
                </a:cubicBezTo>
                <a:cubicBezTo>
                  <a:pt x="283889" y="519674"/>
                  <a:pt x="281709" y="484909"/>
                  <a:pt x="290945" y="457200"/>
                </a:cubicBezTo>
                <a:lnTo>
                  <a:pt x="304800" y="415636"/>
                </a:lnTo>
                <a:cubicBezTo>
                  <a:pt x="326703" y="284211"/>
                  <a:pt x="326670" y="324440"/>
                  <a:pt x="304800" y="138545"/>
                </a:cubicBezTo>
                <a:cubicBezTo>
                  <a:pt x="299450" y="93070"/>
                  <a:pt x="277091" y="73891"/>
                  <a:pt x="263236" y="55418"/>
                </a:cubicBezTo>
                <a:close/>
              </a:path>
            </a:pathLst>
          </a:cu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TextBox 10"/>
          <p:cNvSpPr txBox="1"/>
          <p:nvPr/>
        </p:nvSpPr>
        <p:spPr>
          <a:xfrm>
            <a:off x="1331640" y="2996952"/>
            <a:ext cx="1093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number</a:t>
            </a:r>
            <a:endParaRPr lang="en-MY" dirty="0"/>
          </a:p>
        </p:txBody>
      </p:sp>
      <p:sp>
        <p:nvSpPr>
          <p:cNvPr id="14" name="TextBox 13"/>
          <p:cNvSpPr txBox="1"/>
          <p:nvPr/>
        </p:nvSpPr>
        <p:spPr>
          <a:xfrm>
            <a:off x="3131840" y="2492896"/>
            <a:ext cx="2369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 algebraic expression</a:t>
            </a:r>
            <a:endParaRPr lang="en-MY" dirty="0"/>
          </a:p>
        </p:txBody>
      </p:sp>
      <p:sp>
        <p:nvSpPr>
          <p:cNvPr id="15" name="Freeform 14"/>
          <p:cNvSpPr/>
          <p:nvPr/>
        </p:nvSpPr>
        <p:spPr>
          <a:xfrm>
            <a:off x="1259632" y="2410691"/>
            <a:ext cx="1387178" cy="623454"/>
          </a:xfrm>
          <a:custGeom>
            <a:avLst/>
            <a:gdLst>
              <a:gd name="connsiteX0" fmla="*/ 195687 w 1387178"/>
              <a:gd name="connsiteY0" fmla="*/ 41564 h 623454"/>
              <a:gd name="connsiteX1" fmla="*/ 112560 w 1387178"/>
              <a:gd name="connsiteY1" fmla="*/ 69273 h 623454"/>
              <a:gd name="connsiteX2" fmla="*/ 43287 w 1387178"/>
              <a:gd name="connsiteY2" fmla="*/ 138545 h 623454"/>
              <a:gd name="connsiteX3" fmla="*/ 1724 w 1387178"/>
              <a:gd name="connsiteY3" fmla="*/ 277091 h 623454"/>
              <a:gd name="connsiteX4" fmla="*/ 15578 w 1387178"/>
              <a:gd name="connsiteY4" fmla="*/ 526473 h 623454"/>
              <a:gd name="connsiteX5" fmla="*/ 140269 w 1387178"/>
              <a:gd name="connsiteY5" fmla="*/ 595745 h 623454"/>
              <a:gd name="connsiteX6" fmla="*/ 181833 w 1387178"/>
              <a:gd name="connsiteY6" fmla="*/ 609600 h 623454"/>
              <a:gd name="connsiteX7" fmla="*/ 223397 w 1387178"/>
              <a:gd name="connsiteY7" fmla="*/ 623454 h 623454"/>
              <a:gd name="connsiteX8" fmla="*/ 652887 w 1387178"/>
              <a:gd name="connsiteY8" fmla="*/ 609600 h 623454"/>
              <a:gd name="connsiteX9" fmla="*/ 763724 w 1387178"/>
              <a:gd name="connsiteY9" fmla="*/ 595745 h 623454"/>
              <a:gd name="connsiteX10" fmla="*/ 1193215 w 1387178"/>
              <a:gd name="connsiteY10" fmla="*/ 581891 h 623454"/>
              <a:gd name="connsiteX11" fmla="*/ 1304051 w 1387178"/>
              <a:gd name="connsiteY11" fmla="*/ 554182 h 623454"/>
              <a:gd name="connsiteX12" fmla="*/ 1373324 w 1387178"/>
              <a:gd name="connsiteY12" fmla="*/ 471054 h 623454"/>
              <a:gd name="connsiteX13" fmla="*/ 1387178 w 1387178"/>
              <a:gd name="connsiteY13" fmla="*/ 429491 h 623454"/>
              <a:gd name="connsiteX14" fmla="*/ 1373324 w 1387178"/>
              <a:gd name="connsiteY14" fmla="*/ 277091 h 623454"/>
              <a:gd name="connsiteX15" fmla="*/ 1359469 w 1387178"/>
              <a:gd name="connsiteY15" fmla="*/ 235527 h 623454"/>
              <a:gd name="connsiteX16" fmla="*/ 1207069 w 1387178"/>
              <a:gd name="connsiteY16" fmla="*/ 110836 h 623454"/>
              <a:gd name="connsiteX17" fmla="*/ 1123942 w 1387178"/>
              <a:gd name="connsiteY17" fmla="*/ 55418 h 623454"/>
              <a:gd name="connsiteX18" fmla="*/ 1040815 w 1387178"/>
              <a:gd name="connsiteY18" fmla="*/ 27709 h 623454"/>
              <a:gd name="connsiteX19" fmla="*/ 860706 w 1387178"/>
              <a:gd name="connsiteY19" fmla="*/ 0 h 623454"/>
              <a:gd name="connsiteX20" fmla="*/ 209542 w 1387178"/>
              <a:gd name="connsiteY20" fmla="*/ 13854 h 623454"/>
              <a:gd name="connsiteX21" fmla="*/ 140269 w 1387178"/>
              <a:gd name="connsiteY21" fmla="*/ 41564 h 623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387178" h="623454">
                <a:moveTo>
                  <a:pt x="195687" y="41564"/>
                </a:moveTo>
                <a:cubicBezTo>
                  <a:pt x="167978" y="50800"/>
                  <a:pt x="128762" y="44971"/>
                  <a:pt x="112560" y="69273"/>
                </a:cubicBezTo>
                <a:cubicBezTo>
                  <a:pt x="75615" y="124691"/>
                  <a:pt x="98705" y="101600"/>
                  <a:pt x="43287" y="138545"/>
                </a:cubicBezTo>
                <a:cubicBezTo>
                  <a:pt x="9557" y="239737"/>
                  <a:pt x="22662" y="193337"/>
                  <a:pt x="1724" y="277091"/>
                </a:cubicBezTo>
                <a:cubicBezTo>
                  <a:pt x="6342" y="360218"/>
                  <a:pt x="0" y="444688"/>
                  <a:pt x="15578" y="526473"/>
                </a:cubicBezTo>
                <a:cubicBezTo>
                  <a:pt x="24014" y="570762"/>
                  <a:pt x="118727" y="588564"/>
                  <a:pt x="140269" y="595745"/>
                </a:cubicBezTo>
                <a:lnTo>
                  <a:pt x="181833" y="609600"/>
                </a:lnTo>
                <a:lnTo>
                  <a:pt x="223397" y="623454"/>
                </a:lnTo>
                <a:lnTo>
                  <a:pt x="652887" y="609600"/>
                </a:lnTo>
                <a:cubicBezTo>
                  <a:pt x="690071" y="607693"/>
                  <a:pt x="726540" y="597652"/>
                  <a:pt x="763724" y="595745"/>
                </a:cubicBezTo>
                <a:cubicBezTo>
                  <a:pt x="906774" y="588409"/>
                  <a:pt x="1050051" y="586509"/>
                  <a:pt x="1193215" y="581891"/>
                </a:cubicBezTo>
                <a:cubicBezTo>
                  <a:pt x="1203203" y="579893"/>
                  <a:pt x="1285796" y="566352"/>
                  <a:pt x="1304051" y="554182"/>
                </a:cubicBezTo>
                <a:cubicBezTo>
                  <a:pt x="1336054" y="532847"/>
                  <a:pt x="1352878" y="501724"/>
                  <a:pt x="1373324" y="471054"/>
                </a:cubicBezTo>
                <a:cubicBezTo>
                  <a:pt x="1377942" y="457200"/>
                  <a:pt x="1387178" y="444095"/>
                  <a:pt x="1387178" y="429491"/>
                </a:cubicBezTo>
                <a:cubicBezTo>
                  <a:pt x="1387178" y="378482"/>
                  <a:pt x="1380538" y="327588"/>
                  <a:pt x="1373324" y="277091"/>
                </a:cubicBezTo>
                <a:cubicBezTo>
                  <a:pt x="1371259" y="262634"/>
                  <a:pt x="1368231" y="247210"/>
                  <a:pt x="1359469" y="235527"/>
                </a:cubicBezTo>
                <a:cubicBezTo>
                  <a:pt x="1313057" y="173643"/>
                  <a:pt x="1270041" y="152817"/>
                  <a:pt x="1207069" y="110836"/>
                </a:cubicBezTo>
                <a:lnTo>
                  <a:pt x="1123942" y="55418"/>
                </a:lnTo>
                <a:cubicBezTo>
                  <a:pt x="1096233" y="46182"/>
                  <a:pt x="1069625" y="32511"/>
                  <a:pt x="1040815" y="27709"/>
                </a:cubicBezTo>
                <a:cubicBezTo>
                  <a:pt x="925476" y="8485"/>
                  <a:pt x="985496" y="17827"/>
                  <a:pt x="860706" y="0"/>
                </a:cubicBezTo>
                <a:lnTo>
                  <a:pt x="209542" y="13854"/>
                </a:lnTo>
                <a:cubicBezTo>
                  <a:pt x="161336" y="15744"/>
                  <a:pt x="162941" y="18892"/>
                  <a:pt x="140269" y="41564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17" name="Straight Arrow Connector 16"/>
          <p:cNvCxnSpPr>
            <a:stCxn id="14" idx="1"/>
          </p:cNvCxnSpPr>
          <p:nvPr/>
        </p:nvCxnSpPr>
        <p:spPr>
          <a:xfrm rot="10800000" flipV="1">
            <a:off x="2699792" y="2677562"/>
            <a:ext cx="432048" cy="3135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0800000">
            <a:off x="1259632" y="3068960"/>
            <a:ext cx="216024" cy="7200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reeform 26"/>
          <p:cNvSpPr/>
          <p:nvPr/>
        </p:nvSpPr>
        <p:spPr>
          <a:xfrm>
            <a:off x="1177636" y="3592464"/>
            <a:ext cx="415637" cy="180353"/>
          </a:xfrm>
          <a:custGeom>
            <a:avLst/>
            <a:gdLst>
              <a:gd name="connsiteX0" fmla="*/ 0 w 415637"/>
              <a:gd name="connsiteY0" fmla="*/ 120554 h 180353"/>
              <a:gd name="connsiteX1" fmla="*/ 13855 w 415637"/>
              <a:gd name="connsiteY1" fmla="*/ 78991 h 180353"/>
              <a:gd name="connsiteX2" fmla="*/ 124691 w 415637"/>
              <a:gd name="connsiteY2" fmla="*/ 23572 h 180353"/>
              <a:gd name="connsiteX3" fmla="*/ 166255 w 415637"/>
              <a:gd name="connsiteY3" fmla="*/ 9718 h 180353"/>
              <a:gd name="connsiteX4" fmla="*/ 360219 w 415637"/>
              <a:gd name="connsiteY4" fmla="*/ 51281 h 180353"/>
              <a:gd name="connsiteX5" fmla="*/ 387928 w 415637"/>
              <a:gd name="connsiteY5" fmla="*/ 134409 h 180353"/>
              <a:gd name="connsiteX6" fmla="*/ 415637 w 415637"/>
              <a:gd name="connsiteY6" fmla="*/ 175972 h 180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5637" h="180353">
                <a:moveTo>
                  <a:pt x="0" y="120554"/>
                </a:moveTo>
                <a:cubicBezTo>
                  <a:pt x="4618" y="106700"/>
                  <a:pt x="6341" y="91514"/>
                  <a:pt x="13855" y="78991"/>
                </a:cubicBezTo>
                <a:cubicBezTo>
                  <a:pt x="38037" y="38687"/>
                  <a:pt x="83238" y="37389"/>
                  <a:pt x="124691" y="23572"/>
                </a:cubicBezTo>
                <a:lnTo>
                  <a:pt x="166255" y="9718"/>
                </a:lnTo>
                <a:cubicBezTo>
                  <a:pt x="176074" y="10611"/>
                  <a:pt x="328169" y="0"/>
                  <a:pt x="360219" y="51281"/>
                </a:cubicBezTo>
                <a:cubicBezTo>
                  <a:pt x="375699" y="76049"/>
                  <a:pt x="378692" y="106700"/>
                  <a:pt x="387928" y="134409"/>
                </a:cubicBezTo>
                <a:cubicBezTo>
                  <a:pt x="403243" y="180353"/>
                  <a:pt x="387178" y="175972"/>
                  <a:pt x="415637" y="175972"/>
                </a:cubicBezTo>
              </a:path>
            </a:pathLst>
          </a:custGeom>
          <a:ln w="38100">
            <a:solidFill>
              <a:srgbClr val="17E90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9" name="Freeform 28"/>
          <p:cNvSpPr/>
          <p:nvPr/>
        </p:nvSpPr>
        <p:spPr>
          <a:xfrm>
            <a:off x="1136073" y="3429000"/>
            <a:ext cx="1080654" cy="325582"/>
          </a:xfrm>
          <a:custGeom>
            <a:avLst/>
            <a:gdLst>
              <a:gd name="connsiteX0" fmla="*/ 0 w 1080654"/>
              <a:gd name="connsiteY0" fmla="*/ 207818 h 207818"/>
              <a:gd name="connsiteX1" fmla="*/ 96982 w 1080654"/>
              <a:gd name="connsiteY1" fmla="*/ 110836 h 207818"/>
              <a:gd name="connsiteX2" fmla="*/ 138545 w 1080654"/>
              <a:gd name="connsiteY2" fmla="*/ 83127 h 207818"/>
              <a:gd name="connsiteX3" fmla="*/ 304800 w 1080654"/>
              <a:gd name="connsiteY3" fmla="*/ 41563 h 207818"/>
              <a:gd name="connsiteX4" fmla="*/ 346363 w 1080654"/>
              <a:gd name="connsiteY4" fmla="*/ 27709 h 207818"/>
              <a:gd name="connsiteX5" fmla="*/ 540327 w 1080654"/>
              <a:gd name="connsiteY5" fmla="*/ 0 h 207818"/>
              <a:gd name="connsiteX6" fmla="*/ 900545 w 1080654"/>
              <a:gd name="connsiteY6" fmla="*/ 13854 h 207818"/>
              <a:gd name="connsiteX7" fmla="*/ 942109 w 1080654"/>
              <a:gd name="connsiteY7" fmla="*/ 27709 h 207818"/>
              <a:gd name="connsiteX8" fmla="*/ 1011382 w 1080654"/>
              <a:gd name="connsiteY8" fmla="*/ 96981 h 207818"/>
              <a:gd name="connsiteX9" fmla="*/ 1039091 w 1080654"/>
              <a:gd name="connsiteY9" fmla="*/ 124691 h 207818"/>
              <a:gd name="connsiteX10" fmla="*/ 1080654 w 1080654"/>
              <a:gd name="connsiteY10" fmla="*/ 152400 h 207818"/>
              <a:gd name="connsiteX11" fmla="*/ 1080654 w 1080654"/>
              <a:gd name="connsiteY11" fmla="*/ 166254 h 207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80654" h="207818">
                <a:moveTo>
                  <a:pt x="0" y="207818"/>
                </a:moveTo>
                <a:cubicBezTo>
                  <a:pt x="24385" y="134660"/>
                  <a:pt x="1702" y="174355"/>
                  <a:pt x="96982" y="110836"/>
                </a:cubicBezTo>
                <a:cubicBezTo>
                  <a:pt x="110836" y="101600"/>
                  <a:pt x="122749" y="88392"/>
                  <a:pt x="138545" y="83127"/>
                </a:cubicBezTo>
                <a:cubicBezTo>
                  <a:pt x="306510" y="27139"/>
                  <a:pt x="136898" y="78874"/>
                  <a:pt x="304800" y="41563"/>
                </a:cubicBezTo>
                <a:cubicBezTo>
                  <a:pt x="319056" y="38395"/>
                  <a:pt x="332107" y="30877"/>
                  <a:pt x="346363" y="27709"/>
                </a:cubicBezTo>
                <a:cubicBezTo>
                  <a:pt x="397738" y="16292"/>
                  <a:pt x="492380" y="5993"/>
                  <a:pt x="540327" y="0"/>
                </a:cubicBezTo>
                <a:cubicBezTo>
                  <a:pt x="660400" y="4618"/>
                  <a:pt x="780668" y="5587"/>
                  <a:pt x="900545" y="13854"/>
                </a:cubicBezTo>
                <a:cubicBezTo>
                  <a:pt x="915115" y="14859"/>
                  <a:pt x="930426" y="18947"/>
                  <a:pt x="942109" y="27709"/>
                </a:cubicBezTo>
                <a:cubicBezTo>
                  <a:pt x="968233" y="47302"/>
                  <a:pt x="988291" y="73890"/>
                  <a:pt x="1011382" y="96981"/>
                </a:cubicBezTo>
                <a:cubicBezTo>
                  <a:pt x="1020619" y="106218"/>
                  <a:pt x="1028222" y="117445"/>
                  <a:pt x="1039091" y="124691"/>
                </a:cubicBezTo>
                <a:cubicBezTo>
                  <a:pt x="1052945" y="133927"/>
                  <a:pt x="1068880" y="140626"/>
                  <a:pt x="1080654" y="152400"/>
                </a:cubicBezTo>
                <a:lnTo>
                  <a:pt x="1080654" y="166254"/>
                </a:lnTo>
              </a:path>
            </a:pathLst>
          </a:custGeom>
          <a:ln w="444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2" name="TextBox 31"/>
          <p:cNvSpPr txBox="1"/>
          <p:nvPr/>
        </p:nvSpPr>
        <p:spPr>
          <a:xfrm>
            <a:off x="2987824" y="3789040"/>
            <a:ext cx="5682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Darabkan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 </a:t>
            </a:r>
            <a:r>
              <a:rPr lang="en-US" dirty="0" err="1" smtClean="0"/>
              <a:t>sebutan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kurungan</a:t>
            </a:r>
            <a:endParaRPr lang="en-MY" dirty="0"/>
          </a:p>
        </p:txBody>
      </p:sp>
      <p:cxnSp>
        <p:nvCxnSpPr>
          <p:cNvPr id="34" name="Straight Arrow Connector 33"/>
          <p:cNvCxnSpPr>
            <a:stCxn id="32" idx="1"/>
          </p:cNvCxnSpPr>
          <p:nvPr/>
        </p:nvCxnSpPr>
        <p:spPr>
          <a:xfrm rot="10800000">
            <a:off x="2555776" y="3933056"/>
            <a:ext cx="432048" cy="406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347864" y="4293096"/>
            <a:ext cx="5041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4x2p + 4x3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ditulis</a:t>
            </a:r>
            <a:r>
              <a:rPr lang="en-US" dirty="0" smtClean="0"/>
              <a:t>: </a:t>
            </a:r>
          </a:p>
          <a:p>
            <a:r>
              <a:rPr lang="en-US" dirty="0" smtClean="0"/>
              <a:t>4(2p) + 4(3) -&gt;</a:t>
            </a:r>
            <a:r>
              <a:rPr lang="en-US" dirty="0" err="1" smtClean="0"/>
              <a:t>tanda</a:t>
            </a:r>
            <a:r>
              <a:rPr lang="en-US" dirty="0" smtClean="0"/>
              <a:t> </a:t>
            </a:r>
            <a:r>
              <a:rPr lang="en-US" dirty="0" err="1" smtClean="0"/>
              <a:t>darab</a:t>
            </a:r>
            <a:r>
              <a:rPr lang="en-US" dirty="0" smtClean="0"/>
              <a:t> </a:t>
            </a:r>
            <a:r>
              <a:rPr lang="en-US" dirty="0" err="1" smtClean="0"/>
              <a:t>ditukarkan</a:t>
            </a:r>
            <a:r>
              <a:rPr lang="en-US" dirty="0" smtClean="0"/>
              <a:t> </a:t>
            </a:r>
            <a:r>
              <a:rPr lang="en-US" dirty="0" err="1" smtClean="0"/>
              <a:t>dgn</a:t>
            </a:r>
            <a:r>
              <a:rPr lang="en-US" dirty="0" smtClean="0"/>
              <a:t> </a:t>
            </a:r>
            <a:r>
              <a:rPr lang="en-US" dirty="0" err="1" smtClean="0"/>
              <a:t>kurungan</a:t>
            </a:r>
            <a:endParaRPr lang="en-MY" dirty="0"/>
          </a:p>
        </p:txBody>
      </p:sp>
      <p:cxnSp>
        <p:nvCxnSpPr>
          <p:cNvPr id="37" name="Straight Arrow Connector 36"/>
          <p:cNvCxnSpPr/>
          <p:nvPr/>
        </p:nvCxnSpPr>
        <p:spPr>
          <a:xfrm rot="10800000">
            <a:off x="3131840" y="4509120"/>
            <a:ext cx="28803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4" grpId="0"/>
      <p:bldP spid="15" grpId="0" animBg="1"/>
      <p:bldP spid="27" grpId="0" animBg="1"/>
      <p:bldP spid="29" grpId="0" animBg="1"/>
      <p:bldP spid="32" grpId="0"/>
      <p:bldP spid="3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404664"/>
            <a:ext cx="8229600" cy="6048672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2. -2(3x – 2y + 5)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                                 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dirty="0" smtClean="0"/>
              <a:t>	                        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dirty="0" smtClean="0"/>
              <a:t>	                    </a:t>
            </a:r>
          </a:p>
          <a:p>
            <a:pPr>
              <a:buNone/>
            </a:pPr>
            <a:r>
              <a:rPr lang="en-US" dirty="0" smtClean="0"/>
              <a:t>	</a:t>
            </a:r>
            <a:endParaRPr lang="en-MY" dirty="0"/>
          </a:p>
        </p:txBody>
      </p:sp>
      <p:sp>
        <p:nvSpPr>
          <p:cNvPr id="5" name="Freeform 4"/>
          <p:cNvSpPr/>
          <p:nvPr/>
        </p:nvSpPr>
        <p:spPr>
          <a:xfrm>
            <a:off x="1190705" y="184533"/>
            <a:ext cx="1080547" cy="364147"/>
          </a:xfrm>
          <a:custGeom>
            <a:avLst/>
            <a:gdLst>
              <a:gd name="connsiteX0" fmla="*/ 3914 w 1080547"/>
              <a:gd name="connsiteY0" fmla="*/ 344734 h 364147"/>
              <a:gd name="connsiteX1" fmla="*/ 18663 w 1080547"/>
              <a:gd name="connsiteY1" fmla="*/ 241496 h 364147"/>
              <a:gd name="connsiteX2" fmla="*/ 107153 w 1080547"/>
              <a:gd name="connsiteY2" fmla="*/ 182502 h 364147"/>
              <a:gd name="connsiteX3" fmla="*/ 136650 w 1080547"/>
              <a:gd name="connsiteY3" fmla="*/ 138257 h 364147"/>
              <a:gd name="connsiteX4" fmla="*/ 239889 w 1080547"/>
              <a:gd name="connsiteY4" fmla="*/ 79263 h 364147"/>
              <a:gd name="connsiteX5" fmla="*/ 284134 w 1080547"/>
              <a:gd name="connsiteY5" fmla="*/ 49767 h 364147"/>
              <a:gd name="connsiteX6" fmla="*/ 387372 w 1080547"/>
              <a:gd name="connsiteY6" fmla="*/ 5522 h 364147"/>
              <a:gd name="connsiteX7" fmla="*/ 667592 w 1080547"/>
              <a:gd name="connsiteY7" fmla="*/ 49767 h 364147"/>
              <a:gd name="connsiteX8" fmla="*/ 711837 w 1080547"/>
              <a:gd name="connsiteY8" fmla="*/ 64515 h 364147"/>
              <a:gd name="connsiteX9" fmla="*/ 756082 w 1080547"/>
              <a:gd name="connsiteY9" fmla="*/ 79263 h 364147"/>
              <a:gd name="connsiteX10" fmla="*/ 888818 w 1080547"/>
              <a:gd name="connsiteY10" fmla="*/ 167754 h 364147"/>
              <a:gd name="connsiteX11" fmla="*/ 933063 w 1080547"/>
              <a:gd name="connsiteY11" fmla="*/ 197251 h 364147"/>
              <a:gd name="connsiteX12" fmla="*/ 977308 w 1080547"/>
              <a:gd name="connsiteY12" fmla="*/ 241496 h 364147"/>
              <a:gd name="connsiteX13" fmla="*/ 1006805 w 1080547"/>
              <a:gd name="connsiteY13" fmla="*/ 285741 h 364147"/>
              <a:gd name="connsiteX14" fmla="*/ 1051050 w 1080547"/>
              <a:gd name="connsiteY14" fmla="*/ 315238 h 364147"/>
              <a:gd name="connsiteX15" fmla="*/ 1080547 w 1080547"/>
              <a:gd name="connsiteY15" fmla="*/ 359483 h 364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80547" h="364147">
                <a:moveTo>
                  <a:pt x="3914" y="344734"/>
                </a:moveTo>
                <a:cubicBezTo>
                  <a:pt x="8830" y="310321"/>
                  <a:pt x="0" y="270823"/>
                  <a:pt x="18663" y="241496"/>
                </a:cubicBezTo>
                <a:cubicBezTo>
                  <a:pt x="37696" y="211588"/>
                  <a:pt x="107153" y="182502"/>
                  <a:pt x="107153" y="182502"/>
                </a:cubicBezTo>
                <a:cubicBezTo>
                  <a:pt x="116985" y="167754"/>
                  <a:pt x="124116" y="150791"/>
                  <a:pt x="136650" y="138257"/>
                </a:cubicBezTo>
                <a:cubicBezTo>
                  <a:pt x="160605" y="114302"/>
                  <a:pt x="212897" y="94687"/>
                  <a:pt x="239889" y="79263"/>
                </a:cubicBezTo>
                <a:cubicBezTo>
                  <a:pt x="255279" y="70469"/>
                  <a:pt x="268744" y="58561"/>
                  <a:pt x="284134" y="49767"/>
                </a:cubicBezTo>
                <a:cubicBezTo>
                  <a:pt x="335166" y="20606"/>
                  <a:pt x="337731" y="22069"/>
                  <a:pt x="387372" y="5522"/>
                </a:cubicBezTo>
                <a:cubicBezTo>
                  <a:pt x="610105" y="22655"/>
                  <a:pt x="518290" y="0"/>
                  <a:pt x="667592" y="49767"/>
                </a:cubicBezTo>
                <a:lnTo>
                  <a:pt x="711837" y="64515"/>
                </a:lnTo>
                <a:lnTo>
                  <a:pt x="756082" y="79263"/>
                </a:lnTo>
                <a:lnTo>
                  <a:pt x="888818" y="167754"/>
                </a:lnTo>
                <a:cubicBezTo>
                  <a:pt x="903566" y="177586"/>
                  <a:pt x="920529" y="184717"/>
                  <a:pt x="933063" y="197251"/>
                </a:cubicBezTo>
                <a:cubicBezTo>
                  <a:pt x="947811" y="211999"/>
                  <a:pt x="963955" y="225473"/>
                  <a:pt x="977308" y="241496"/>
                </a:cubicBezTo>
                <a:cubicBezTo>
                  <a:pt x="988656" y="255113"/>
                  <a:pt x="994271" y="273207"/>
                  <a:pt x="1006805" y="285741"/>
                </a:cubicBezTo>
                <a:cubicBezTo>
                  <a:pt x="1019339" y="298275"/>
                  <a:pt x="1036302" y="305406"/>
                  <a:pt x="1051050" y="315238"/>
                </a:cubicBezTo>
                <a:cubicBezTo>
                  <a:pt x="1067353" y="364147"/>
                  <a:pt x="1050252" y="359483"/>
                  <a:pt x="1080547" y="359483"/>
                </a:cubicBezTo>
              </a:path>
            </a:pathLst>
          </a:cu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Freeform 5"/>
          <p:cNvSpPr/>
          <p:nvPr/>
        </p:nvSpPr>
        <p:spPr>
          <a:xfrm>
            <a:off x="1268361" y="436290"/>
            <a:ext cx="368710" cy="112390"/>
          </a:xfrm>
          <a:custGeom>
            <a:avLst/>
            <a:gdLst>
              <a:gd name="connsiteX0" fmla="*/ 0 w 368710"/>
              <a:gd name="connsiteY0" fmla="*/ 68145 h 112390"/>
              <a:gd name="connsiteX1" fmla="*/ 44245 w 368710"/>
              <a:gd name="connsiteY1" fmla="*/ 53397 h 112390"/>
              <a:gd name="connsiteX2" fmla="*/ 103239 w 368710"/>
              <a:gd name="connsiteY2" fmla="*/ 38649 h 112390"/>
              <a:gd name="connsiteX3" fmla="*/ 191729 w 368710"/>
              <a:gd name="connsiteY3" fmla="*/ 9152 h 112390"/>
              <a:gd name="connsiteX4" fmla="*/ 324465 w 368710"/>
              <a:gd name="connsiteY4" fmla="*/ 23900 h 112390"/>
              <a:gd name="connsiteX5" fmla="*/ 353962 w 368710"/>
              <a:gd name="connsiteY5" fmla="*/ 112390 h 112390"/>
              <a:gd name="connsiteX6" fmla="*/ 368710 w 368710"/>
              <a:gd name="connsiteY6" fmla="*/ 112390 h 11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8710" h="112390">
                <a:moveTo>
                  <a:pt x="0" y="68145"/>
                </a:moveTo>
                <a:cubicBezTo>
                  <a:pt x="14748" y="63229"/>
                  <a:pt x="29297" y="57668"/>
                  <a:pt x="44245" y="53397"/>
                </a:cubicBezTo>
                <a:cubicBezTo>
                  <a:pt x="63735" y="47829"/>
                  <a:pt x="83824" y="44473"/>
                  <a:pt x="103239" y="38649"/>
                </a:cubicBezTo>
                <a:cubicBezTo>
                  <a:pt x="133020" y="29715"/>
                  <a:pt x="191729" y="9152"/>
                  <a:pt x="191729" y="9152"/>
                </a:cubicBezTo>
                <a:cubicBezTo>
                  <a:pt x="235974" y="14068"/>
                  <a:pt x="286907" y="0"/>
                  <a:pt x="324465" y="23900"/>
                </a:cubicBezTo>
                <a:cubicBezTo>
                  <a:pt x="350696" y="40593"/>
                  <a:pt x="322870" y="112390"/>
                  <a:pt x="353962" y="112390"/>
                </a:cubicBezTo>
                <a:lnTo>
                  <a:pt x="368710" y="112390"/>
                </a:lnTo>
              </a:path>
            </a:pathLst>
          </a:cu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7" name="Freeform 6"/>
          <p:cNvSpPr/>
          <p:nvPr/>
        </p:nvSpPr>
        <p:spPr>
          <a:xfrm>
            <a:off x="1179871" y="150474"/>
            <a:ext cx="1828800" cy="398206"/>
          </a:xfrm>
          <a:custGeom>
            <a:avLst/>
            <a:gdLst>
              <a:gd name="connsiteX0" fmla="*/ 0 w 1828800"/>
              <a:gd name="connsiteY0" fmla="*/ 294968 h 398206"/>
              <a:gd name="connsiteX1" fmla="*/ 14748 w 1828800"/>
              <a:gd name="connsiteY1" fmla="*/ 250723 h 398206"/>
              <a:gd name="connsiteX2" fmla="*/ 162232 w 1828800"/>
              <a:gd name="connsiteY2" fmla="*/ 147484 h 398206"/>
              <a:gd name="connsiteX3" fmla="*/ 294968 w 1828800"/>
              <a:gd name="connsiteY3" fmla="*/ 103239 h 398206"/>
              <a:gd name="connsiteX4" fmla="*/ 339213 w 1828800"/>
              <a:gd name="connsiteY4" fmla="*/ 88490 h 398206"/>
              <a:gd name="connsiteX5" fmla="*/ 471948 w 1828800"/>
              <a:gd name="connsiteY5" fmla="*/ 29497 h 398206"/>
              <a:gd name="connsiteX6" fmla="*/ 516194 w 1828800"/>
              <a:gd name="connsiteY6" fmla="*/ 14748 h 398206"/>
              <a:gd name="connsiteX7" fmla="*/ 619432 w 1828800"/>
              <a:gd name="connsiteY7" fmla="*/ 0 h 398206"/>
              <a:gd name="connsiteX8" fmla="*/ 855406 w 1828800"/>
              <a:gd name="connsiteY8" fmla="*/ 14748 h 398206"/>
              <a:gd name="connsiteX9" fmla="*/ 973394 w 1828800"/>
              <a:gd name="connsiteY9" fmla="*/ 44245 h 398206"/>
              <a:gd name="connsiteX10" fmla="*/ 1179871 w 1828800"/>
              <a:gd name="connsiteY10" fmla="*/ 88490 h 398206"/>
              <a:gd name="connsiteX11" fmla="*/ 1224116 w 1828800"/>
              <a:gd name="connsiteY11" fmla="*/ 103239 h 398206"/>
              <a:gd name="connsiteX12" fmla="*/ 1268361 w 1828800"/>
              <a:gd name="connsiteY12" fmla="*/ 132735 h 398206"/>
              <a:gd name="connsiteX13" fmla="*/ 1312606 w 1828800"/>
              <a:gd name="connsiteY13" fmla="*/ 147484 h 398206"/>
              <a:gd name="connsiteX14" fmla="*/ 1356852 w 1828800"/>
              <a:gd name="connsiteY14" fmla="*/ 176981 h 398206"/>
              <a:gd name="connsiteX15" fmla="*/ 1445342 w 1828800"/>
              <a:gd name="connsiteY15" fmla="*/ 206477 h 398206"/>
              <a:gd name="connsiteX16" fmla="*/ 1489587 w 1828800"/>
              <a:gd name="connsiteY16" fmla="*/ 221226 h 398206"/>
              <a:gd name="connsiteX17" fmla="*/ 1563329 w 1828800"/>
              <a:gd name="connsiteY17" fmla="*/ 235974 h 398206"/>
              <a:gd name="connsiteX18" fmla="*/ 1651819 w 1828800"/>
              <a:gd name="connsiteY18" fmla="*/ 265471 h 398206"/>
              <a:gd name="connsiteX19" fmla="*/ 1696064 w 1828800"/>
              <a:gd name="connsiteY19" fmla="*/ 280219 h 398206"/>
              <a:gd name="connsiteX20" fmla="*/ 1769806 w 1828800"/>
              <a:gd name="connsiteY20" fmla="*/ 353961 h 398206"/>
              <a:gd name="connsiteX21" fmla="*/ 1814052 w 1828800"/>
              <a:gd name="connsiteY21" fmla="*/ 383458 h 398206"/>
              <a:gd name="connsiteX22" fmla="*/ 1828800 w 1828800"/>
              <a:gd name="connsiteY22" fmla="*/ 398206 h 39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828800" h="398206">
                <a:moveTo>
                  <a:pt x="0" y="294968"/>
                </a:moveTo>
                <a:cubicBezTo>
                  <a:pt x="4916" y="280220"/>
                  <a:pt x="4796" y="262666"/>
                  <a:pt x="14748" y="250723"/>
                </a:cubicBezTo>
                <a:cubicBezTo>
                  <a:pt x="27693" y="235189"/>
                  <a:pt x="160603" y="148027"/>
                  <a:pt x="162232" y="147484"/>
                </a:cubicBezTo>
                <a:lnTo>
                  <a:pt x="294968" y="103239"/>
                </a:lnTo>
                <a:cubicBezTo>
                  <a:pt x="309716" y="98323"/>
                  <a:pt x="326278" y="97113"/>
                  <a:pt x="339213" y="88490"/>
                </a:cubicBezTo>
                <a:cubicBezTo>
                  <a:pt x="409329" y="41747"/>
                  <a:pt x="366642" y="64600"/>
                  <a:pt x="471948" y="29497"/>
                </a:cubicBezTo>
                <a:cubicBezTo>
                  <a:pt x="486697" y="24581"/>
                  <a:pt x="500804" y="16947"/>
                  <a:pt x="516194" y="14748"/>
                </a:cubicBezTo>
                <a:lnTo>
                  <a:pt x="619432" y="0"/>
                </a:lnTo>
                <a:cubicBezTo>
                  <a:pt x="698090" y="4916"/>
                  <a:pt x="776950" y="7276"/>
                  <a:pt x="855406" y="14748"/>
                </a:cubicBezTo>
                <a:cubicBezTo>
                  <a:pt x="958600" y="24576"/>
                  <a:pt x="896555" y="26513"/>
                  <a:pt x="973394" y="44245"/>
                </a:cubicBezTo>
                <a:cubicBezTo>
                  <a:pt x="1061381" y="64550"/>
                  <a:pt x="1104330" y="66907"/>
                  <a:pt x="1179871" y="88490"/>
                </a:cubicBezTo>
                <a:cubicBezTo>
                  <a:pt x="1194819" y="92761"/>
                  <a:pt x="1210211" y="96287"/>
                  <a:pt x="1224116" y="103239"/>
                </a:cubicBezTo>
                <a:cubicBezTo>
                  <a:pt x="1239970" y="111166"/>
                  <a:pt x="1252507" y="124808"/>
                  <a:pt x="1268361" y="132735"/>
                </a:cubicBezTo>
                <a:cubicBezTo>
                  <a:pt x="1282266" y="139687"/>
                  <a:pt x="1298701" y="140531"/>
                  <a:pt x="1312606" y="147484"/>
                </a:cubicBezTo>
                <a:cubicBezTo>
                  <a:pt x="1328460" y="155411"/>
                  <a:pt x="1340654" y="169782"/>
                  <a:pt x="1356852" y="176981"/>
                </a:cubicBezTo>
                <a:cubicBezTo>
                  <a:pt x="1385264" y="189609"/>
                  <a:pt x="1415845" y="196645"/>
                  <a:pt x="1445342" y="206477"/>
                </a:cubicBezTo>
                <a:cubicBezTo>
                  <a:pt x="1460090" y="211393"/>
                  <a:pt x="1474343" y="218177"/>
                  <a:pt x="1489587" y="221226"/>
                </a:cubicBezTo>
                <a:cubicBezTo>
                  <a:pt x="1514168" y="226142"/>
                  <a:pt x="1539145" y="229378"/>
                  <a:pt x="1563329" y="235974"/>
                </a:cubicBezTo>
                <a:cubicBezTo>
                  <a:pt x="1593326" y="244155"/>
                  <a:pt x="1622322" y="255639"/>
                  <a:pt x="1651819" y="265471"/>
                </a:cubicBezTo>
                <a:lnTo>
                  <a:pt x="1696064" y="280219"/>
                </a:lnTo>
                <a:cubicBezTo>
                  <a:pt x="1814055" y="358879"/>
                  <a:pt x="1671483" y="255638"/>
                  <a:pt x="1769806" y="353961"/>
                </a:cubicBezTo>
                <a:cubicBezTo>
                  <a:pt x="1782340" y="366495"/>
                  <a:pt x="1799871" y="372823"/>
                  <a:pt x="1814052" y="383458"/>
                </a:cubicBezTo>
                <a:cubicBezTo>
                  <a:pt x="1819614" y="387629"/>
                  <a:pt x="1823884" y="393290"/>
                  <a:pt x="1828800" y="398206"/>
                </a:cubicBezTo>
              </a:path>
            </a:pathLst>
          </a:cu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9" name="Straight Arrow Connector 8"/>
          <p:cNvCxnSpPr/>
          <p:nvPr/>
        </p:nvCxnSpPr>
        <p:spPr>
          <a:xfrm rot="16200000" flipH="1">
            <a:off x="1799693" y="1088740"/>
            <a:ext cx="936103" cy="432048"/>
          </a:xfrm>
          <a:prstGeom prst="straightConnector1">
            <a:avLst/>
          </a:prstGeom>
          <a:ln w="28575">
            <a:solidFill>
              <a:srgbClr val="17E90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843808" y="836712"/>
            <a:ext cx="1296144" cy="792088"/>
          </a:xfrm>
          <a:prstGeom prst="straightConnector1">
            <a:avLst/>
          </a:prstGeom>
          <a:ln w="28575">
            <a:solidFill>
              <a:srgbClr val="17E90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1187624" y="1907437"/>
            <a:ext cx="1162358" cy="945499"/>
            <a:chOff x="1226881" y="1340768"/>
            <a:chExt cx="1162358" cy="945499"/>
          </a:xfrm>
        </p:grpSpPr>
        <p:sp>
          <p:nvSpPr>
            <p:cNvPr id="12" name="Freeform 11"/>
            <p:cNvSpPr/>
            <p:nvPr/>
          </p:nvSpPr>
          <p:spPr>
            <a:xfrm>
              <a:off x="1226881" y="1340768"/>
              <a:ext cx="1162358" cy="227820"/>
            </a:xfrm>
            <a:custGeom>
              <a:avLst/>
              <a:gdLst>
                <a:gd name="connsiteX0" fmla="*/ 26732 w 1162358"/>
                <a:gd name="connsiteY0" fmla="*/ 0 h 227820"/>
                <a:gd name="connsiteX1" fmla="*/ 41480 w 1162358"/>
                <a:gd name="connsiteY1" fmla="*/ 147484 h 227820"/>
                <a:gd name="connsiteX2" fmla="*/ 277454 w 1162358"/>
                <a:gd name="connsiteY2" fmla="*/ 162233 h 227820"/>
                <a:gd name="connsiteX3" fmla="*/ 631416 w 1162358"/>
                <a:gd name="connsiteY3" fmla="*/ 176981 h 227820"/>
                <a:gd name="connsiteX4" fmla="*/ 778900 w 1162358"/>
                <a:gd name="connsiteY4" fmla="*/ 191729 h 227820"/>
                <a:gd name="connsiteX5" fmla="*/ 867390 w 1162358"/>
                <a:gd name="connsiteY5" fmla="*/ 206478 h 227820"/>
                <a:gd name="connsiteX6" fmla="*/ 1000125 w 1162358"/>
                <a:gd name="connsiteY6" fmla="*/ 221226 h 227820"/>
                <a:gd name="connsiteX7" fmla="*/ 1103364 w 1162358"/>
                <a:gd name="connsiteY7" fmla="*/ 206478 h 227820"/>
                <a:gd name="connsiteX8" fmla="*/ 1132861 w 1162358"/>
                <a:gd name="connsiteY8" fmla="*/ 117987 h 227820"/>
                <a:gd name="connsiteX9" fmla="*/ 1147609 w 1162358"/>
                <a:gd name="connsiteY9" fmla="*/ 73742 h 227820"/>
                <a:gd name="connsiteX10" fmla="*/ 1162358 w 1162358"/>
                <a:gd name="connsiteY10" fmla="*/ 29497 h 227820"/>
                <a:gd name="connsiteX11" fmla="*/ 1162358 w 1162358"/>
                <a:gd name="connsiteY11" fmla="*/ 0 h 227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62358" h="227820">
                  <a:moveTo>
                    <a:pt x="26732" y="0"/>
                  </a:moveTo>
                  <a:cubicBezTo>
                    <a:pt x="31648" y="49161"/>
                    <a:pt x="0" y="120644"/>
                    <a:pt x="41480" y="147484"/>
                  </a:cubicBezTo>
                  <a:cubicBezTo>
                    <a:pt x="107648" y="190299"/>
                    <a:pt x="198741" y="158297"/>
                    <a:pt x="277454" y="162233"/>
                  </a:cubicBezTo>
                  <a:lnTo>
                    <a:pt x="631416" y="176981"/>
                  </a:lnTo>
                  <a:cubicBezTo>
                    <a:pt x="680577" y="181897"/>
                    <a:pt x="729875" y="185601"/>
                    <a:pt x="778900" y="191729"/>
                  </a:cubicBezTo>
                  <a:cubicBezTo>
                    <a:pt x="808573" y="195438"/>
                    <a:pt x="837749" y="202526"/>
                    <a:pt x="867390" y="206478"/>
                  </a:cubicBezTo>
                  <a:cubicBezTo>
                    <a:pt x="911517" y="212362"/>
                    <a:pt x="955880" y="216310"/>
                    <a:pt x="1000125" y="221226"/>
                  </a:cubicBezTo>
                  <a:cubicBezTo>
                    <a:pt x="1034538" y="216310"/>
                    <a:pt x="1075924" y="227820"/>
                    <a:pt x="1103364" y="206478"/>
                  </a:cubicBezTo>
                  <a:cubicBezTo>
                    <a:pt x="1127907" y="187389"/>
                    <a:pt x="1123029" y="147484"/>
                    <a:pt x="1132861" y="117987"/>
                  </a:cubicBezTo>
                  <a:lnTo>
                    <a:pt x="1147609" y="73742"/>
                  </a:lnTo>
                  <a:cubicBezTo>
                    <a:pt x="1152525" y="58994"/>
                    <a:pt x="1162358" y="45043"/>
                    <a:pt x="1162358" y="29497"/>
                  </a:cubicBezTo>
                  <a:lnTo>
                    <a:pt x="1162358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1561774" y="1484784"/>
              <a:ext cx="201914" cy="801483"/>
            </a:xfrm>
            <a:custGeom>
              <a:avLst/>
              <a:gdLst>
                <a:gd name="connsiteX0" fmla="*/ 193284 w 193284"/>
                <a:gd name="connsiteY0" fmla="*/ 0 h 545957"/>
                <a:gd name="connsiteX1" fmla="*/ 178536 w 193284"/>
                <a:gd name="connsiteY1" fmla="*/ 44245 h 545957"/>
                <a:gd name="connsiteX2" fmla="*/ 119542 w 193284"/>
                <a:gd name="connsiteY2" fmla="*/ 147484 h 545957"/>
                <a:gd name="connsiteX3" fmla="*/ 75297 w 193284"/>
                <a:gd name="connsiteY3" fmla="*/ 294967 h 545957"/>
                <a:gd name="connsiteX4" fmla="*/ 45800 w 193284"/>
                <a:gd name="connsiteY4" fmla="*/ 383458 h 545957"/>
                <a:gd name="connsiteX5" fmla="*/ 31052 w 193284"/>
                <a:gd name="connsiteY5" fmla="*/ 442451 h 545957"/>
                <a:gd name="connsiteX6" fmla="*/ 1555 w 193284"/>
                <a:gd name="connsiteY6" fmla="*/ 545690 h 545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284" h="545957">
                  <a:moveTo>
                    <a:pt x="193284" y="0"/>
                  </a:moveTo>
                  <a:cubicBezTo>
                    <a:pt x="188368" y="14748"/>
                    <a:pt x="185488" y="30340"/>
                    <a:pt x="178536" y="44245"/>
                  </a:cubicBezTo>
                  <a:cubicBezTo>
                    <a:pt x="125320" y="150677"/>
                    <a:pt x="171259" y="18192"/>
                    <a:pt x="119542" y="147484"/>
                  </a:cubicBezTo>
                  <a:cubicBezTo>
                    <a:pt x="77825" y="251776"/>
                    <a:pt x="101374" y="208044"/>
                    <a:pt x="75297" y="294967"/>
                  </a:cubicBezTo>
                  <a:cubicBezTo>
                    <a:pt x="66363" y="324748"/>
                    <a:pt x="53341" y="353294"/>
                    <a:pt x="45800" y="383458"/>
                  </a:cubicBezTo>
                  <a:cubicBezTo>
                    <a:pt x="40884" y="403122"/>
                    <a:pt x="36876" y="423036"/>
                    <a:pt x="31052" y="442451"/>
                  </a:cubicBezTo>
                  <a:cubicBezTo>
                    <a:pt x="0" y="545957"/>
                    <a:pt x="1555" y="498213"/>
                    <a:pt x="1555" y="545690"/>
                  </a:cubicBezTo>
                </a:path>
              </a:pathLst>
            </a:cu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</p:grpSp>
      <p:cxnSp>
        <p:nvCxnSpPr>
          <p:cNvPr id="15" name="Straight Arrow Connector 14"/>
          <p:cNvCxnSpPr/>
          <p:nvPr/>
        </p:nvCxnSpPr>
        <p:spPr>
          <a:xfrm rot="5400000">
            <a:off x="1763688" y="2204864"/>
            <a:ext cx="936104" cy="504056"/>
          </a:xfrm>
          <a:prstGeom prst="straightConnector1">
            <a:avLst/>
          </a:prstGeom>
          <a:ln w="28575">
            <a:solidFill>
              <a:srgbClr val="17E90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>
            <a:off x="2610465" y="1935467"/>
            <a:ext cx="1429607" cy="989477"/>
            <a:chOff x="2610465" y="1340768"/>
            <a:chExt cx="1429607" cy="989477"/>
          </a:xfrm>
        </p:grpSpPr>
        <p:sp>
          <p:nvSpPr>
            <p:cNvPr id="16" name="Freeform 15"/>
            <p:cNvSpPr/>
            <p:nvPr/>
          </p:nvSpPr>
          <p:spPr>
            <a:xfrm>
              <a:off x="2699792" y="1340768"/>
              <a:ext cx="1340280" cy="199967"/>
            </a:xfrm>
            <a:custGeom>
              <a:avLst/>
              <a:gdLst>
                <a:gd name="connsiteX0" fmla="*/ 0 w 1340280"/>
                <a:gd name="connsiteY0" fmla="*/ 0 h 199967"/>
                <a:gd name="connsiteX1" fmla="*/ 29497 w 1340280"/>
                <a:gd name="connsiteY1" fmla="*/ 103239 h 199967"/>
                <a:gd name="connsiteX2" fmla="*/ 58994 w 1340280"/>
                <a:gd name="connsiteY2" fmla="*/ 147484 h 199967"/>
                <a:gd name="connsiteX3" fmla="*/ 117987 w 1340280"/>
                <a:gd name="connsiteY3" fmla="*/ 162233 h 199967"/>
                <a:gd name="connsiteX4" fmla="*/ 235974 w 1340280"/>
                <a:gd name="connsiteY4" fmla="*/ 176981 h 199967"/>
                <a:gd name="connsiteX5" fmla="*/ 825910 w 1340280"/>
                <a:gd name="connsiteY5" fmla="*/ 162233 h 199967"/>
                <a:gd name="connsiteX6" fmla="*/ 899652 w 1340280"/>
                <a:gd name="connsiteY6" fmla="*/ 147484 h 199967"/>
                <a:gd name="connsiteX7" fmla="*/ 1297858 w 1340280"/>
                <a:gd name="connsiteY7" fmla="*/ 162233 h 199967"/>
                <a:gd name="connsiteX8" fmla="*/ 1297858 w 1340280"/>
                <a:gd name="connsiteY8" fmla="*/ 29497 h 199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0280" h="199967">
                  <a:moveTo>
                    <a:pt x="0" y="0"/>
                  </a:moveTo>
                  <a:cubicBezTo>
                    <a:pt x="4727" y="18908"/>
                    <a:pt x="18916" y="82077"/>
                    <a:pt x="29497" y="103239"/>
                  </a:cubicBezTo>
                  <a:cubicBezTo>
                    <a:pt x="37424" y="119093"/>
                    <a:pt x="44246" y="137652"/>
                    <a:pt x="58994" y="147484"/>
                  </a:cubicBezTo>
                  <a:cubicBezTo>
                    <a:pt x="75859" y="158728"/>
                    <a:pt x="97993" y="158901"/>
                    <a:pt x="117987" y="162233"/>
                  </a:cubicBezTo>
                  <a:cubicBezTo>
                    <a:pt x="157083" y="168749"/>
                    <a:pt x="196645" y="172065"/>
                    <a:pt x="235974" y="176981"/>
                  </a:cubicBezTo>
                  <a:lnTo>
                    <a:pt x="825910" y="162233"/>
                  </a:lnTo>
                  <a:cubicBezTo>
                    <a:pt x="850953" y="161120"/>
                    <a:pt x="874585" y="147484"/>
                    <a:pt x="899652" y="147484"/>
                  </a:cubicBezTo>
                  <a:cubicBezTo>
                    <a:pt x="1032478" y="147484"/>
                    <a:pt x="1170504" y="199967"/>
                    <a:pt x="1297858" y="162233"/>
                  </a:cubicBezTo>
                  <a:cubicBezTo>
                    <a:pt x="1340280" y="149663"/>
                    <a:pt x="1297858" y="73742"/>
                    <a:pt x="1297858" y="29497"/>
                  </a:cubicBezTo>
                </a:path>
              </a:pathLst>
            </a:cu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2610465" y="1484784"/>
              <a:ext cx="665391" cy="845461"/>
            </a:xfrm>
            <a:custGeom>
              <a:avLst/>
              <a:gdLst>
                <a:gd name="connsiteX0" fmla="*/ 530941 w 555521"/>
                <a:gd name="connsiteY0" fmla="*/ 24580 h 658760"/>
                <a:gd name="connsiteX1" fmla="*/ 457200 w 555521"/>
                <a:gd name="connsiteY1" fmla="*/ 98321 h 658760"/>
                <a:gd name="connsiteX2" fmla="*/ 412954 w 555521"/>
                <a:gd name="connsiteY2" fmla="*/ 127818 h 658760"/>
                <a:gd name="connsiteX3" fmla="*/ 383458 w 555521"/>
                <a:gd name="connsiteY3" fmla="*/ 172063 h 658760"/>
                <a:gd name="connsiteX4" fmla="*/ 294967 w 555521"/>
                <a:gd name="connsiteY4" fmla="*/ 260554 h 658760"/>
                <a:gd name="connsiteX5" fmla="*/ 250722 w 555521"/>
                <a:gd name="connsiteY5" fmla="*/ 304799 h 658760"/>
                <a:gd name="connsiteX6" fmla="*/ 206477 w 555521"/>
                <a:gd name="connsiteY6" fmla="*/ 349044 h 658760"/>
                <a:gd name="connsiteX7" fmla="*/ 132735 w 555521"/>
                <a:gd name="connsiteY7" fmla="*/ 437534 h 658760"/>
                <a:gd name="connsiteX8" fmla="*/ 117987 w 555521"/>
                <a:gd name="connsiteY8" fmla="*/ 481780 h 658760"/>
                <a:gd name="connsiteX9" fmla="*/ 44245 w 555521"/>
                <a:gd name="connsiteY9" fmla="*/ 570270 h 658760"/>
                <a:gd name="connsiteX10" fmla="*/ 29496 w 555521"/>
                <a:gd name="connsiteY10" fmla="*/ 614515 h 658760"/>
                <a:gd name="connsiteX11" fmla="*/ 0 w 555521"/>
                <a:gd name="connsiteY11" fmla="*/ 658760 h 65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5521" h="658760">
                  <a:moveTo>
                    <a:pt x="530941" y="24580"/>
                  </a:moveTo>
                  <a:cubicBezTo>
                    <a:pt x="412954" y="103236"/>
                    <a:pt x="555521" y="0"/>
                    <a:pt x="457200" y="98321"/>
                  </a:cubicBezTo>
                  <a:cubicBezTo>
                    <a:pt x="444666" y="110855"/>
                    <a:pt x="427703" y="117986"/>
                    <a:pt x="412954" y="127818"/>
                  </a:cubicBezTo>
                  <a:cubicBezTo>
                    <a:pt x="403122" y="142566"/>
                    <a:pt x="395234" y="158815"/>
                    <a:pt x="383458" y="172063"/>
                  </a:cubicBezTo>
                  <a:cubicBezTo>
                    <a:pt x="355744" y="203241"/>
                    <a:pt x="324464" y="231057"/>
                    <a:pt x="294967" y="260554"/>
                  </a:cubicBezTo>
                  <a:lnTo>
                    <a:pt x="250722" y="304799"/>
                  </a:lnTo>
                  <a:cubicBezTo>
                    <a:pt x="235974" y="319547"/>
                    <a:pt x="218047" y="331690"/>
                    <a:pt x="206477" y="349044"/>
                  </a:cubicBezTo>
                  <a:cubicBezTo>
                    <a:pt x="165410" y="410643"/>
                    <a:pt x="189514" y="380755"/>
                    <a:pt x="132735" y="437534"/>
                  </a:cubicBezTo>
                  <a:cubicBezTo>
                    <a:pt x="127819" y="452283"/>
                    <a:pt x="126611" y="468845"/>
                    <a:pt x="117987" y="481780"/>
                  </a:cubicBezTo>
                  <a:cubicBezTo>
                    <a:pt x="52744" y="579644"/>
                    <a:pt x="92503" y="473755"/>
                    <a:pt x="44245" y="570270"/>
                  </a:cubicBezTo>
                  <a:cubicBezTo>
                    <a:pt x="37293" y="584175"/>
                    <a:pt x="36448" y="600610"/>
                    <a:pt x="29496" y="614515"/>
                  </a:cubicBezTo>
                  <a:cubicBezTo>
                    <a:pt x="21569" y="630369"/>
                    <a:pt x="0" y="658760"/>
                    <a:pt x="0" y="658760"/>
                  </a:cubicBezTo>
                </a:path>
              </a:pathLst>
            </a:custGeom>
            <a:ln w="28575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</p:grpSp>
      <p:cxnSp>
        <p:nvCxnSpPr>
          <p:cNvPr id="19" name="Straight Arrow Connector 18"/>
          <p:cNvCxnSpPr/>
          <p:nvPr/>
        </p:nvCxnSpPr>
        <p:spPr>
          <a:xfrm rot="10800000" flipV="1">
            <a:off x="3203848" y="2060847"/>
            <a:ext cx="936104" cy="864096"/>
          </a:xfrm>
          <a:prstGeom prst="straightConnector1">
            <a:avLst/>
          </a:prstGeom>
          <a:ln w="28575">
            <a:solidFill>
              <a:srgbClr val="17E90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3759412" y="1978691"/>
            <a:ext cx="1839555" cy="874245"/>
            <a:chOff x="3759412" y="1401097"/>
            <a:chExt cx="1839555" cy="874245"/>
          </a:xfrm>
        </p:grpSpPr>
        <p:sp>
          <p:nvSpPr>
            <p:cNvPr id="20" name="Freeform 19"/>
            <p:cNvSpPr/>
            <p:nvPr/>
          </p:nvSpPr>
          <p:spPr>
            <a:xfrm>
              <a:off x="4409768" y="1401097"/>
              <a:ext cx="1189199" cy="338391"/>
            </a:xfrm>
            <a:custGeom>
              <a:avLst/>
              <a:gdLst>
                <a:gd name="connsiteX0" fmla="*/ 0 w 1189199"/>
                <a:gd name="connsiteY0" fmla="*/ 0 h 338391"/>
                <a:gd name="connsiteX1" fmla="*/ 14748 w 1189199"/>
                <a:gd name="connsiteY1" fmla="*/ 88490 h 338391"/>
                <a:gd name="connsiteX2" fmla="*/ 29497 w 1189199"/>
                <a:gd name="connsiteY2" fmla="*/ 147484 h 338391"/>
                <a:gd name="connsiteX3" fmla="*/ 383458 w 1189199"/>
                <a:gd name="connsiteY3" fmla="*/ 250722 h 338391"/>
                <a:gd name="connsiteX4" fmla="*/ 722671 w 1189199"/>
                <a:gd name="connsiteY4" fmla="*/ 235974 h 338391"/>
                <a:gd name="connsiteX5" fmla="*/ 884903 w 1189199"/>
                <a:gd name="connsiteY5" fmla="*/ 206477 h 338391"/>
                <a:gd name="connsiteX6" fmla="*/ 929148 w 1189199"/>
                <a:gd name="connsiteY6" fmla="*/ 191729 h 338391"/>
                <a:gd name="connsiteX7" fmla="*/ 1120877 w 1189199"/>
                <a:gd name="connsiteY7" fmla="*/ 162232 h 338391"/>
                <a:gd name="connsiteX8" fmla="*/ 1165122 w 1189199"/>
                <a:gd name="connsiteY8" fmla="*/ 147484 h 338391"/>
                <a:gd name="connsiteX9" fmla="*/ 1179871 w 1189199"/>
                <a:gd name="connsiteY9" fmla="*/ 14748 h 338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9199" h="338391">
                  <a:moveTo>
                    <a:pt x="0" y="0"/>
                  </a:moveTo>
                  <a:cubicBezTo>
                    <a:pt x="4916" y="29497"/>
                    <a:pt x="8883" y="59167"/>
                    <a:pt x="14748" y="88490"/>
                  </a:cubicBezTo>
                  <a:cubicBezTo>
                    <a:pt x="18723" y="108366"/>
                    <a:pt x="23673" y="128069"/>
                    <a:pt x="29497" y="147484"/>
                  </a:cubicBezTo>
                  <a:cubicBezTo>
                    <a:pt x="86769" y="338391"/>
                    <a:pt x="50428" y="235585"/>
                    <a:pt x="383458" y="250722"/>
                  </a:cubicBezTo>
                  <a:cubicBezTo>
                    <a:pt x="496529" y="245806"/>
                    <a:pt x="609761" y="243761"/>
                    <a:pt x="722671" y="235974"/>
                  </a:cubicBezTo>
                  <a:cubicBezTo>
                    <a:pt x="740837" y="234721"/>
                    <a:pt x="861517" y="212323"/>
                    <a:pt x="884903" y="206477"/>
                  </a:cubicBezTo>
                  <a:cubicBezTo>
                    <a:pt x="899985" y="202706"/>
                    <a:pt x="914066" y="195500"/>
                    <a:pt x="929148" y="191729"/>
                  </a:cubicBezTo>
                  <a:cubicBezTo>
                    <a:pt x="996720" y="174836"/>
                    <a:pt x="1049223" y="171188"/>
                    <a:pt x="1120877" y="162232"/>
                  </a:cubicBezTo>
                  <a:cubicBezTo>
                    <a:pt x="1135625" y="157316"/>
                    <a:pt x="1154129" y="158477"/>
                    <a:pt x="1165122" y="147484"/>
                  </a:cubicBezTo>
                  <a:cubicBezTo>
                    <a:pt x="1189199" y="123407"/>
                    <a:pt x="1179871" y="27425"/>
                    <a:pt x="1179871" y="14748"/>
                  </a:cubicBezTo>
                </a:path>
              </a:pathLst>
            </a:cu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3759412" y="1681316"/>
              <a:ext cx="1033814" cy="594026"/>
            </a:xfrm>
            <a:custGeom>
              <a:avLst/>
              <a:gdLst>
                <a:gd name="connsiteX0" fmla="*/ 1033814 w 1033814"/>
                <a:gd name="connsiteY0" fmla="*/ 0 h 594026"/>
                <a:gd name="connsiteX1" fmla="*/ 871582 w 1033814"/>
                <a:gd name="connsiteY1" fmla="*/ 103239 h 594026"/>
                <a:gd name="connsiteX2" fmla="*/ 871582 w 1033814"/>
                <a:gd name="connsiteY2" fmla="*/ 103239 h 594026"/>
                <a:gd name="connsiteX3" fmla="*/ 812588 w 1033814"/>
                <a:gd name="connsiteY3" fmla="*/ 132736 h 594026"/>
                <a:gd name="connsiteX4" fmla="*/ 709349 w 1033814"/>
                <a:gd name="connsiteY4" fmla="*/ 206478 h 594026"/>
                <a:gd name="connsiteX5" fmla="*/ 576614 w 1033814"/>
                <a:gd name="connsiteY5" fmla="*/ 265471 h 594026"/>
                <a:gd name="connsiteX6" fmla="*/ 532369 w 1033814"/>
                <a:gd name="connsiteY6" fmla="*/ 280219 h 594026"/>
                <a:gd name="connsiteX7" fmla="*/ 443878 w 1033814"/>
                <a:gd name="connsiteY7" fmla="*/ 339213 h 594026"/>
                <a:gd name="connsiteX8" fmla="*/ 355388 w 1033814"/>
                <a:gd name="connsiteY8" fmla="*/ 368710 h 594026"/>
                <a:gd name="connsiteX9" fmla="*/ 266898 w 1033814"/>
                <a:gd name="connsiteY9" fmla="*/ 412955 h 594026"/>
                <a:gd name="connsiteX10" fmla="*/ 134162 w 1033814"/>
                <a:gd name="connsiteY10" fmla="*/ 486697 h 594026"/>
                <a:gd name="connsiteX11" fmla="*/ 104665 w 1033814"/>
                <a:gd name="connsiteY11" fmla="*/ 530942 h 594026"/>
                <a:gd name="connsiteX12" fmla="*/ 60420 w 1033814"/>
                <a:gd name="connsiteY12" fmla="*/ 545690 h 594026"/>
                <a:gd name="connsiteX13" fmla="*/ 16175 w 1033814"/>
                <a:gd name="connsiteY13" fmla="*/ 589936 h 59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33814" h="594026">
                  <a:moveTo>
                    <a:pt x="1033814" y="0"/>
                  </a:moveTo>
                  <a:cubicBezTo>
                    <a:pt x="942931" y="30296"/>
                    <a:pt x="1002006" y="5421"/>
                    <a:pt x="871582" y="103239"/>
                  </a:cubicBezTo>
                  <a:lnTo>
                    <a:pt x="871582" y="103239"/>
                  </a:lnTo>
                  <a:cubicBezTo>
                    <a:pt x="851917" y="113071"/>
                    <a:pt x="831677" y="121828"/>
                    <a:pt x="812588" y="132736"/>
                  </a:cubicBezTo>
                  <a:cubicBezTo>
                    <a:pt x="777822" y="152602"/>
                    <a:pt x="741014" y="183860"/>
                    <a:pt x="709349" y="206478"/>
                  </a:cubicBezTo>
                  <a:cubicBezTo>
                    <a:pt x="648001" y="250298"/>
                    <a:pt x="666540" y="235496"/>
                    <a:pt x="576614" y="265471"/>
                  </a:cubicBezTo>
                  <a:lnTo>
                    <a:pt x="532369" y="280219"/>
                  </a:lnTo>
                  <a:cubicBezTo>
                    <a:pt x="502872" y="299884"/>
                    <a:pt x="477510" y="328002"/>
                    <a:pt x="443878" y="339213"/>
                  </a:cubicBezTo>
                  <a:cubicBezTo>
                    <a:pt x="414381" y="349045"/>
                    <a:pt x="381258" y="351463"/>
                    <a:pt x="355388" y="368710"/>
                  </a:cubicBezTo>
                  <a:cubicBezTo>
                    <a:pt x="298208" y="406830"/>
                    <a:pt x="327959" y="392602"/>
                    <a:pt x="266898" y="412955"/>
                  </a:cubicBezTo>
                  <a:cubicBezTo>
                    <a:pt x="165472" y="480572"/>
                    <a:pt x="212039" y="460739"/>
                    <a:pt x="134162" y="486697"/>
                  </a:cubicBezTo>
                  <a:cubicBezTo>
                    <a:pt x="124330" y="501445"/>
                    <a:pt x="118506" y="519869"/>
                    <a:pt x="104665" y="530942"/>
                  </a:cubicBezTo>
                  <a:cubicBezTo>
                    <a:pt x="92526" y="540653"/>
                    <a:pt x="72559" y="535978"/>
                    <a:pt x="60420" y="545690"/>
                  </a:cubicBezTo>
                  <a:cubicBezTo>
                    <a:pt x="0" y="594026"/>
                    <a:pt x="56469" y="589936"/>
                    <a:pt x="16175" y="589936"/>
                  </a:cubicBezTo>
                </a:path>
              </a:pathLst>
            </a:cu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713698" y="3164406"/>
            <a:ext cx="682599" cy="840658"/>
            <a:chOff x="1713698" y="2639961"/>
            <a:chExt cx="682599" cy="840658"/>
          </a:xfrm>
        </p:grpSpPr>
        <p:sp>
          <p:nvSpPr>
            <p:cNvPr id="27" name="Freeform 26"/>
            <p:cNvSpPr/>
            <p:nvPr/>
          </p:nvSpPr>
          <p:spPr>
            <a:xfrm>
              <a:off x="1713698" y="2639961"/>
              <a:ext cx="682599" cy="226480"/>
            </a:xfrm>
            <a:custGeom>
              <a:avLst/>
              <a:gdLst>
                <a:gd name="connsiteX0" fmla="*/ 159347 w 682599"/>
                <a:gd name="connsiteY0" fmla="*/ 29497 h 226480"/>
                <a:gd name="connsiteX1" fmla="*/ 188844 w 682599"/>
                <a:gd name="connsiteY1" fmla="*/ 73742 h 226480"/>
                <a:gd name="connsiteX2" fmla="*/ 542805 w 682599"/>
                <a:gd name="connsiteY2" fmla="*/ 132736 h 226480"/>
                <a:gd name="connsiteX3" fmla="*/ 631296 w 682599"/>
                <a:gd name="connsiteY3" fmla="*/ 0 h 226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2599" h="226480">
                  <a:moveTo>
                    <a:pt x="159347" y="29497"/>
                  </a:moveTo>
                  <a:cubicBezTo>
                    <a:pt x="169179" y="44245"/>
                    <a:pt x="180917" y="57888"/>
                    <a:pt x="188844" y="73742"/>
                  </a:cubicBezTo>
                  <a:cubicBezTo>
                    <a:pt x="265213" y="226480"/>
                    <a:pt x="0" y="109135"/>
                    <a:pt x="542805" y="132736"/>
                  </a:cubicBezTo>
                  <a:cubicBezTo>
                    <a:pt x="682599" y="179334"/>
                    <a:pt x="631296" y="193326"/>
                    <a:pt x="631296" y="0"/>
                  </a:cubicBezTo>
                </a:path>
              </a:pathLst>
            </a:cu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2004973" y="2772697"/>
              <a:ext cx="89298" cy="707922"/>
            </a:xfrm>
            <a:custGeom>
              <a:avLst/>
              <a:gdLst>
                <a:gd name="connsiteX0" fmla="*/ 89298 w 89298"/>
                <a:gd name="connsiteY0" fmla="*/ 0 h 707922"/>
                <a:gd name="connsiteX1" fmla="*/ 74550 w 89298"/>
                <a:gd name="connsiteY1" fmla="*/ 339213 h 707922"/>
                <a:gd name="connsiteX2" fmla="*/ 59801 w 89298"/>
                <a:gd name="connsiteY2" fmla="*/ 412955 h 707922"/>
                <a:gd name="connsiteX3" fmla="*/ 45053 w 89298"/>
                <a:gd name="connsiteY3" fmla="*/ 516193 h 707922"/>
                <a:gd name="connsiteX4" fmla="*/ 15556 w 89298"/>
                <a:gd name="connsiteY4" fmla="*/ 604684 h 707922"/>
                <a:gd name="connsiteX5" fmla="*/ 808 w 89298"/>
                <a:gd name="connsiteY5" fmla="*/ 707922 h 707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298" h="707922">
                  <a:moveTo>
                    <a:pt x="89298" y="0"/>
                  </a:moveTo>
                  <a:cubicBezTo>
                    <a:pt x="84382" y="113071"/>
                    <a:pt x="82614" y="226323"/>
                    <a:pt x="74550" y="339213"/>
                  </a:cubicBezTo>
                  <a:cubicBezTo>
                    <a:pt x="72764" y="364217"/>
                    <a:pt x="63922" y="388229"/>
                    <a:pt x="59801" y="412955"/>
                  </a:cubicBezTo>
                  <a:cubicBezTo>
                    <a:pt x="54086" y="447244"/>
                    <a:pt x="52870" y="482321"/>
                    <a:pt x="45053" y="516193"/>
                  </a:cubicBezTo>
                  <a:cubicBezTo>
                    <a:pt x="38062" y="546489"/>
                    <a:pt x="20667" y="574014"/>
                    <a:pt x="15556" y="604684"/>
                  </a:cubicBezTo>
                  <a:cubicBezTo>
                    <a:pt x="0" y="698023"/>
                    <a:pt x="808" y="663270"/>
                    <a:pt x="808" y="707922"/>
                  </a:cubicBezTo>
                </a:path>
              </a:pathLst>
            </a:custGeom>
            <a:ln w="28575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843808" y="3219931"/>
            <a:ext cx="714894" cy="1001157"/>
            <a:chOff x="2743200" y="2639961"/>
            <a:chExt cx="815502" cy="929149"/>
          </a:xfrm>
        </p:grpSpPr>
        <p:sp>
          <p:nvSpPr>
            <p:cNvPr id="29" name="Freeform 28"/>
            <p:cNvSpPr/>
            <p:nvPr/>
          </p:nvSpPr>
          <p:spPr>
            <a:xfrm>
              <a:off x="3008671" y="2639961"/>
              <a:ext cx="550031" cy="154371"/>
            </a:xfrm>
            <a:custGeom>
              <a:avLst/>
              <a:gdLst>
                <a:gd name="connsiteX0" fmla="*/ 0 w 550031"/>
                <a:gd name="connsiteY0" fmla="*/ 0 h 154371"/>
                <a:gd name="connsiteX1" fmla="*/ 14748 w 550031"/>
                <a:gd name="connsiteY1" fmla="*/ 88491 h 154371"/>
                <a:gd name="connsiteX2" fmla="*/ 58994 w 550031"/>
                <a:gd name="connsiteY2" fmla="*/ 117987 h 154371"/>
                <a:gd name="connsiteX3" fmla="*/ 427703 w 550031"/>
                <a:gd name="connsiteY3" fmla="*/ 132736 h 154371"/>
                <a:gd name="connsiteX4" fmla="*/ 501445 w 550031"/>
                <a:gd name="connsiteY4" fmla="*/ 147484 h 154371"/>
                <a:gd name="connsiteX5" fmla="*/ 530942 w 550031"/>
                <a:gd name="connsiteY5" fmla="*/ 0 h 154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0031" h="154371">
                  <a:moveTo>
                    <a:pt x="0" y="0"/>
                  </a:moveTo>
                  <a:cubicBezTo>
                    <a:pt x="4916" y="29497"/>
                    <a:pt x="1375" y="61744"/>
                    <a:pt x="14748" y="88491"/>
                  </a:cubicBezTo>
                  <a:cubicBezTo>
                    <a:pt x="22675" y="104345"/>
                    <a:pt x="41369" y="116099"/>
                    <a:pt x="58994" y="117987"/>
                  </a:cubicBezTo>
                  <a:cubicBezTo>
                    <a:pt x="181295" y="131091"/>
                    <a:pt x="304800" y="127820"/>
                    <a:pt x="427703" y="132736"/>
                  </a:cubicBezTo>
                  <a:cubicBezTo>
                    <a:pt x="452284" y="137652"/>
                    <a:pt x="477342" y="154371"/>
                    <a:pt x="501445" y="147484"/>
                  </a:cubicBezTo>
                  <a:cubicBezTo>
                    <a:pt x="550031" y="133602"/>
                    <a:pt x="530942" y="6425"/>
                    <a:pt x="530942" y="0"/>
                  </a:cubicBezTo>
                </a:path>
              </a:pathLst>
            </a:cu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2743200" y="2785213"/>
              <a:ext cx="420194" cy="783897"/>
            </a:xfrm>
            <a:custGeom>
              <a:avLst/>
              <a:gdLst>
                <a:gd name="connsiteX0" fmla="*/ 412955 w 420194"/>
                <a:gd name="connsiteY0" fmla="*/ 16981 h 783897"/>
                <a:gd name="connsiteX1" fmla="*/ 339213 w 420194"/>
                <a:gd name="connsiteY1" fmla="*/ 134968 h 783897"/>
                <a:gd name="connsiteX2" fmla="*/ 280219 w 420194"/>
                <a:gd name="connsiteY2" fmla="*/ 223458 h 783897"/>
                <a:gd name="connsiteX3" fmla="*/ 265471 w 420194"/>
                <a:gd name="connsiteY3" fmla="*/ 267703 h 783897"/>
                <a:gd name="connsiteX4" fmla="*/ 221226 w 420194"/>
                <a:gd name="connsiteY4" fmla="*/ 311948 h 783897"/>
                <a:gd name="connsiteX5" fmla="*/ 191729 w 420194"/>
                <a:gd name="connsiteY5" fmla="*/ 356193 h 783897"/>
                <a:gd name="connsiteX6" fmla="*/ 132735 w 420194"/>
                <a:gd name="connsiteY6" fmla="*/ 444684 h 783897"/>
                <a:gd name="connsiteX7" fmla="*/ 117987 w 420194"/>
                <a:gd name="connsiteY7" fmla="*/ 488929 h 783897"/>
                <a:gd name="connsiteX8" fmla="*/ 88490 w 420194"/>
                <a:gd name="connsiteY8" fmla="*/ 533174 h 783897"/>
                <a:gd name="connsiteX9" fmla="*/ 44245 w 420194"/>
                <a:gd name="connsiteY9" fmla="*/ 665910 h 783897"/>
                <a:gd name="connsiteX10" fmla="*/ 14748 w 420194"/>
                <a:gd name="connsiteY10" fmla="*/ 754400 h 783897"/>
                <a:gd name="connsiteX11" fmla="*/ 0 w 420194"/>
                <a:gd name="connsiteY11" fmla="*/ 783897 h 78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0194" h="783897">
                  <a:moveTo>
                    <a:pt x="412955" y="16981"/>
                  </a:moveTo>
                  <a:cubicBezTo>
                    <a:pt x="310248" y="153923"/>
                    <a:pt x="420194" y="0"/>
                    <a:pt x="339213" y="134968"/>
                  </a:cubicBezTo>
                  <a:cubicBezTo>
                    <a:pt x="320974" y="165367"/>
                    <a:pt x="280219" y="223458"/>
                    <a:pt x="280219" y="223458"/>
                  </a:cubicBezTo>
                  <a:cubicBezTo>
                    <a:pt x="275303" y="238206"/>
                    <a:pt x="274094" y="254768"/>
                    <a:pt x="265471" y="267703"/>
                  </a:cubicBezTo>
                  <a:cubicBezTo>
                    <a:pt x="253902" y="285057"/>
                    <a:pt x="234579" y="295925"/>
                    <a:pt x="221226" y="311948"/>
                  </a:cubicBezTo>
                  <a:cubicBezTo>
                    <a:pt x="209878" y="325565"/>
                    <a:pt x="201561" y="341445"/>
                    <a:pt x="191729" y="356193"/>
                  </a:cubicBezTo>
                  <a:cubicBezTo>
                    <a:pt x="156662" y="461397"/>
                    <a:pt x="206385" y="334210"/>
                    <a:pt x="132735" y="444684"/>
                  </a:cubicBezTo>
                  <a:cubicBezTo>
                    <a:pt x="124112" y="457619"/>
                    <a:pt x="124939" y="475024"/>
                    <a:pt x="117987" y="488929"/>
                  </a:cubicBezTo>
                  <a:cubicBezTo>
                    <a:pt x="110060" y="504783"/>
                    <a:pt x="98322" y="518426"/>
                    <a:pt x="88490" y="533174"/>
                  </a:cubicBezTo>
                  <a:lnTo>
                    <a:pt x="44245" y="665910"/>
                  </a:lnTo>
                  <a:lnTo>
                    <a:pt x="14748" y="754400"/>
                  </a:lnTo>
                  <a:lnTo>
                    <a:pt x="0" y="783897"/>
                  </a:lnTo>
                </a:path>
              </a:pathLst>
            </a:custGeom>
            <a:ln w="28575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917314" y="1548081"/>
            <a:ext cx="15664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= -2 x 3x</a:t>
            </a:r>
            <a:endParaRPr lang="en-MY" sz="3200" dirty="0"/>
          </a:p>
        </p:txBody>
      </p:sp>
      <p:sp>
        <p:nvSpPr>
          <p:cNvPr id="36" name="TextBox 35"/>
          <p:cNvSpPr txBox="1"/>
          <p:nvPr/>
        </p:nvSpPr>
        <p:spPr>
          <a:xfrm>
            <a:off x="2339752" y="1556792"/>
            <a:ext cx="3097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-</a:t>
            </a:r>
            <a:endParaRPr lang="en-MY" sz="3200" dirty="0"/>
          </a:p>
        </p:txBody>
      </p:sp>
      <p:sp>
        <p:nvSpPr>
          <p:cNvPr id="37" name="TextBox 36"/>
          <p:cNvSpPr txBox="1"/>
          <p:nvPr/>
        </p:nvSpPr>
        <p:spPr>
          <a:xfrm>
            <a:off x="2613572" y="1556792"/>
            <a:ext cx="15263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(-2 x 2y)</a:t>
            </a:r>
            <a:endParaRPr lang="en-MY" sz="3200" dirty="0"/>
          </a:p>
        </p:txBody>
      </p:sp>
      <p:sp>
        <p:nvSpPr>
          <p:cNvPr id="38" name="TextBox 37"/>
          <p:cNvSpPr txBox="1"/>
          <p:nvPr/>
        </p:nvSpPr>
        <p:spPr>
          <a:xfrm>
            <a:off x="4038134" y="155679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+</a:t>
            </a:r>
            <a:endParaRPr lang="en-MY" sz="3200" dirty="0"/>
          </a:p>
        </p:txBody>
      </p:sp>
      <p:sp>
        <p:nvSpPr>
          <p:cNvPr id="39" name="TextBox 38"/>
          <p:cNvSpPr txBox="1"/>
          <p:nvPr/>
        </p:nvSpPr>
        <p:spPr>
          <a:xfrm>
            <a:off x="4311688" y="1556792"/>
            <a:ext cx="13404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(-2 x 5)</a:t>
            </a:r>
            <a:endParaRPr lang="en-MY" sz="3200" dirty="0"/>
          </a:p>
        </p:txBody>
      </p:sp>
      <p:sp>
        <p:nvSpPr>
          <p:cNvPr id="40" name="TextBox 39"/>
          <p:cNvSpPr txBox="1"/>
          <p:nvPr/>
        </p:nvSpPr>
        <p:spPr>
          <a:xfrm>
            <a:off x="899592" y="2772217"/>
            <a:ext cx="9941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= -6x</a:t>
            </a:r>
            <a:endParaRPr lang="en-MY" sz="3200" dirty="0"/>
          </a:p>
        </p:txBody>
      </p:sp>
      <p:sp>
        <p:nvSpPr>
          <p:cNvPr id="41" name="TextBox 40"/>
          <p:cNvSpPr txBox="1"/>
          <p:nvPr/>
        </p:nvSpPr>
        <p:spPr>
          <a:xfrm>
            <a:off x="1742020" y="2772217"/>
            <a:ext cx="3097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-</a:t>
            </a:r>
            <a:endParaRPr lang="en-MY" sz="3200" dirty="0"/>
          </a:p>
        </p:txBody>
      </p:sp>
      <p:sp>
        <p:nvSpPr>
          <p:cNvPr id="42" name="TextBox 41"/>
          <p:cNvSpPr txBox="1"/>
          <p:nvPr/>
        </p:nvSpPr>
        <p:spPr>
          <a:xfrm>
            <a:off x="1979712" y="2772217"/>
            <a:ext cx="9541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(-4y)</a:t>
            </a:r>
            <a:endParaRPr lang="en-MY" sz="3200" dirty="0"/>
          </a:p>
        </p:txBody>
      </p:sp>
      <p:sp>
        <p:nvSpPr>
          <p:cNvPr id="43" name="TextBox 42"/>
          <p:cNvSpPr txBox="1"/>
          <p:nvPr/>
        </p:nvSpPr>
        <p:spPr>
          <a:xfrm>
            <a:off x="2915816" y="2780928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+</a:t>
            </a:r>
            <a:endParaRPr lang="en-MY" sz="3200" dirty="0"/>
          </a:p>
        </p:txBody>
      </p:sp>
      <p:sp>
        <p:nvSpPr>
          <p:cNvPr id="44" name="TextBox 43"/>
          <p:cNvSpPr txBox="1"/>
          <p:nvPr/>
        </p:nvSpPr>
        <p:spPr>
          <a:xfrm>
            <a:off x="3275856" y="2780928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(-10)</a:t>
            </a:r>
            <a:endParaRPr lang="en-MY" sz="3200" dirty="0"/>
          </a:p>
        </p:txBody>
      </p:sp>
      <p:sp>
        <p:nvSpPr>
          <p:cNvPr id="45" name="TextBox 44"/>
          <p:cNvSpPr txBox="1"/>
          <p:nvPr/>
        </p:nvSpPr>
        <p:spPr>
          <a:xfrm>
            <a:off x="971600" y="3924345"/>
            <a:ext cx="9941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= -6x</a:t>
            </a:r>
            <a:endParaRPr lang="en-MY" sz="3200" dirty="0"/>
          </a:p>
        </p:txBody>
      </p:sp>
      <p:sp>
        <p:nvSpPr>
          <p:cNvPr id="46" name="TextBox 45"/>
          <p:cNvSpPr txBox="1"/>
          <p:nvPr/>
        </p:nvSpPr>
        <p:spPr>
          <a:xfrm>
            <a:off x="1835696" y="3933056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+</a:t>
            </a:r>
            <a:endParaRPr lang="en-MY" sz="3200" dirty="0"/>
          </a:p>
        </p:txBody>
      </p:sp>
      <p:sp>
        <p:nvSpPr>
          <p:cNvPr id="47" name="TextBox 46"/>
          <p:cNvSpPr txBox="1"/>
          <p:nvPr/>
        </p:nvSpPr>
        <p:spPr>
          <a:xfrm>
            <a:off x="2123728" y="3924345"/>
            <a:ext cx="5790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4y</a:t>
            </a:r>
            <a:endParaRPr lang="en-MY" sz="3200" dirty="0"/>
          </a:p>
        </p:txBody>
      </p:sp>
      <p:sp>
        <p:nvSpPr>
          <p:cNvPr id="49" name="TextBox 48"/>
          <p:cNvSpPr txBox="1"/>
          <p:nvPr/>
        </p:nvSpPr>
        <p:spPr>
          <a:xfrm>
            <a:off x="2699792" y="3933056"/>
            <a:ext cx="3097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-</a:t>
            </a:r>
            <a:endParaRPr lang="en-MY" sz="3200" dirty="0"/>
          </a:p>
        </p:txBody>
      </p:sp>
      <p:sp>
        <p:nvSpPr>
          <p:cNvPr id="50" name="TextBox 49"/>
          <p:cNvSpPr txBox="1"/>
          <p:nvPr/>
        </p:nvSpPr>
        <p:spPr>
          <a:xfrm>
            <a:off x="2890433" y="392434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10</a:t>
            </a:r>
            <a:endParaRPr lang="en-MY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9" grpId="0"/>
      <p:bldP spid="5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 marL="514350" indent="-514350">
              <a:spcBef>
                <a:spcPts val="0"/>
              </a:spcBef>
              <a:buNone/>
            </a:pPr>
            <a:r>
              <a:rPr lang="en-US" dirty="0" smtClean="0"/>
              <a:t>3.</a:t>
            </a:r>
            <a:endParaRPr lang="en-MY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Y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600" y="332656"/>
            <a:ext cx="2590800" cy="8001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Y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600" y="1412776"/>
            <a:ext cx="4762500" cy="809625"/>
          </a:xfrm>
          <a:prstGeom prst="rect">
            <a:avLst/>
          </a:prstGeom>
          <a:solidFill>
            <a:schemeClr val="tx1"/>
          </a:solidFill>
        </p:spPr>
      </p:pic>
      <p:grpSp>
        <p:nvGrpSpPr>
          <p:cNvPr id="31" name="Group 30"/>
          <p:cNvGrpSpPr/>
          <p:nvPr/>
        </p:nvGrpSpPr>
        <p:grpSpPr>
          <a:xfrm>
            <a:off x="1331640" y="1482634"/>
            <a:ext cx="4248472" cy="685379"/>
            <a:chOff x="1331640" y="1482634"/>
            <a:chExt cx="4248472" cy="685379"/>
          </a:xfrm>
        </p:grpSpPr>
        <p:cxnSp>
          <p:nvCxnSpPr>
            <p:cNvPr id="9" name="Straight Connector 8"/>
            <p:cNvCxnSpPr/>
            <p:nvPr/>
          </p:nvCxnSpPr>
          <p:spPr>
            <a:xfrm rot="5400000">
              <a:off x="1331640" y="1916832"/>
              <a:ext cx="216024" cy="21602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1563329" y="2035277"/>
              <a:ext cx="0" cy="132736"/>
            </a:xfrm>
            <a:custGeom>
              <a:avLst/>
              <a:gdLst>
                <a:gd name="connsiteX0" fmla="*/ 0 w 0"/>
                <a:gd name="connsiteY0" fmla="*/ 0 h 132736"/>
                <a:gd name="connsiteX1" fmla="*/ 0 w 0"/>
                <a:gd name="connsiteY1" fmla="*/ 132736 h 132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32736">
                  <a:moveTo>
                    <a:pt x="0" y="0"/>
                  </a:moveTo>
                  <a:lnTo>
                    <a:pt x="0" y="132736"/>
                  </a:ln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cxnSp>
          <p:nvCxnSpPr>
            <p:cNvPr id="12" name="Straight Connector 11"/>
            <p:cNvCxnSpPr/>
            <p:nvPr/>
          </p:nvCxnSpPr>
          <p:spPr>
            <a:xfrm rot="5400000">
              <a:off x="1943708" y="1664804"/>
              <a:ext cx="288032" cy="21602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Freeform 12"/>
            <p:cNvSpPr/>
            <p:nvPr/>
          </p:nvSpPr>
          <p:spPr>
            <a:xfrm>
              <a:off x="1877258" y="1482634"/>
              <a:ext cx="143271" cy="210622"/>
            </a:xfrm>
            <a:custGeom>
              <a:avLst/>
              <a:gdLst>
                <a:gd name="connsiteX0" fmla="*/ 25284 w 143271"/>
                <a:gd name="connsiteY0" fmla="*/ 21701 h 210622"/>
                <a:gd name="connsiteX1" fmla="*/ 69529 w 143271"/>
                <a:gd name="connsiteY1" fmla="*/ 6953 h 210622"/>
                <a:gd name="connsiteX2" fmla="*/ 84277 w 143271"/>
                <a:gd name="connsiteY2" fmla="*/ 51198 h 210622"/>
                <a:gd name="connsiteX3" fmla="*/ 69529 w 143271"/>
                <a:gd name="connsiteY3" fmla="*/ 139689 h 210622"/>
                <a:gd name="connsiteX4" fmla="*/ 84277 w 143271"/>
                <a:gd name="connsiteY4" fmla="*/ 154437 h 210622"/>
                <a:gd name="connsiteX5" fmla="*/ 143271 w 143271"/>
                <a:gd name="connsiteY5" fmla="*/ 183934 h 210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271" h="210622">
                  <a:moveTo>
                    <a:pt x="25284" y="21701"/>
                  </a:moveTo>
                  <a:cubicBezTo>
                    <a:pt x="40032" y="16785"/>
                    <a:pt x="55624" y="0"/>
                    <a:pt x="69529" y="6953"/>
                  </a:cubicBezTo>
                  <a:cubicBezTo>
                    <a:pt x="83434" y="13906"/>
                    <a:pt x="84277" y="35652"/>
                    <a:pt x="84277" y="51198"/>
                  </a:cubicBezTo>
                  <a:cubicBezTo>
                    <a:pt x="84277" y="81102"/>
                    <a:pt x="78985" y="111320"/>
                    <a:pt x="69529" y="139689"/>
                  </a:cubicBezTo>
                  <a:cubicBezTo>
                    <a:pt x="55483" y="181826"/>
                    <a:pt x="0" y="210622"/>
                    <a:pt x="84277" y="154437"/>
                  </a:cubicBezTo>
                  <a:cubicBezTo>
                    <a:pt x="132613" y="186661"/>
                    <a:pt x="110797" y="183934"/>
                    <a:pt x="143271" y="183934"/>
                  </a:cubicBez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5400000">
              <a:off x="2951820" y="1880828"/>
              <a:ext cx="288032" cy="21602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>
              <a:off x="3527884" y="1664804"/>
              <a:ext cx="288032" cy="21602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5400000">
              <a:off x="4680012" y="1952836"/>
              <a:ext cx="216024" cy="14401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10800000" flipV="1">
              <a:off x="5220072" y="1700808"/>
              <a:ext cx="360040" cy="28803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Freeform 22"/>
            <p:cNvSpPr/>
            <p:nvPr/>
          </p:nvSpPr>
          <p:spPr>
            <a:xfrm>
              <a:off x="3275856" y="1988840"/>
              <a:ext cx="0" cy="132736"/>
            </a:xfrm>
            <a:custGeom>
              <a:avLst/>
              <a:gdLst>
                <a:gd name="connsiteX0" fmla="*/ 0 w 0"/>
                <a:gd name="connsiteY0" fmla="*/ 0 h 132736"/>
                <a:gd name="connsiteX1" fmla="*/ 0 w 0"/>
                <a:gd name="connsiteY1" fmla="*/ 132736 h 132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32736">
                  <a:moveTo>
                    <a:pt x="0" y="0"/>
                  </a:moveTo>
                  <a:lnTo>
                    <a:pt x="0" y="132736"/>
                  </a:ln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3707904" y="1484784"/>
              <a:ext cx="0" cy="132736"/>
            </a:xfrm>
            <a:custGeom>
              <a:avLst/>
              <a:gdLst>
                <a:gd name="connsiteX0" fmla="*/ 0 w 0"/>
                <a:gd name="connsiteY0" fmla="*/ 0 h 132736"/>
                <a:gd name="connsiteX1" fmla="*/ 0 w 0"/>
                <a:gd name="connsiteY1" fmla="*/ 132736 h 132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32736">
                  <a:moveTo>
                    <a:pt x="0" y="0"/>
                  </a:moveTo>
                  <a:lnTo>
                    <a:pt x="0" y="132736"/>
                  </a:ln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4932040" y="1988840"/>
              <a:ext cx="0" cy="132736"/>
            </a:xfrm>
            <a:custGeom>
              <a:avLst/>
              <a:gdLst>
                <a:gd name="connsiteX0" fmla="*/ 0 w 0"/>
                <a:gd name="connsiteY0" fmla="*/ 0 h 132736"/>
                <a:gd name="connsiteX1" fmla="*/ 0 w 0"/>
                <a:gd name="connsiteY1" fmla="*/ 132736 h 132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32736">
                  <a:moveTo>
                    <a:pt x="0" y="0"/>
                  </a:moveTo>
                  <a:lnTo>
                    <a:pt x="0" y="132736"/>
                  </a:ln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5326933" y="1489587"/>
              <a:ext cx="104563" cy="164680"/>
            </a:xfrm>
            <a:custGeom>
              <a:avLst/>
              <a:gdLst>
                <a:gd name="connsiteX0" fmla="*/ 26732 w 104563"/>
                <a:gd name="connsiteY0" fmla="*/ 0 h 164680"/>
                <a:gd name="connsiteX1" fmla="*/ 11983 w 104563"/>
                <a:gd name="connsiteY1" fmla="*/ 147484 h 164680"/>
                <a:gd name="connsiteX2" fmla="*/ 56228 w 104563"/>
                <a:gd name="connsiteY2" fmla="*/ 117987 h 164680"/>
                <a:gd name="connsiteX3" fmla="*/ 100473 w 104563"/>
                <a:gd name="connsiteY3" fmla="*/ 162232 h 164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563" h="164680">
                  <a:moveTo>
                    <a:pt x="26732" y="0"/>
                  </a:moveTo>
                  <a:cubicBezTo>
                    <a:pt x="21816" y="49161"/>
                    <a:pt x="0" y="99553"/>
                    <a:pt x="11983" y="147484"/>
                  </a:cubicBezTo>
                  <a:cubicBezTo>
                    <a:pt x="16282" y="164680"/>
                    <a:pt x="38503" y="117987"/>
                    <a:pt x="56228" y="117987"/>
                  </a:cubicBezTo>
                  <a:cubicBezTo>
                    <a:pt x="104563" y="117987"/>
                    <a:pt x="100473" y="138696"/>
                    <a:pt x="100473" y="162232"/>
                  </a:cubicBezTo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5397910" y="1548581"/>
              <a:ext cx="29496" cy="147484"/>
            </a:xfrm>
            <a:custGeom>
              <a:avLst/>
              <a:gdLst>
                <a:gd name="connsiteX0" fmla="*/ 0 w 29496"/>
                <a:gd name="connsiteY0" fmla="*/ 0 h 147484"/>
                <a:gd name="connsiteX1" fmla="*/ 14748 w 29496"/>
                <a:gd name="connsiteY1" fmla="*/ 44245 h 147484"/>
                <a:gd name="connsiteX2" fmla="*/ 29496 w 29496"/>
                <a:gd name="connsiteY2" fmla="*/ 147484 h 147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496" h="147484">
                  <a:moveTo>
                    <a:pt x="0" y="0"/>
                  </a:moveTo>
                  <a:cubicBezTo>
                    <a:pt x="4916" y="14748"/>
                    <a:pt x="11699" y="29001"/>
                    <a:pt x="14748" y="44245"/>
                  </a:cubicBezTo>
                  <a:cubicBezTo>
                    <a:pt x="21565" y="78332"/>
                    <a:pt x="29496" y="147484"/>
                    <a:pt x="29496" y="147484"/>
                  </a:cubicBezTo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</p:grp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Y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8916" y="2636912"/>
            <a:ext cx="1866900" cy="447675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08712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Divide an algebraic expression by a number.</a:t>
            </a:r>
          </a:p>
          <a:p>
            <a:pPr>
              <a:buNone/>
            </a:pPr>
            <a:endParaRPr lang="en-MY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60648"/>
            <a:ext cx="8229600" cy="6264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EXAMPLE: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(4y -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6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÷ 2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= </a:t>
            </a:r>
            <a:r>
              <a:rPr kumimoji="0" lang="en-US" sz="3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4y – 6 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dirty="0" smtClean="0"/>
              <a:t>		   2</a:t>
            </a:r>
            <a:endParaRPr kumimoji="0" lang="en-US" sz="3200" b="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= </a:t>
            </a:r>
            <a:r>
              <a:rPr kumimoji="0" lang="en-US" sz="3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4y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-  </a:t>
            </a:r>
            <a:r>
              <a:rPr kumimoji="0" lang="en-US" sz="3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endParaRPr kumimoji="0" lang="en-US" sz="3200" b="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noProof="0" dirty="0" smtClean="0"/>
              <a:t>	    2       2</a:t>
            </a:r>
            <a:endParaRPr kumimoji="0" lang="en-US" sz="3200" b="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= 2y </a:t>
            </a:r>
            <a:r>
              <a:rPr lang="en-US" sz="3200" dirty="0" smtClean="0"/>
              <a:t>- 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MY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Y"/>
          </a:p>
        </p:txBody>
      </p:sp>
      <p:sp>
        <p:nvSpPr>
          <p:cNvPr id="6" name="TextBox 5"/>
          <p:cNvSpPr txBox="1"/>
          <p:nvPr/>
        </p:nvSpPr>
        <p:spPr>
          <a:xfrm>
            <a:off x="2771800" y="980728"/>
            <a:ext cx="2369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 algebraic expression</a:t>
            </a:r>
            <a:endParaRPr lang="en-MY" dirty="0"/>
          </a:p>
        </p:txBody>
      </p:sp>
      <p:sp>
        <p:nvSpPr>
          <p:cNvPr id="8" name="TextBox 7"/>
          <p:cNvSpPr txBox="1"/>
          <p:nvPr/>
        </p:nvSpPr>
        <p:spPr>
          <a:xfrm>
            <a:off x="3347864" y="1412776"/>
            <a:ext cx="1093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number</a:t>
            </a:r>
            <a:endParaRPr lang="en-MY" dirty="0"/>
          </a:p>
        </p:txBody>
      </p:sp>
      <p:sp>
        <p:nvSpPr>
          <p:cNvPr id="9" name="Freeform 8"/>
          <p:cNvSpPr/>
          <p:nvPr/>
        </p:nvSpPr>
        <p:spPr>
          <a:xfrm>
            <a:off x="942109" y="1365571"/>
            <a:ext cx="1331716" cy="768029"/>
          </a:xfrm>
          <a:custGeom>
            <a:avLst/>
            <a:gdLst>
              <a:gd name="connsiteX0" fmla="*/ 1219200 w 1331716"/>
              <a:gd name="connsiteY0" fmla="*/ 130720 h 768029"/>
              <a:gd name="connsiteX1" fmla="*/ 1177636 w 1331716"/>
              <a:gd name="connsiteY1" fmla="*/ 116865 h 768029"/>
              <a:gd name="connsiteX2" fmla="*/ 1136073 w 1331716"/>
              <a:gd name="connsiteY2" fmla="*/ 89156 h 768029"/>
              <a:gd name="connsiteX3" fmla="*/ 734291 w 1331716"/>
              <a:gd name="connsiteY3" fmla="*/ 47593 h 768029"/>
              <a:gd name="connsiteX4" fmla="*/ 249382 w 1331716"/>
              <a:gd name="connsiteY4" fmla="*/ 47593 h 768029"/>
              <a:gd name="connsiteX5" fmla="*/ 96982 w 1331716"/>
              <a:gd name="connsiteY5" fmla="*/ 75302 h 768029"/>
              <a:gd name="connsiteX6" fmla="*/ 55418 w 1331716"/>
              <a:gd name="connsiteY6" fmla="*/ 89156 h 768029"/>
              <a:gd name="connsiteX7" fmla="*/ 13855 w 1331716"/>
              <a:gd name="connsiteY7" fmla="*/ 130720 h 768029"/>
              <a:gd name="connsiteX8" fmla="*/ 0 w 1331716"/>
              <a:gd name="connsiteY8" fmla="*/ 172284 h 768029"/>
              <a:gd name="connsiteX9" fmla="*/ 13855 w 1331716"/>
              <a:gd name="connsiteY9" fmla="*/ 393956 h 768029"/>
              <a:gd name="connsiteX10" fmla="*/ 55418 w 1331716"/>
              <a:gd name="connsiteY10" fmla="*/ 546356 h 768029"/>
              <a:gd name="connsiteX11" fmla="*/ 83127 w 1331716"/>
              <a:gd name="connsiteY11" fmla="*/ 601774 h 768029"/>
              <a:gd name="connsiteX12" fmla="*/ 96982 w 1331716"/>
              <a:gd name="connsiteY12" fmla="*/ 643338 h 768029"/>
              <a:gd name="connsiteX13" fmla="*/ 138546 w 1331716"/>
              <a:gd name="connsiteY13" fmla="*/ 698756 h 768029"/>
              <a:gd name="connsiteX14" fmla="*/ 263236 w 1331716"/>
              <a:gd name="connsiteY14" fmla="*/ 754174 h 768029"/>
              <a:gd name="connsiteX15" fmla="*/ 304800 w 1331716"/>
              <a:gd name="connsiteY15" fmla="*/ 768029 h 768029"/>
              <a:gd name="connsiteX16" fmla="*/ 623455 w 1331716"/>
              <a:gd name="connsiteY16" fmla="*/ 754174 h 768029"/>
              <a:gd name="connsiteX17" fmla="*/ 665018 w 1331716"/>
              <a:gd name="connsiteY17" fmla="*/ 740320 h 768029"/>
              <a:gd name="connsiteX18" fmla="*/ 789709 w 1331716"/>
              <a:gd name="connsiteY18" fmla="*/ 712611 h 768029"/>
              <a:gd name="connsiteX19" fmla="*/ 955964 w 1331716"/>
              <a:gd name="connsiteY19" fmla="*/ 684902 h 768029"/>
              <a:gd name="connsiteX20" fmla="*/ 1039091 w 1331716"/>
              <a:gd name="connsiteY20" fmla="*/ 657193 h 768029"/>
              <a:gd name="connsiteX21" fmla="*/ 1122218 w 1331716"/>
              <a:gd name="connsiteY21" fmla="*/ 629484 h 768029"/>
              <a:gd name="connsiteX22" fmla="*/ 1163782 w 1331716"/>
              <a:gd name="connsiteY22" fmla="*/ 615629 h 768029"/>
              <a:gd name="connsiteX23" fmla="*/ 1205346 w 1331716"/>
              <a:gd name="connsiteY23" fmla="*/ 587920 h 768029"/>
              <a:gd name="connsiteX24" fmla="*/ 1288473 w 1331716"/>
              <a:gd name="connsiteY24" fmla="*/ 560211 h 768029"/>
              <a:gd name="connsiteX25" fmla="*/ 1288473 w 1331716"/>
              <a:gd name="connsiteY25" fmla="*/ 227702 h 768029"/>
              <a:gd name="connsiteX26" fmla="*/ 1274618 w 1331716"/>
              <a:gd name="connsiteY26" fmla="*/ 186138 h 768029"/>
              <a:gd name="connsiteX27" fmla="*/ 1219200 w 1331716"/>
              <a:gd name="connsiteY27" fmla="*/ 130720 h 768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331716" h="768029">
                <a:moveTo>
                  <a:pt x="1219200" y="130720"/>
                </a:moveTo>
                <a:cubicBezTo>
                  <a:pt x="1203036" y="119174"/>
                  <a:pt x="1190698" y="123396"/>
                  <a:pt x="1177636" y="116865"/>
                </a:cubicBezTo>
                <a:cubicBezTo>
                  <a:pt x="1162743" y="109418"/>
                  <a:pt x="1151721" y="94846"/>
                  <a:pt x="1136073" y="89156"/>
                </a:cubicBezTo>
                <a:cubicBezTo>
                  <a:pt x="1004770" y="41410"/>
                  <a:pt x="875309" y="54308"/>
                  <a:pt x="734291" y="47593"/>
                </a:cubicBezTo>
                <a:cubicBezTo>
                  <a:pt x="543925" y="0"/>
                  <a:pt x="667712" y="25576"/>
                  <a:pt x="249382" y="47593"/>
                </a:cubicBezTo>
                <a:cubicBezTo>
                  <a:pt x="201267" y="50125"/>
                  <a:pt x="144595" y="61698"/>
                  <a:pt x="96982" y="75302"/>
                </a:cubicBezTo>
                <a:cubicBezTo>
                  <a:pt x="82940" y="79314"/>
                  <a:pt x="69273" y="84538"/>
                  <a:pt x="55418" y="89156"/>
                </a:cubicBezTo>
                <a:cubicBezTo>
                  <a:pt x="41564" y="103011"/>
                  <a:pt x="24723" y="114417"/>
                  <a:pt x="13855" y="130720"/>
                </a:cubicBezTo>
                <a:cubicBezTo>
                  <a:pt x="5754" y="142871"/>
                  <a:pt x="0" y="157680"/>
                  <a:pt x="0" y="172284"/>
                </a:cubicBezTo>
                <a:cubicBezTo>
                  <a:pt x="0" y="246319"/>
                  <a:pt x="4672" y="320493"/>
                  <a:pt x="13855" y="393956"/>
                </a:cubicBezTo>
                <a:cubicBezTo>
                  <a:pt x="15101" y="403924"/>
                  <a:pt x="41028" y="512778"/>
                  <a:pt x="55418" y="546356"/>
                </a:cubicBezTo>
                <a:cubicBezTo>
                  <a:pt x="63554" y="565339"/>
                  <a:pt x="74991" y="582791"/>
                  <a:pt x="83127" y="601774"/>
                </a:cubicBezTo>
                <a:cubicBezTo>
                  <a:pt x="88880" y="615197"/>
                  <a:pt x="89736" y="630658"/>
                  <a:pt x="96982" y="643338"/>
                </a:cubicBezTo>
                <a:cubicBezTo>
                  <a:pt x="108438" y="663386"/>
                  <a:pt x="122218" y="682428"/>
                  <a:pt x="138546" y="698756"/>
                </a:cubicBezTo>
                <a:cubicBezTo>
                  <a:pt x="171480" y="731690"/>
                  <a:pt x="222079" y="740455"/>
                  <a:pt x="263236" y="754174"/>
                </a:cubicBezTo>
                <a:lnTo>
                  <a:pt x="304800" y="768029"/>
                </a:lnTo>
                <a:cubicBezTo>
                  <a:pt x="411018" y="763411"/>
                  <a:pt x="517449" y="762328"/>
                  <a:pt x="623455" y="754174"/>
                </a:cubicBezTo>
                <a:cubicBezTo>
                  <a:pt x="638016" y="753054"/>
                  <a:pt x="650976" y="744332"/>
                  <a:pt x="665018" y="740320"/>
                </a:cubicBezTo>
                <a:cubicBezTo>
                  <a:pt x="697205" y="731124"/>
                  <a:pt x="758747" y="717374"/>
                  <a:pt x="789709" y="712611"/>
                </a:cubicBezTo>
                <a:cubicBezTo>
                  <a:pt x="883798" y="698136"/>
                  <a:pt x="882652" y="706895"/>
                  <a:pt x="955964" y="684902"/>
                </a:cubicBezTo>
                <a:cubicBezTo>
                  <a:pt x="983940" y="676509"/>
                  <a:pt x="1011382" y="666429"/>
                  <a:pt x="1039091" y="657193"/>
                </a:cubicBezTo>
                <a:lnTo>
                  <a:pt x="1122218" y="629484"/>
                </a:lnTo>
                <a:cubicBezTo>
                  <a:pt x="1136073" y="624866"/>
                  <a:pt x="1151631" y="623730"/>
                  <a:pt x="1163782" y="615629"/>
                </a:cubicBezTo>
                <a:cubicBezTo>
                  <a:pt x="1177637" y="606393"/>
                  <a:pt x="1190130" y="594683"/>
                  <a:pt x="1205346" y="587920"/>
                </a:cubicBezTo>
                <a:cubicBezTo>
                  <a:pt x="1232036" y="576058"/>
                  <a:pt x="1288473" y="560211"/>
                  <a:pt x="1288473" y="560211"/>
                </a:cubicBezTo>
                <a:cubicBezTo>
                  <a:pt x="1331716" y="430477"/>
                  <a:pt x="1311751" y="507044"/>
                  <a:pt x="1288473" y="227702"/>
                </a:cubicBezTo>
                <a:cubicBezTo>
                  <a:pt x="1287260" y="213148"/>
                  <a:pt x="1284945" y="196465"/>
                  <a:pt x="1274618" y="186138"/>
                </a:cubicBezTo>
                <a:cubicBezTo>
                  <a:pt x="1251070" y="162590"/>
                  <a:pt x="1235364" y="142266"/>
                  <a:pt x="1219200" y="130720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11" name="Straight Arrow Connector 10"/>
          <p:cNvCxnSpPr>
            <a:endCxn id="9" idx="2"/>
          </p:cNvCxnSpPr>
          <p:nvPr/>
        </p:nvCxnSpPr>
        <p:spPr>
          <a:xfrm rot="10800000" flipV="1">
            <a:off x="2078182" y="1196751"/>
            <a:ext cx="765626" cy="25797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>
            <a:off x="2535382" y="1499160"/>
            <a:ext cx="304800" cy="468185"/>
          </a:xfrm>
          <a:custGeom>
            <a:avLst/>
            <a:gdLst>
              <a:gd name="connsiteX0" fmla="*/ 290945 w 304800"/>
              <a:gd name="connsiteY0" fmla="*/ 52549 h 468185"/>
              <a:gd name="connsiteX1" fmla="*/ 207818 w 304800"/>
              <a:gd name="connsiteY1" fmla="*/ 24840 h 468185"/>
              <a:gd name="connsiteX2" fmla="*/ 166254 w 304800"/>
              <a:gd name="connsiteY2" fmla="*/ 10985 h 468185"/>
              <a:gd name="connsiteX3" fmla="*/ 41563 w 304800"/>
              <a:gd name="connsiteY3" fmla="*/ 66404 h 468185"/>
              <a:gd name="connsiteX4" fmla="*/ 13854 w 304800"/>
              <a:gd name="connsiteY4" fmla="*/ 149531 h 468185"/>
              <a:gd name="connsiteX5" fmla="*/ 0 w 304800"/>
              <a:gd name="connsiteY5" fmla="*/ 191095 h 468185"/>
              <a:gd name="connsiteX6" fmla="*/ 13854 w 304800"/>
              <a:gd name="connsiteY6" fmla="*/ 398913 h 468185"/>
              <a:gd name="connsiteX7" fmla="*/ 27709 w 304800"/>
              <a:gd name="connsiteY7" fmla="*/ 440476 h 468185"/>
              <a:gd name="connsiteX8" fmla="*/ 69273 w 304800"/>
              <a:gd name="connsiteY8" fmla="*/ 468185 h 468185"/>
              <a:gd name="connsiteX9" fmla="*/ 193963 w 304800"/>
              <a:gd name="connsiteY9" fmla="*/ 440476 h 468185"/>
              <a:gd name="connsiteX10" fmla="*/ 221673 w 304800"/>
              <a:gd name="connsiteY10" fmla="*/ 412767 h 468185"/>
              <a:gd name="connsiteX11" fmla="*/ 263236 w 304800"/>
              <a:gd name="connsiteY11" fmla="*/ 385058 h 468185"/>
              <a:gd name="connsiteX12" fmla="*/ 290945 w 304800"/>
              <a:gd name="connsiteY12" fmla="*/ 301931 h 468185"/>
              <a:gd name="connsiteX13" fmla="*/ 304800 w 304800"/>
              <a:gd name="connsiteY13" fmla="*/ 260367 h 468185"/>
              <a:gd name="connsiteX14" fmla="*/ 290945 w 304800"/>
              <a:gd name="connsiteY14" fmla="*/ 52549 h 468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4800" h="468185">
                <a:moveTo>
                  <a:pt x="290945" y="52549"/>
                </a:moveTo>
                <a:lnTo>
                  <a:pt x="207818" y="24840"/>
                </a:lnTo>
                <a:lnTo>
                  <a:pt x="166254" y="10985"/>
                </a:lnTo>
                <a:cubicBezTo>
                  <a:pt x="84776" y="22625"/>
                  <a:pt x="71076" y="0"/>
                  <a:pt x="41563" y="66404"/>
                </a:cubicBezTo>
                <a:cubicBezTo>
                  <a:pt x="29700" y="93094"/>
                  <a:pt x="23090" y="121822"/>
                  <a:pt x="13854" y="149531"/>
                </a:cubicBezTo>
                <a:lnTo>
                  <a:pt x="0" y="191095"/>
                </a:lnTo>
                <a:cubicBezTo>
                  <a:pt x="4618" y="260368"/>
                  <a:pt x="6187" y="329911"/>
                  <a:pt x="13854" y="398913"/>
                </a:cubicBezTo>
                <a:cubicBezTo>
                  <a:pt x="15467" y="413427"/>
                  <a:pt x="18586" y="429072"/>
                  <a:pt x="27709" y="440476"/>
                </a:cubicBezTo>
                <a:cubicBezTo>
                  <a:pt x="38111" y="453478"/>
                  <a:pt x="55418" y="458949"/>
                  <a:pt x="69273" y="468185"/>
                </a:cubicBezTo>
                <a:cubicBezTo>
                  <a:pt x="86066" y="465386"/>
                  <a:pt x="167724" y="456219"/>
                  <a:pt x="193963" y="440476"/>
                </a:cubicBezTo>
                <a:cubicBezTo>
                  <a:pt x="205164" y="433755"/>
                  <a:pt x="211473" y="420927"/>
                  <a:pt x="221673" y="412767"/>
                </a:cubicBezTo>
                <a:cubicBezTo>
                  <a:pt x="234675" y="402365"/>
                  <a:pt x="249382" y="394294"/>
                  <a:pt x="263236" y="385058"/>
                </a:cubicBezTo>
                <a:lnTo>
                  <a:pt x="290945" y="301931"/>
                </a:lnTo>
                <a:lnTo>
                  <a:pt x="304800" y="260367"/>
                </a:lnTo>
                <a:lnTo>
                  <a:pt x="290945" y="52549"/>
                </a:lnTo>
                <a:close/>
              </a:path>
            </a:pathLst>
          </a:cu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14" name="Straight Arrow Connector 13"/>
          <p:cNvCxnSpPr>
            <a:stCxn id="8" idx="1"/>
          </p:cNvCxnSpPr>
          <p:nvPr/>
        </p:nvCxnSpPr>
        <p:spPr>
          <a:xfrm rot="10800000" flipV="1">
            <a:off x="2915816" y="1597442"/>
            <a:ext cx="432048" cy="10336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915816" y="2204864"/>
            <a:ext cx="332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Tukarkan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pecahan</a:t>
            </a:r>
            <a:endParaRPr lang="en-MY" dirty="0"/>
          </a:p>
        </p:txBody>
      </p:sp>
      <p:cxnSp>
        <p:nvCxnSpPr>
          <p:cNvPr id="17" name="Straight Arrow Connector 16"/>
          <p:cNvCxnSpPr>
            <a:stCxn id="15" idx="1"/>
          </p:cNvCxnSpPr>
          <p:nvPr/>
        </p:nvCxnSpPr>
        <p:spPr>
          <a:xfrm rot="10800000" flipV="1">
            <a:off x="2555776" y="2389530"/>
            <a:ext cx="360040" cy="3135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131840" y="3356992"/>
            <a:ext cx="3599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Bahagikan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sebutan</a:t>
            </a:r>
            <a:r>
              <a:rPr lang="en-US" dirty="0" smtClean="0"/>
              <a:t>  </a:t>
            </a:r>
            <a:r>
              <a:rPr lang="en-US" dirty="0" err="1" smtClean="0"/>
              <a:t>dengan</a:t>
            </a:r>
            <a:r>
              <a:rPr lang="en-US" dirty="0" smtClean="0"/>
              <a:t> 2 </a:t>
            </a:r>
            <a:endParaRPr lang="en-MY" dirty="0"/>
          </a:p>
        </p:txBody>
      </p:sp>
      <p:cxnSp>
        <p:nvCxnSpPr>
          <p:cNvPr id="20" name="Straight Arrow Connector 19"/>
          <p:cNvCxnSpPr>
            <a:stCxn id="18" idx="1"/>
          </p:cNvCxnSpPr>
          <p:nvPr/>
        </p:nvCxnSpPr>
        <p:spPr>
          <a:xfrm rot="10800000" flipV="1">
            <a:off x="2555776" y="3541658"/>
            <a:ext cx="576064" cy="10336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10800000" flipV="1">
            <a:off x="1403648" y="3933056"/>
            <a:ext cx="288032" cy="21602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 23"/>
          <p:cNvSpPr/>
          <p:nvPr/>
        </p:nvSpPr>
        <p:spPr>
          <a:xfrm>
            <a:off x="1745673" y="4087091"/>
            <a:ext cx="0" cy="110836"/>
          </a:xfrm>
          <a:custGeom>
            <a:avLst/>
            <a:gdLst>
              <a:gd name="connsiteX0" fmla="*/ 0 w 0"/>
              <a:gd name="connsiteY0" fmla="*/ 0 h 110836"/>
              <a:gd name="connsiteX1" fmla="*/ 0 w 0"/>
              <a:gd name="connsiteY1" fmla="*/ 110836 h 11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10836">
                <a:moveTo>
                  <a:pt x="0" y="0"/>
                </a:moveTo>
                <a:lnTo>
                  <a:pt x="0" y="110836"/>
                </a:ln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5" name="Freeform 24"/>
          <p:cNvSpPr/>
          <p:nvPr/>
        </p:nvSpPr>
        <p:spPr>
          <a:xfrm>
            <a:off x="2627784" y="4077072"/>
            <a:ext cx="0" cy="110836"/>
          </a:xfrm>
          <a:custGeom>
            <a:avLst/>
            <a:gdLst>
              <a:gd name="connsiteX0" fmla="*/ 0 w 0"/>
              <a:gd name="connsiteY0" fmla="*/ 0 h 110836"/>
              <a:gd name="connsiteX1" fmla="*/ 0 w 0"/>
              <a:gd name="connsiteY1" fmla="*/ 110836 h 11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10836">
                <a:moveTo>
                  <a:pt x="0" y="0"/>
                </a:moveTo>
                <a:lnTo>
                  <a:pt x="0" y="110836"/>
                </a:ln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7" name="Freeform 26"/>
          <p:cNvSpPr/>
          <p:nvPr/>
        </p:nvSpPr>
        <p:spPr>
          <a:xfrm>
            <a:off x="2502550" y="3290851"/>
            <a:ext cx="122355" cy="214349"/>
          </a:xfrm>
          <a:custGeom>
            <a:avLst/>
            <a:gdLst>
              <a:gd name="connsiteX0" fmla="*/ 32832 w 122355"/>
              <a:gd name="connsiteY0" fmla="*/ 20385 h 214349"/>
              <a:gd name="connsiteX1" fmla="*/ 74395 w 122355"/>
              <a:gd name="connsiteY1" fmla="*/ 6531 h 214349"/>
              <a:gd name="connsiteX2" fmla="*/ 60541 w 122355"/>
              <a:gd name="connsiteY2" fmla="*/ 75804 h 214349"/>
              <a:gd name="connsiteX3" fmla="*/ 74395 w 122355"/>
              <a:gd name="connsiteY3" fmla="*/ 200494 h 214349"/>
              <a:gd name="connsiteX4" fmla="*/ 32832 w 122355"/>
              <a:gd name="connsiteY4" fmla="*/ 214349 h 214349"/>
              <a:gd name="connsiteX5" fmla="*/ 5123 w 122355"/>
              <a:gd name="connsiteY5" fmla="*/ 145076 h 214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355" h="214349">
                <a:moveTo>
                  <a:pt x="32832" y="20385"/>
                </a:moveTo>
                <a:cubicBezTo>
                  <a:pt x="46686" y="15767"/>
                  <a:pt x="61333" y="0"/>
                  <a:pt x="74395" y="6531"/>
                </a:cubicBezTo>
                <a:cubicBezTo>
                  <a:pt x="122355" y="30511"/>
                  <a:pt x="71766" y="64579"/>
                  <a:pt x="60541" y="75804"/>
                </a:cubicBezTo>
                <a:cubicBezTo>
                  <a:pt x="69778" y="103515"/>
                  <a:pt x="109032" y="165857"/>
                  <a:pt x="74395" y="200494"/>
                </a:cubicBezTo>
                <a:cubicBezTo>
                  <a:pt x="64069" y="210820"/>
                  <a:pt x="46686" y="209731"/>
                  <a:pt x="32832" y="214349"/>
                </a:cubicBezTo>
                <a:cubicBezTo>
                  <a:pt x="0" y="165100"/>
                  <a:pt x="5123" y="189436"/>
                  <a:pt x="5123" y="145076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8" name="Freeform 27"/>
          <p:cNvSpPr/>
          <p:nvPr/>
        </p:nvSpPr>
        <p:spPr>
          <a:xfrm>
            <a:off x="1565564" y="3179617"/>
            <a:ext cx="124691" cy="200892"/>
          </a:xfrm>
          <a:custGeom>
            <a:avLst/>
            <a:gdLst>
              <a:gd name="connsiteX0" fmla="*/ 0 w 124691"/>
              <a:gd name="connsiteY0" fmla="*/ 34638 h 200892"/>
              <a:gd name="connsiteX1" fmla="*/ 83127 w 124691"/>
              <a:gd name="connsiteY1" fmla="*/ 34638 h 200892"/>
              <a:gd name="connsiteX2" fmla="*/ 69272 w 124691"/>
              <a:gd name="connsiteY2" fmla="*/ 159328 h 200892"/>
              <a:gd name="connsiteX3" fmla="*/ 124691 w 124691"/>
              <a:gd name="connsiteY3" fmla="*/ 200892 h 20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4691" h="200892">
                <a:moveTo>
                  <a:pt x="0" y="34638"/>
                </a:moveTo>
                <a:cubicBezTo>
                  <a:pt x="6928" y="32329"/>
                  <a:pt x="76199" y="0"/>
                  <a:pt x="83127" y="34638"/>
                </a:cubicBezTo>
                <a:cubicBezTo>
                  <a:pt x="91328" y="75645"/>
                  <a:pt x="69272" y="159328"/>
                  <a:pt x="69272" y="159328"/>
                </a:cubicBezTo>
                <a:cubicBezTo>
                  <a:pt x="104283" y="194340"/>
                  <a:pt x="85297" y="181197"/>
                  <a:pt x="124691" y="200892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30" name="Straight Connector 29"/>
          <p:cNvCxnSpPr/>
          <p:nvPr/>
        </p:nvCxnSpPr>
        <p:spPr>
          <a:xfrm rot="5400000">
            <a:off x="1367644" y="3392996"/>
            <a:ext cx="216024" cy="14401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2267744" y="3356992"/>
            <a:ext cx="216024" cy="21602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>
            <a:off x="2267744" y="3933056"/>
            <a:ext cx="216024" cy="21602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  <p:bldP spid="8" grpId="1"/>
      <p:bldP spid="9" grpId="0" animBg="1"/>
      <p:bldP spid="12" grpId="0" animBg="1"/>
      <p:bldP spid="15" grpId="0"/>
      <p:bldP spid="18" grpId="0"/>
      <p:bldP spid="24" grpId="0" animBg="1"/>
      <p:bldP spid="25" grpId="0" animBg="1"/>
      <p:bldP spid="27" grpId="0" animBg="1"/>
      <p:bldP spid="2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336704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2. (-4w – 12v) ÷ (-4)</a:t>
            </a:r>
          </a:p>
          <a:p>
            <a:pPr>
              <a:buNone/>
            </a:pPr>
            <a:r>
              <a:rPr lang="en-US" dirty="0" smtClean="0"/>
              <a:t>	= </a:t>
            </a:r>
            <a:r>
              <a:rPr lang="en-US" u="sng" dirty="0" smtClean="0"/>
              <a:t>-4w – 12 v</a:t>
            </a:r>
          </a:p>
          <a:p>
            <a:pPr>
              <a:buNone/>
            </a:pPr>
            <a:r>
              <a:rPr lang="en-US" dirty="0" smtClean="0"/>
              <a:t>		    -4</a:t>
            </a:r>
          </a:p>
          <a:p>
            <a:pPr>
              <a:buNone/>
            </a:pPr>
            <a:r>
              <a:rPr lang="en-US" dirty="0" smtClean="0"/>
              <a:t>	= </a:t>
            </a:r>
            <a:r>
              <a:rPr lang="en-US" u="sng" dirty="0" smtClean="0"/>
              <a:t>- 4w</a:t>
            </a:r>
            <a:r>
              <a:rPr lang="en-US" dirty="0" smtClean="0"/>
              <a:t>  -  </a:t>
            </a:r>
            <a:r>
              <a:rPr lang="en-US" u="sng" dirty="0" smtClean="0"/>
              <a:t>12v</a:t>
            </a:r>
          </a:p>
          <a:p>
            <a:pPr>
              <a:buNone/>
            </a:pPr>
            <a:r>
              <a:rPr lang="en-US" dirty="0" smtClean="0"/>
              <a:t>	     -4        -4</a:t>
            </a:r>
          </a:p>
          <a:p>
            <a:pPr>
              <a:buNone/>
            </a:pPr>
            <a:r>
              <a:rPr lang="en-US" dirty="0" smtClean="0"/>
              <a:t>	= w – (-3v)</a:t>
            </a:r>
          </a:p>
          <a:p>
            <a:pPr>
              <a:buNone/>
            </a:pPr>
            <a:r>
              <a:rPr lang="en-US" dirty="0" smtClean="0"/>
              <a:t>	= w + 3v</a:t>
            </a:r>
            <a:endParaRPr lang="en-MY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08712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3. (4xy</a:t>
            </a:r>
            <a:r>
              <a:rPr lang="en-US" baseline="30000" dirty="0" smtClean="0"/>
              <a:t>2  </a:t>
            </a:r>
            <a:r>
              <a:rPr lang="en-US" dirty="0" smtClean="0"/>
              <a:t>- 6yz) ÷ (-8)</a:t>
            </a:r>
          </a:p>
          <a:p>
            <a:pPr>
              <a:buNone/>
            </a:pPr>
            <a:r>
              <a:rPr lang="en-US" dirty="0" smtClean="0"/>
              <a:t>	= </a:t>
            </a:r>
            <a:r>
              <a:rPr lang="en-US" u="sng" dirty="0" smtClean="0"/>
              <a:t>4xy</a:t>
            </a:r>
            <a:r>
              <a:rPr lang="en-US" u="sng" baseline="30000" dirty="0" smtClean="0"/>
              <a:t>2</a:t>
            </a:r>
            <a:r>
              <a:rPr lang="en-US" baseline="30000" dirty="0" smtClean="0"/>
              <a:t>  </a:t>
            </a:r>
            <a:r>
              <a:rPr lang="en-US" dirty="0" smtClean="0"/>
              <a:t>-  </a:t>
            </a:r>
            <a:r>
              <a:rPr lang="en-US" u="sng" dirty="0" smtClean="0"/>
              <a:t>6yz</a:t>
            </a:r>
          </a:p>
          <a:p>
            <a:pPr>
              <a:buNone/>
            </a:pPr>
            <a:r>
              <a:rPr lang="en-US" dirty="0" smtClean="0"/>
              <a:t>	    -8         -8</a:t>
            </a:r>
          </a:p>
          <a:p>
            <a:pPr>
              <a:buNone/>
            </a:pPr>
            <a:r>
              <a:rPr lang="en-US" dirty="0" smtClean="0"/>
              <a:t>	= - </a:t>
            </a:r>
            <a:r>
              <a:rPr lang="en-US" u="sng" dirty="0" smtClean="0"/>
              <a:t>xy</a:t>
            </a:r>
            <a:r>
              <a:rPr lang="en-US" u="sng" baseline="30000" dirty="0" smtClean="0"/>
              <a:t>2</a:t>
            </a:r>
            <a:r>
              <a:rPr lang="en-US" dirty="0" smtClean="0"/>
              <a:t>  - </a:t>
            </a:r>
            <a:r>
              <a:rPr lang="en-US" u="sng" dirty="0" smtClean="0"/>
              <a:t>(-3yz)</a:t>
            </a:r>
          </a:p>
          <a:p>
            <a:pPr>
              <a:buNone/>
            </a:pPr>
            <a:r>
              <a:rPr lang="en-US" dirty="0" smtClean="0"/>
              <a:t>          2           4</a:t>
            </a:r>
          </a:p>
          <a:p>
            <a:pPr>
              <a:buNone/>
            </a:pPr>
            <a:r>
              <a:rPr lang="en-US" dirty="0" smtClean="0"/>
              <a:t>	= - </a:t>
            </a:r>
            <a:r>
              <a:rPr lang="en-US" u="sng" dirty="0" smtClean="0"/>
              <a:t>xy</a:t>
            </a:r>
            <a:r>
              <a:rPr lang="en-US" u="sng" baseline="30000" dirty="0" smtClean="0"/>
              <a:t>2</a:t>
            </a:r>
            <a:r>
              <a:rPr lang="en-US" dirty="0" smtClean="0"/>
              <a:t>  + </a:t>
            </a:r>
            <a:r>
              <a:rPr lang="en-US" u="sng" dirty="0" smtClean="0"/>
              <a:t>3yz</a:t>
            </a:r>
          </a:p>
          <a:p>
            <a:pPr>
              <a:buNone/>
            </a:pPr>
            <a:r>
              <a:rPr lang="en-US" dirty="0" smtClean="0"/>
              <a:t>          2          4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aseline="30000" dirty="0" smtClean="0"/>
              <a:t>	   </a:t>
            </a:r>
            <a:endParaRPr lang="en-MY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smtClean="0"/>
              <a:t>DO EXERCISES IN GIVEN WORKSHEET</a:t>
            </a:r>
          </a:p>
          <a:p>
            <a:pPr algn="ctr">
              <a:buNone/>
            </a:pPr>
            <a:r>
              <a:rPr lang="en-US" sz="3600" b="1" dirty="0" smtClean="0"/>
              <a:t>PAGE 2 </a:t>
            </a:r>
            <a:endParaRPr lang="en-MY" sz="3600" b="1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prstClr val="white"/>
                </a:solidFill>
                <a:latin typeface="Arial Black" pitchFamily="34" charset="0"/>
              </a:rPr>
              <a:t>ADDITION AND SUBTRACTION INVOLVING TWO ALGEBRAIC EXPRESSIONS 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To add two algebraic expressions.</a:t>
            </a:r>
          </a:p>
          <a:p>
            <a:pPr>
              <a:buNone/>
            </a:pPr>
            <a:r>
              <a:rPr lang="en-US" dirty="0" smtClean="0"/>
              <a:t>EXAMPLE: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(2ab – 3) + (</a:t>
            </a:r>
            <a:r>
              <a:rPr lang="en-US" dirty="0" err="1" smtClean="0"/>
              <a:t>ab</a:t>
            </a:r>
            <a:r>
              <a:rPr lang="en-US" dirty="0" smtClean="0"/>
              <a:t> + 1)</a:t>
            </a:r>
          </a:p>
          <a:p>
            <a:pPr marL="514350" indent="-514350">
              <a:buNone/>
            </a:pPr>
            <a:r>
              <a:rPr lang="en-US" dirty="0" smtClean="0"/>
              <a:t>	= 2ab  – 3  + </a:t>
            </a:r>
            <a:r>
              <a:rPr lang="en-US" dirty="0" err="1" smtClean="0"/>
              <a:t>ab</a:t>
            </a:r>
            <a:r>
              <a:rPr lang="en-US" dirty="0" smtClean="0"/>
              <a:t>  + 1</a:t>
            </a:r>
          </a:p>
          <a:p>
            <a:pPr marL="514350" indent="-514350">
              <a:buNone/>
            </a:pPr>
            <a:r>
              <a:rPr lang="en-US" dirty="0" smtClean="0"/>
              <a:t>	</a:t>
            </a:r>
          </a:p>
          <a:p>
            <a:pPr marL="514350" indent="-514350">
              <a:buNone/>
            </a:pPr>
            <a:r>
              <a:rPr lang="en-US" dirty="0" smtClean="0"/>
              <a:t>	= 2ab + </a:t>
            </a:r>
            <a:r>
              <a:rPr lang="en-US" dirty="0" err="1" smtClean="0"/>
              <a:t>ab</a:t>
            </a:r>
            <a:r>
              <a:rPr lang="en-US" dirty="0" smtClean="0"/>
              <a:t> – 3 + 1</a:t>
            </a:r>
          </a:p>
          <a:p>
            <a:pPr marL="514350" indent="-514350">
              <a:buNone/>
            </a:pPr>
            <a:r>
              <a:rPr lang="en-US" dirty="0" smtClean="0"/>
              <a:t>	</a:t>
            </a:r>
          </a:p>
          <a:p>
            <a:pPr marL="514350" indent="-514350">
              <a:buNone/>
            </a:pPr>
            <a:r>
              <a:rPr lang="en-US" dirty="0" smtClean="0"/>
              <a:t>	               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None/>
            </a:pPr>
            <a:endParaRPr lang="en-MY" dirty="0"/>
          </a:p>
        </p:txBody>
      </p:sp>
      <p:sp>
        <p:nvSpPr>
          <p:cNvPr id="11" name="TextBox 10"/>
          <p:cNvSpPr txBox="1"/>
          <p:nvPr/>
        </p:nvSpPr>
        <p:spPr>
          <a:xfrm>
            <a:off x="899592" y="2492896"/>
            <a:ext cx="2550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1</a:t>
            </a:r>
            <a:r>
              <a:rPr lang="en-US" baseline="30000" dirty="0" smtClean="0"/>
              <a:t>st</a:t>
            </a:r>
            <a:r>
              <a:rPr lang="en-US" dirty="0" smtClean="0"/>
              <a:t>  algebraic expression</a:t>
            </a:r>
            <a:endParaRPr lang="en-MY" dirty="0"/>
          </a:p>
        </p:txBody>
      </p:sp>
      <p:sp>
        <p:nvSpPr>
          <p:cNvPr id="14" name="TextBox 13"/>
          <p:cNvSpPr txBox="1"/>
          <p:nvPr/>
        </p:nvSpPr>
        <p:spPr>
          <a:xfrm>
            <a:off x="4613910" y="2420888"/>
            <a:ext cx="2550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 algebraic expression</a:t>
            </a:r>
            <a:endParaRPr lang="en-MY" dirty="0"/>
          </a:p>
        </p:txBody>
      </p:sp>
      <p:cxnSp>
        <p:nvCxnSpPr>
          <p:cNvPr id="17" name="Straight Arrow Connector 16"/>
          <p:cNvCxnSpPr/>
          <p:nvPr/>
        </p:nvCxnSpPr>
        <p:spPr>
          <a:xfrm rot="10800000" flipV="1">
            <a:off x="3995936" y="2564904"/>
            <a:ext cx="576064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049733" y="3491716"/>
            <a:ext cx="2042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Buangkan</a:t>
            </a:r>
            <a:r>
              <a:rPr lang="en-US" dirty="0" smtClean="0"/>
              <a:t> </a:t>
            </a:r>
            <a:r>
              <a:rPr lang="en-US" dirty="0" err="1" smtClean="0"/>
              <a:t>kurungan</a:t>
            </a:r>
            <a:endParaRPr lang="en-MY" dirty="0"/>
          </a:p>
        </p:txBody>
      </p:sp>
      <p:cxnSp>
        <p:nvCxnSpPr>
          <p:cNvPr id="34" name="Straight Arrow Connector 33"/>
          <p:cNvCxnSpPr>
            <a:stCxn id="32" idx="1"/>
          </p:cNvCxnSpPr>
          <p:nvPr/>
        </p:nvCxnSpPr>
        <p:spPr>
          <a:xfrm rot="10800000">
            <a:off x="4401661" y="3635732"/>
            <a:ext cx="648072" cy="406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1799692" y="2888146"/>
            <a:ext cx="216024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427984" y="4438853"/>
            <a:ext cx="3635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+mj-lt"/>
              </a:rPr>
              <a:t>Susun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semula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mengikut</a:t>
            </a:r>
            <a:r>
              <a:rPr lang="en-US" dirty="0" smtClean="0">
                <a:latin typeface="+mj-lt"/>
              </a:rPr>
              <a:t> </a:t>
            </a:r>
          </a:p>
          <a:p>
            <a:r>
              <a:rPr lang="en-US" dirty="0" err="1" smtClean="0">
                <a:latin typeface="+mj-lt"/>
              </a:rPr>
              <a:t>sebutan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yg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serupa</a:t>
            </a:r>
            <a:r>
              <a:rPr lang="en-US" dirty="0" smtClean="0">
                <a:latin typeface="+mj-lt"/>
              </a:rPr>
              <a:t> (unknown </a:t>
            </a:r>
            <a:r>
              <a:rPr lang="en-US" dirty="0" err="1" smtClean="0">
                <a:latin typeface="+mj-lt"/>
              </a:rPr>
              <a:t>sama</a:t>
            </a:r>
            <a:r>
              <a:rPr lang="en-US" dirty="0" smtClean="0">
                <a:latin typeface="+mj-lt"/>
              </a:rPr>
              <a:t>).</a:t>
            </a:r>
            <a:endParaRPr lang="en-MY" dirty="0">
              <a:latin typeface="+mj-lt"/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1259632" y="3429000"/>
            <a:ext cx="838582" cy="560681"/>
          </a:xfrm>
          <a:custGeom>
            <a:avLst/>
            <a:gdLst>
              <a:gd name="connsiteX0" fmla="*/ 726528 w 838582"/>
              <a:gd name="connsiteY0" fmla="*/ 77015 h 793327"/>
              <a:gd name="connsiteX1" fmla="*/ 638038 w 838582"/>
              <a:gd name="connsiteY1" fmla="*/ 62266 h 793327"/>
              <a:gd name="connsiteX2" fmla="*/ 593793 w 838582"/>
              <a:gd name="connsiteY2" fmla="*/ 47518 h 793327"/>
              <a:gd name="connsiteX3" fmla="*/ 195586 w 838582"/>
              <a:gd name="connsiteY3" fmla="*/ 62266 h 793327"/>
              <a:gd name="connsiteX4" fmla="*/ 62851 w 838582"/>
              <a:gd name="connsiteY4" fmla="*/ 91763 h 793327"/>
              <a:gd name="connsiteX5" fmla="*/ 33354 w 838582"/>
              <a:gd name="connsiteY5" fmla="*/ 136008 h 793327"/>
              <a:gd name="connsiteX6" fmla="*/ 3857 w 838582"/>
              <a:gd name="connsiteY6" fmla="*/ 224499 h 793327"/>
              <a:gd name="connsiteX7" fmla="*/ 48102 w 838582"/>
              <a:gd name="connsiteY7" fmla="*/ 430976 h 793327"/>
              <a:gd name="connsiteX8" fmla="*/ 62851 w 838582"/>
              <a:gd name="connsiteY8" fmla="*/ 475221 h 793327"/>
              <a:gd name="connsiteX9" fmla="*/ 77599 w 838582"/>
              <a:gd name="connsiteY9" fmla="*/ 519466 h 793327"/>
              <a:gd name="connsiteX10" fmla="*/ 136593 w 838582"/>
              <a:gd name="connsiteY10" fmla="*/ 607957 h 793327"/>
              <a:gd name="connsiteX11" fmla="*/ 166090 w 838582"/>
              <a:gd name="connsiteY11" fmla="*/ 652202 h 793327"/>
              <a:gd name="connsiteX12" fmla="*/ 210335 w 838582"/>
              <a:gd name="connsiteY12" fmla="*/ 740692 h 793327"/>
              <a:gd name="connsiteX13" fmla="*/ 254580 w 838582"/>
              <a:gd name="connsiteY13" fmla="*/ 755440 h 793327"/>
              <a:gd name="connsiteX14" fmla="*/ 298825 w 838582"/>
              <a:gd name="connsiteY14" fmla="*/ 784937 h 793327"/>
              <a:gd name="connsiteX15" fmla="*/ 534799 w 838582"/>
              <a:gd name="connsiteY15" fmla="*/ 755440 h 793327"/>
              <a:gd name="connsiteX16" fmla="*/ 667535 w 838582"/>
              <a:gd name="connsiteY16" fmla="*/ 652202 h 793327"/>
              <a:gd name="connsiteX17" fmla="*/ 711780 w 838582"/>
              <a:gd name="connsiteY17" fmla="*/ 622705 h 793327"/>
              <a:gd name="connsiteX18" fmla="*/ 741277 w 838582"/>
              <a:gd name="connsiteY18" fmla="*/ 578460 h 793327"/>
              <a:gd name="connsiteX19" fmla="*/ 785522 w 838582"/>
              <a:gd name="connsiteY19" fmla="*/ 548963 h 793327"/>
              <a:gd name="connsiteX20" fmla="*/ 800270 w 838582"/>
              <a:gd name="connsiteY20" fmla="*/ 504718 h 793327"/>
              <a:gd name="connsiteX21" fmla="*/ 829767 w 838582"/>
              <a:gd name="connsiteY21" fmla="*/ 460473 h 793327"/>
              <a:gd name="connsiteX22" fmla="*/ 800270 w 838582"/>
              <a:gd name="connsiteY22" fmla="*/ 209750 h 793327"/>
              <a:gd name="connsiteX23" fmla="*/ 785522 w 838582"/>
              <a:gd name="connsiteY23" fmla="*/ 150757 h 793327"/>
              <a:gd name="connsiteX24" fmla="*/ 741277 w 838582"/>
              <a:gd name="connsiteY24" fmla="*/ 106511 h 793327"/>
              <a:gd name="connsiteX25" fmla="*/ 652786 w 838582"/>
              <a:gd name="connsiteY25" fmla="*/ 3273 h 79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38582" h="793327">
                <a:moveTo>
                  <a:pt x="726528" y="77015"/>
                </a:moveTo>
                <a:cubicBezTo>
                  <a:pt x="697031" y="72099"/>
                  <a:pt x="667229" y="68753"/>
                  <a:pt x="638038" y="62266"/>
                </a:cubicBezTo>
                <a:cubicBezTo>
                  <a:pt x="622862" y="58894"/>
                  <a:pt x="609339" y="47518"/>
                  <a:pt x="593793" y="47518"/>
                </a:cubicBezTo>
                <a:cubicBezTo>
                  <a:pt x="460966" y="47518"/>
                  <a:pt x="328322" y="57350"/>
                  <a:pt x="195586" y="62266"/>
                </a:cubicBezTo>
                <a:cubicBezTo>
                  <a:pt x="194683" y="62416"/>
                  <a:pt x="81959" y="76477"/>
                  <a:pt x="62851" y="91763"/>
                </a:cubicBezTo>
                <a:cubicBezTo>
                  <a:pt x="49010" y="102836"/>
                  <a:pt x="43186" y="121260"/>
                  <a:pt x="33354" y="136008"/>
                </a:cubicBezTo>
                <a:cubicBezTo>
                  <a:pt x="23522" y="165505"/>
                  <a:pt x="0" y="193647"/>
                  <a:pt x="3857" y="224499"/>
                </a:cubicBezTo>
                <a:cubicBezTo>
                  <a:pt x="22462" y="373332"/>
                  <a:pt x="6073" y="304889"/>
                  <a:pt x="48102" y="430976"/>
                </a:cubicBezTo>
                <a:lnTo>
                  <a:pt x="62851" y="475221"/>
                </a:lnTo>
                <a:cubicBezTo>
                  <a:pt x="67767" y="489969"/>
                  <a:pt x="68976" y="506531"/>
                  <a:pt x="77599" y="519466"/>
                </a:cubicBezTo>
                <a:lnTo>
                  <a:pt x="136593" y="607957"/>
                </a:lnTo>
                <a:lnTo>
                  <a:pt x="166090" y="652202"/>
                </a:lnTo>
                <a:cubicBezTo>
                  <a:pt x="175806" y="681350"/>
                  <a:pt x="184343" y="719899"/>
                  <a:pt x="210335" y="740692"/>
                </a:cubicBezTo>
                <a:cubicBezTo>
                  <a:pt x="222474" y="750403"/>
                  <a:pt x="239832" y="750524"/>
                  <a:pt x="254580" y="755440"/>
                </a:cubicBezTo>
                <a:cubicBezTo>
                  <a:pt x="269328" y="765272"/>
                  <a:pt x="281134" y="783831"/>
                  <a:pt x="298825" y="784937"/>
                </a:cubicBezTo>
                <a:cubicBezTo>
                  <a:pt x="433066" y="793327"/>
                  <a:pt x="447448" y="784558"/>
                  <a:pt x="534799" y="755440"/>
                </a:cubicBezTo>
                <a:cubicBezTo>
                  <a:pt x="604113" y="686126"/>
                  <a:pt x="561688" y="722766"/>
                  <a:pt x="667535" y="652202"/>
                </a:cubicBezTo>
                <a:lnTo>
                  <a:pt x="711780" y="622705"/>
                </a:lnTo>
                <a:cubicBezTo>
                  <a:pt x="721612" y="607957"/>
                  <a:pt x="728743" y="590994"/>
                  <a:pt x="741277" y="578460"/>
                </a:cubicBezTo>
                <a:cubicBezTo>
                  <a:pt x="753811" y="565926"/>
                  <a:pt x="774449" y="562804"/>
                  <a:pt x="785522" y="548963"/>
                </a:cubicBezTo>
                <a:cubicBezTo>
                  <a:pt x="795233" y="536824"/>
                  <a:pt x="793318" y="518623"/>
                  <a:pt x="800270" y="504718"/>
                </a:cubicBezTo>
                <a:cubicBezTo>
                  <a:pt x="808197" y="488864"/>
                  <a:pt x="819935" y="475221"/>
                  <a:pt x="829767" y="460473"/>
                </a:cubicBezTo>
                <a:cubicBezTo>
                  <a:pt x="806181" y="130261"/>
                  <a:pt x="838582" y="343839"/>
                  <a:pt x="800270" y="209750"/>
                </a:cubicBezTo>
                <a:cubicBezTo>
                  <a:pt x="794701" y="190260"/>
                  <a:pt x="795578" y="168356"/>
                  <a:pt x="785522" y="150757"/>
                </a:cubicBezTo>
                <a:cubicBezTo>
                  <a:pt x="775174" y="132648"/>
                  <a:pt x="754082" y="122975"/>
                  <a:pt x="741277" y="106511"/>
                </a:cubicBezTo>
                <a:cubicBezTo>
                  <a:pt x="658435" y="0"/>
                  <a:pt x="719495" y="36627"/>
                  <a:pt x="652786" y="3273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5" name="Freeform 24"/>
          <p:cNvSpPr/>
          <p:nvPr/>
        </p:nvSpPr>
        <p:spPr>
          <a:xfrm>
            <a:off x="2771800" y="3429000"/>
            <a:ext cx="796413" cy="531112"/>
          </a:xfrm>
          <a:custGeom>
            <a:avLst/>
            <a:gdLst>
              <a:gd name="connsiteX0" fmla="*/ 693174 w 796413"/>
              <a:gd name="connsiteY0" fmla="*/ 44245 h 531112"/>
              <a:gd name="connsiteX1" fmla="*/ 560439 w 796413"/>
              <a:gd name="connsiteY1" fmla="*/ 29497 h 531112"/>
              <a:gd name="connsiteX2" fmla="*/ 516194 w 796413"/>
              <a:gd name="connsiteY2" fmla="*/ 14748 h 531112"/>
              <a:gd name="connsiteX3" fmla="*/ 457200 w 796413"/>
              <a:gd name="connsiteY3" fmla="*/ 0 h 531112"/>
              <a:gd name="connsiteX4" fmla="*/ 147484 w 796413"/>
              <a:gd name="connsiteY4" fmla="*/ 14748 h 531112"/>
              <a:gd name="connsiteX5" fmla="*/ 44245 w 796413"/>
              <a:gd name="connsiteY5" fmla="*/ 44245 h 531112"/>
              <a:gd name="connsiteX6" fmla="*/ 0 w 796413"/>
              <a:gd name="connsiteY6" fmla="*/ 206477 h 531112"/>
              <a:gd name="connsiteX7" fmla="*/ 14749 w 796413"/>
              <a:gd name="connsiteY7" fmla="*/ 368710 h 531112"/>
              <a:gd name="connsiteX8" fmla="*/ 29497 w 796413"/>
              <a:gd name="connsiteY8" fmla="*/ 412955 h 531112"/>
              <a:gd name="connsiteX9" fmla="*/ 117987 w 796413"/>
              <a:gd name="connsiteY9" fmla="*/ 442452 h 531112"/>
              <a:gd name="connsiteX10" fmla="*/ 162233 w 796413"/>
              <a:gd name="connsiteY10" fmla="*/ 457200 h 531112"/>
              <a:gd name="connsiteX11" fmla="*/ 206478 w 796413"/>
              <a:gd name="connsiteY11" fmla="*/ 471948 h 531112"/>
              <a:gd name="connsiteX12" fmla="*/ 280220 w 796413"/>
              <a:gd name="connsiteY12" fmla="*/ 486697 h 531112"/>
              <a:gd name="connsiteX13" fmla="*/ 383458 w 796413"/>
              <a:gd name="connsiteY13" fmla="*/ 501445 h 531112"/>
              <a:gd name="connsiteX14" fmla="*/ 560439 w 796413"/>
              <a:gd name="connsiteY14" fmla="*/ 530942 h 531112"/>
              <a:gd name="connsiteX15" fmla="*/ 722671 w 796413"/>
              <a:gd name="connsiteY15" fmla="*/ 516194 h 531112"/>
              <a:gd name="connsiteX16" fmla="*/ 766916 w 796413"/>
              <a:gd name="connsiteY16" fmla="*/ 471948 h 531112"/>
              <a:gd name="connsiteX17" fmla="*/ 796413 w 796413"/>
              <a:gd name="connsiteY17" fmla="*/ 383458 h 531112"/>
              <a:gd name="connsiteX18" fmla="*/ 752168 w 796413"/>
              <a:gd name="connsiteY18" fmla="*/ 147484 h 531112"/>
              <a:gd name="connsiteX19" fmla="*/ 693174 w 796413"/>
              <a:gd name="connsiteY19" fmla="*/ 58994 h 531112"/>
              <a:gd name="connsiteX20" fmla="*/ 693174 w 796413"/>
              <a:gd name="connsiteY20" fmla="*/ 44245 h 531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96413" h="531112">
                <a:moveTo>
                  <a:pt x="693174" y="44245"/>
                </a:moveTo>
                <a:cubicBezTo>
                  <a:pt x="648929" y="39329"/>
                  <a:pt x="604351" y="36816"/>
                  <a:pt x="560439" y="29497"/>
                </a:cubicBezTo>
                <a:cubicBezTo>
                  <a:pt x="545104" y="26941"/>
                  <a:pt x="531142" y="19019"/>
                  <a:pt x="516194" y="14748"/>
                </a:cubicBezTo>
                <a:cubicBezTo>
                  <a:pt x="496704" y="9179"/>
                  <a:pt x="476865" y="4916"/>
                  <a:pt x="457200" y="0"/>
                </a:cubicBezTo>
                <a:cubicBezTo>
                  <a:pt x="353961" y="4916"/>
                  <a:pt x="250510" y="6506"/>
                  <a:pt x="147484" y="14748"/>
                </a:cubicBezTo>
                <a:cubicBezTo>
                  <a:pt x="123124" y="16697"/>
                  <a:pt x="69590" y="35797"/>
                  <a:pt x="44245" y="44245"/>
                </a:cubicBezTo>
                <a:cubicBezTo>
                  <a:pt x="6822" y="156517"/>
                  <a:pt x="20847" y="102247"/>
                  <a:pt x="0" y="206477"/>
                </a:cubicBezTo>
                <a:cubicBezTo>
                  <a:pt x="4916" y="260555"/>
                  <a:pt x="7070" y="314955"/>
                  <a:pt x="14749" y="368710"/>
                </a:cubicBezTo>
                <a:cubicBezTo>
                  <a:pt x="16948" y="384100"/>
                  <a:pt x="16847" y="403919"/>
                  <a:pt x="29497" y="412955"/>
                </a:cubicBezTo>
                <a:cubicBezTo>
                  <a:pt x="54798" y="431027"/>
                  <a:pt x="88490" y="432620"/>
                  <a:pt x="117987" y="442452"/>
                </a:cubicBezTo>
                <a:lnTo>
                  <a:pt x="162233" y="457200"/>
                </a:lnTo>
                <a:cubicBezTo>
                  <a:pt x="176981" y="462116"/>
                  <a:pt x="191234" y="468899"/>
                  <a:pt x="206478" y="471948"/>
                </a:cubicBezTo>
                <a:cubicBezTo>
                  <a:pt x="231059" y="476864"/>
                  <a:pt x="255494" y="482576"/>
                  <a:pt x="280220" y="486697"/>
                </a:cubicBezTo>
                <a:cubicBezTo>
                  <a:pt x="314509" y="492412"/>
                  <a:pt x="349121" y="496023"/>
                  <a:pt x="383458" y="501445"/>
                </a:cubicBezTo>
                <a:lnTo>
                  <a:pt x="560439" y="530942"/>
                </a:lnTo>
                <a:cubicBezTo>
                  <a:pt x="614516" y="526026"/>
                  <a:pt x="670460" y="531112"/>
                  <a:pt x="722671" y="516194"/>
                </a:cubicBezTo>
                <a:cubicBezTo>
                  <a:pt x="742726" y="510464"/>
                  <a:pt x="756787" y="490181"/>
                  <a:pt x="766916" y="471948"/>
                </a:cubicBezTo>
                <a:cubicBezTo>
                  <a:pt x="782016" y="444768"/>
                  <a:pt x="796413" y="383458"/>
                  <a:pt x="796413" y="383458"/>
                </a:cubicBezTo>
                <a:cubicBezTo>
                  <a:pt x="791223" y="331560"/>
                  <a:pt x="789327" y="203221"/>
                  <a:pt x="752168" y="147484"/>
                </a:cubicBezTo>
                <a:cubicBezTo>
                  <a:pt x="732503" y="117987"/>
                  <a:pt x="726805" y="70205"/>
                  <a:pt x="693174" y="58994"/>
                </a:cubicBezTo>
                <a:lnTo>
                  <a:pt x="693174" y="44245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Freeform 25"/>
          <p:cNvSpPr/>
          <p:nvPr/>
        </p:nvSpPr>
        <p:spPr>
          <a:xfrm>
            <a:off x="1979712" y="3212976"/>
            <a:ext cx="800615" cy="716486"/>
          </a:xfrm>
          <a:custGeom>
            <a:avLst/>
            <a:gdLst>
              <a:gd name="connsiteX0" fmla="*/ 620140 w 800615"/>
              <a:gd name="connsiteY0" fmla="*/ 156047 h 716486"/>
              <a:gd name="connsiteX1" fmla="*/ 15456 w 800615"/>
              <a:gd name="connsiteY1" fmla="*/ 185544 h 716486"/>
              <a:gd name="connsiteX2" fmla="*/ 30205 w 800615"/>
              <a:gd name="connsiteY2" fmla="*/ 229789 h 716486"/>
              <a:gd name="connsiteX3" fmla="*/ 44953 w 800615"/>
              <a:gd name="connsiteY3" fmla="*/ 318279 h 716486"/>
              <a:gd name="connsiteX4" fmla="*/ 59701 w 800615"/>
              <a:gd name="connsiteY4" fmla="*/ 539505 h 716486"/>
              <a:gd name="connsiteX5" fmla="*/ 89198 w 800615"/>
              <a:gd name="connsiteY5" fmla="*/ 657492 h 716486"/>
              <a:gd name="connsiteX6" fmla="*/ 339921 w 800615"/>
              <a:gd name="connsiteY6" fmla="*/ 672241 h 716486"/>
              <a:gd name="connsiteX7" fmla="*/ 443159 w 800615"/>
              <a:gd name="connsiteY7" fmla="*/ 686989 h 716486"/>
              <a:gd name="connsiteX8" fmla="*/ 575895 w 800615"/>
              <a:gd name="connsiteY8" fmla="*/ 716486 h 716486"/>
              <a:gd name="connsiteX9" fmla="*/ 634889 w 800615"/>
              <a:gd name="connsiteY9" fmla="*/ 642744 h 716486"/>
              <a:gd name="connsiteX10" fmla="*/ 620140 w 800615"/>
              <a:gd name="connsiteY10" fmla="*/ 244537 h 716486"/>
              <a:gd name="connsiteX11" fmla="*/ 620140 w 800615"/>
              <a:gd name="connsiteY11" fmla="*/ 156047 h 71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0615" h="716486">
                <a:moveTo>
                  <a:pt x="620140" y="156047"/>
                </a:moveTo>
                <a:cubicBezTo>
                  <a:pt x="519359" y="146215"/>
                  <a:pt x="800615" y="100661"/>
                  <a:pt x="15456" y="185544"/>
                </a:cubicBezTo>
                <a:cubicBezTo>
                  <a:pt x="0" y="187215"/>
                  <a:pt x="25289" y="215041"/>
                  <a:pt x="30205" y="229789"/>
                </a:cubicBezTo>
                <a:cubicBezTo>
                  <a:pt x="35121" y="259286"/>
                  <a:pt x="42118" y="288510"/>
                  <a:pt x="44953" y="318279"/>
                </a:cubicBezTo>
                <a:cubicBezTo>
                  <a:pt x="51960" y="391852"/>
                  <a:pt x="50142" y="466220"/>
                  <a:pt x="59701" y="539505"/>
                </a:cubicBezTo>
                <a:cubicBezTo>
                  <a:pt x="64944" y="579704"/>
                  <a:pt x="48729" y="655111"/>
                  <a:pt x="89198" y="657492"/>
                </a:cubicBezTo>
                <a:lnTo>
                  <a:pt x="339921" y="672241"/>
                </a:lnTo>
                <a:cubicBezTo>
                  <a:pt x="374334" y="677157"/>
                  <a:pt x="408870" y="681274"/>
                  <a:pt x="443159" y="686989"/>
                </a:cubicBezTo>
                <a:cubicBezTo>
                  <a:pt x="499337" y="696352"/>
                  <a:pt x="522857" y="703226"/>
                  <a:pt x="575895" y="716486"/>
                </a:cubicBezTo>
                <a:cubicBezTo>
                  <a:pt x="625165" y="700062"/>
                  <a:pt x="634889" y="710645"/>
                  <a:pt x="634889" y="642744"/>
                </a:cubicBezTo>
                <a:cubicBezTo>
                  <a:pt x="634889" y="509917"/>
                  <a:pt x="628976" y="377069"/>
                  <a:pt x="620140" y="244537"/>
                </a:cubicBezTo>
                <a:cubicBezTo>
                  <a:pt x="603837" y="0"/>
                  <a:pt x="720921" y="165879"/>
                  <a:pt x="620140" y="156047"/>
                </a:cubicBezTo>
                <a:close/>
              </a:path>
            </a:pathLst>
          </a:cu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8" name="Freeform 27"/>
          <p:cNvSpPr/>
          <p:nvPr/>
        </p:nvSpPr>
        <p:spPr>
          <a:xfrm>
            <a:off x="3635896" y="3356992"/>
            <a:ext cx="636178" cy="628411"/>
          </a:xfrm>
          <a:custGeom>
            <a:avLst/>
            <a:gdLst>
              <a:gd name="connsiteX0" fmla="*/ 0 w 636178"/>
              <a:gd name="connsiteY0" fmla="*/ 64854 h 628411"/>
              <a:gd name="connsiteX1" fmla="*/ 44246 w 636178"/>
              <a:gd name="connsiteY1" fmla="*/ 50105 h 628411"/>
              <a:gd name="connsiteX2" fmla="*/ 530942 w 636178"/>
              <a:gd name="connsiteY2" fmla="*/ 50105 h 628411"/>
              <a:gd name="connsiteX3" fmla="*/ 530942 w 636178"/>
              <a:gd name="connsiteY3" fmla="*/ 566299 h 628411"/>
              <a:gd name="connsiteX4" fmla="*/ 324465 w 636178"/>
              <a:gd name="connsiteY4" fmla="*/ 551551 h 628411"/>
              <a:gd name="connsiteX5" fmla="*/ 265471 w 636178"/>
              <a:gd name="connsiteY5" fmla="*/ 536802 h 628411"/>
              <a:gd name="connsiteX6" fmla="*/ 147484 w 636178"/>
              <a:gd name="connsiteY6" fmla="*/ 507305 h 628411"/>
              <a:gd name="connsiteX7" fmla="*/ 0 w 636178"/>
              <a:gd name="connsiteY7" fmla="*/ 492557 h 628411"/>
              <a:gd name="connsiteX8" fmla="*/ 14749 w 636178"/>
              <a:gd name="connsiteY8" fmla="*/ 418815 h 628411"/>
              <a:gd name="connsiteX9" fmla="*/ 44246 w 636178"/>
              <a:gd name="connsiteY9" fmla="*/ 330325 h 628411"/>
              <a:gd name="connsiteX10" fmla="*/ 58994 w 636178"/>
              <a:gd name="connsiteY10" fmla="*/ 286080 h 628411"/>
              <a:gd name="connsiteX11" fmla="*/ 88491 w 636178"/>
              <a:gd name="connsiteY11" fmla="*/ 168093 h 628411"/>
              <a:gd name="connsiteX12" fmla="*/ 103239 w 636178"/>
              <a:gd name="connsiteY12" fmla="*/ 35357 h 628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36178" h="628411">
                <a:moveTo>
                  <a:pt x="0" y="64854"/>
                </a:moveTo>
                <a:cubicBezTo>
                  <a:pt x="14749" y="59938"/>
                  <a:pt x="29298" y="54376"/>
                  <a:pt x="44246" y="50105"/>
                </a:cubicBezTo>
                <a:cubicBezTo>
                  <a:pt x="219613" y="0"/>
                  <a:pt x="237951" y="40002"/>
                  <a:pt x="530942" y="50105"/>
                </a:cubicBezTo>
                <a:cubicBezTo>
                  <a:pt x="586574" y="216997"/>
                  <a:pt x="636178" y="348811"/>
                  <a:pt x="530942" y="566299"/>
                </a:cubicBezTo>
                <a:cubicBezTo>
                  <a:pt x="500888" y="628411"/>
                  <a:pt x="393291" y="556467"/>
                  <a:pt x="324465" y="551551"/>
                </a:cubicBezTo>
                <a:cubicBezTo>
                  <a:pt x="304800" y="546635"/>
                  <a:pt x="284961" y="542371"/>
                  <a:pt x="265471" y="536802"/>
                </a:cubicBezTo>
                <a:cubicBezTo>
                  <a:pt x="200337" y="518192"/>
                  <a:pt x="231806" y="518548"/>
                  <a:pt x="147484" y="507305"/>
                </a:cubicBezTo>
                <a:cubicBezTo>
                  <a:pt x="98511" y="500775"/>
                  <a:pt x="49161" y="497473"/>
                  <a:pt x="0" y="492557"/>
                </a:cubicBezTo>
                <a:cubicBezTo>
                  <a:pt x="4916" y="467976"/>
                  <a:pt x="8153" y="442999"/>
                  <a:pt x="14749" y="418815"/>
                </a:cubicBezTo>
                <a:cubicBezTo>
                  <a:pt x="22930" y="388818"/>
                  <a:pt x="34414" y="359822"/>
                  <a:pt x="44246" y="330325"/>
                </a:cubicBezTo>
                <a:cubicBezTo>
                  <a:pt x="49162" y="315577"/>
                  <a:pt x="55945" y="301324"/>
                  <a:pt x="58994" y="286080"/>
                </a:cubicBezTo>
                <a:cubicBezTo>
                  <a:pt x="76791" y="197094"/>
                  <a:pt x="65815" y="236119"/>
                  <a:pt x="88491" y="168093"/>
                </a:cubicBezTo>
                <a:cubicBezTo>
                  <a:pt x="105664" y="65054"/>
                  <a:pt x="103239" y="109506"/>
                  <a:pt x="103239" y="35357"/>
                </a:cubicBezTo>
              </a:path>
            </a:pathLst>
          </a:cu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1" name="Freeform 30"/>
          <p:cNvSpPr/>
          <p:nvPr/>
        </p:nvSpPr>
        <p:spPr>
          <a:xfrm>
            <a:off x="1321399" y="4437112"/>
            <a:ext cx="1450401" cy="634181"/>
          </a:xfrm>
          <a:custGeom>
            <a:avLst/>
            <a:gdLst>
              <a:gd name="connsiteX0" fmla="*/ 0 w 1450401"/>
              <a:gd name="connsiteY0" fmla="*/ 103239 h 634181"/>
              <a:gd name="connsiteX1" fmla="*/ 191729 w 1450401"/>
              <a:gd name="connsiteY1" fmla="*/ 58994 h 634181"/>
              <a:gd name="connsiteX2" fmla="*/ 280219 w 1450401"/>
              <a:gd name="connsiteY2" fmla="*/ 29497 h 634181"/>
              <a:gd name="connsiteX3" fmla="*/ 324464 w 1450401"/>
              <a:gd name="connsiteY3" fmla="*/ 14749 h 634181"/>
              <a:gd name="connsiteX4" fmla="*/ 457200 w 1450401"/>
              <a:gd name="connsiteY4" fmla="*/ 0 h 634181"/>
              <a:gd name="connsiteX5" fmla="*/ 988142 w 1450401"/>
              <a:gd name="connsiteY5" fmla="*/ 14749 h 634181"/>
              <a:gd name="connsiteX6" fmla="*/ 1061884 w 1450401"/>
              <a:gd name="connsiteY6" fmla="*/ 29497 h 634181"/>
              <a:gd name="connsiteX7" fmla="*/ 1415845 w 1450401"/>
              <a:gd name="connsiteY7" fmla="*/ 58994 h 634181"/>
              <a:gd name="connsiteX8" fmla="*/ 1445342 w 1450401"/>
              <a:gd name="connsiteY8" fmla="*/ 103239 h 634181"/>
              <a:gd name="connsiteX9" fmla="*/ 1415845 w 1450401"/>
              <a:gd name="connsiteY9" fmla="*/ 383458 h 634181"/>
              <a:gd name="connsiteX10" fmla="*/ 1386348 w 1450401"/>
              <a:gd name="connsiteY10" fmla="*/ 501445 h 634181"/>
              <a:gd name="connsiteX11" fmla="*/ 1371600 w 1450401"/>
              <a:gd name="connsiteY11" fmla="*/ 560439 h 634181"/>
              <a:gd name="connsiteX12" fmla="*/ 1356852 w 1450401"/>
              <a:gd name="connsiteY12" fmla="*/ 604684 h 634181"/>
              <a:gd name="connsiteX13" fmla="*/ 1297858 w 1450401"/>
              <a:gd name="connsiteY13" fmla="*/ 619433 h 634181"/>
              <a:gd name="connsiteX14" fmla="*/ 1253613 w 1450401"/>
              <a:gd name="connsiteY14" fmla="*/ 634181 h 634181"/>
              <a:gd name="connsiteX15" fmla="*/ 58993 w 1450401"/>
              <a:gd name="connsiteY15" fmla="*/ 619433 h 634181"/>
              <a:gd name="connsiteX16" fmla="*/ 14748 w 1450401"/>
              <a:gd name="connsiteY16" fmla="*/ 604684 h 634181"/>
              <a:gd name="connsiteX17" fmla="*/ 44245 w 1450401"/>
              <a:gd name="connsiteY17" fmla="*/ 353962 h 634181"/>
              <a:gd name="connsiteX18" fmla="*/ 73742 w 1450401"/>
              <a:gd name="connsiteY18" fmla="*/ 73742 h 634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50401" h="634181">
                <a:moveTo>
                  <a:pt x="0" y="103239"/>
                </a:moveTo>
                <a:cubicBezTo>
                  <a:pt x="134016" y="84094"/>
                  <a:pt x="70263" y="99484"/>
                  <a:pt x="191729" y="58994"/>
                </a:cubicBezTo>
                <a:lnTo>
                  <a:pt x="280219" y="29497"/>
                </a:lnTo>
                <a:cubicBezTo>
                  <a:pt x="294967" y="24581"/>
                  <a:pt x="309013" y="16466"/>
                  <a:pt x="324464" y="14749"/>
                </a:cubicBezTo>
                <a:lnTo>
                  <a:pt x="457200" y="0"/>
                </a:lnTo>
                <a:cubicBezTo>
                  <a:pt x="634181" y="4916"/>
                  <a:pt x="811303" y="6123"/>
                  <a:pt x="988142" y="14749"/>
                </a:cubicBezTo>
                <a:cubicBezTo>
                  <a:pt x="1013180" y="15970"/>
                  <a:pt x="1037068" y="25952"/>
                  <a:pt x="1061884" y="29497"/>
                </a:cubicBezTo>
                <a:cubicBezTo>
                  <a:pt x="1182156" y="46678"/>
                  <a:pt x="1292835" y="50793"/>
                  <a:pt x="1415845" y="58994"/>
                </a:cubicBezTo>
                <a:cubicBezTo>
                  <a:pt x="1425677" y="73742"/>
                  <a:pt x="1444301" y="85544"/>
                  <a:pt x="1445342" y="103239"/>
                </a:cubicBezTo>
                <a:cubicBezTo>
                  <a:pt x="1450401" y="189241"/>
                  <a:pt x="1436280" y="294906"/>
                  <a:pt x="1415845" y="383458"/>
                </a:cubicBezTo>
                <a:cubicBezTo>
                  <a:pt x="1406729" y="422959"/>
                  <a:pt x="1396180" y="462116"/>
                  <a:pt x="1386348" y="501445"/>
                </a:cubicBezTo>
                <a:cubicBezTo>
                  <a:pt x="1381432" y="521110"/>
                  <a:pt x="1378010" y="541209"/>
                  <a:pt x="1371600" y="560439"/>
                </a:cubicBezTo>
                <a:cubicBezTo>
                  <a:pt x="1366684" y="575187"/>
                  <a:pt x="1368991" y="594972"/>
                  <a:pt x="1356852" y="604684"/>
                </a:cubicBezTo>
                <a:cubicBezTo>
                  <a:pt x="1341024" y="617347"/>
                  <a:pt x="1317348" y="613864"/>
                  <a:pt x="1297858" y="619433"/>
                </a:cubicBezTo>
                <a:cubicBezTo>
                  <a:pt x="1282910" y="623704"/>
                  <a:pt x="1268361" y="629265"/>
                  <a:pt x="1253613" y="634181"/>
                </a:cubicBezTo>
                <a:lnTo>
                  <a:pt x="58993" y="619433"/>
                </a:lnTo>
                <a:cubicBezTo>
                  <a:pt x="43451" y="619063"/>
                  <a:pt x="17304" y="620019"/>
                  <a:pt x="14748" y="604684"/>
                </a:cubicBezTo>
                <a:cubicBezTo>
                  <a:pt x="5650" y="550092"/>
                  <a:pt x="35194" y="420335"/>
                  <a:pt x="44245" y="353962"/>
                </a:cubicBezTo>
                <a:cubicBezTo>
                  <a:pt x="75571" y="124235"/>
                  <a:pt x="73742" y="193372"/>
                  <a:pt x="73742" y="73742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3" name="Freeform 32"/>
          <p:cNvSpPr/>
          <p:nvPr/>
        </p:nvSpPr>
        <p:spPr>
          <a:xfrm>
            <a:off x="2771800" y="4293096"/>
            <a:ext cx="1317484" cy="766916"/>
          </a:xfrm>
          <a:custGeom>
            <a:avLst/>
            <a:gdLst>
              <a:gd name="connsiteX0" fmla="*/ 1157783 w 1317484"/>
              <a:gd name="connsiteY0" fmla="*/ 58994 h 766916"/>
              <a:gd name="connsiteX1" fmla="*/ 936557 w 1317484"/>
              <a:gd name="connsiteY1" fmla="*/ 44245 h 766916"/>
              <a:gd name="connsiteX2" fmla="*/ 892312 w 1317484"/>
              <a:gd name="connsiteY2" fmla="*/ 29497 h 766916"/>
              <a:gd name="connsiteX3" fmla="*/ 833319 w 1317484"/>
              <a:gd name="connsiteY3" fmla="*/ 14749 h 766916"/>
              <a:gd name="connsiteX4" fmla="*/ 700583 w 1317484"/>
              <a:gd name="connsiteY4" fmla="*/ 0 h 766916"/>
              <a:gd name="connsiteX5" fmla="*/ 258132 w 1317484"/>
              <a:gd name="connsiteY5" fmla="*/ 14749 h 766916"/>
              <a:gd name="connsiteX6" fmla="*/ 81151 w 1317484"/>
              <a:gd name="connsiteY6" fmla="*/ 58994 h 766916"/>
              <a:gd name="connsiteX7" fmla="*/ 36906 w 1317484"/>
              <a:gd name="connsiteY7" fmla="*/ 73742 h 766916"/>
              <a:gd name="connsiteX8" fmla="*/ 51654 w 1317484"/>
              <a:gd name="connsiteY8" fmla="*/ 265471 h 766916"/>
              <a:gd name="connsiteX9" fmla="*/ 66403 w 1317484"/>
              <a:gd name="connsiteY9" fmla="*/ 619432 h 766916"/>
              <a:gd name="connsiteX10" fmla="*/ 302377 w 1317484"/>
              <a:gd name="connsiteY10" fmla="*/ 634181 h 766916"/>
              <a:gd name="connsiteX11" fmla="*/ 435112 w 1317484"/>
              <a:gd name="connsiteY11" fmla="*/ 648929 h 766916"/>
              <a:gd name="connsiteX12" fmla="*/ 523603 w 1317484"/>
              <a:gd name="connsiteY12" fmla="*/ 693174 h 766916"/>
              <a:gd name="connsiteX13" fmla="*/ 671086 w 1317484"/>
              <a:gd name="connsiteY13" fmla="*/ 722671 h 766916"/>
              <a:gd name="connsiteX14" fmla="*/ 730080 w 1317484"/>
              <a:gd name="connsiteY14" fmla="*/ 737420 h 766916"/>
              <a:gd name="connsiteX15" fmla="*/ 862816 w 1317484"/>
              <a:gd name="connsiteY15" fmla="*/ 766916 h 766916"/>
              <a:gd name="connsiteX16" fmla="*/ 1202028 w 1317484"/>
              <a:gd name="connsiteY16" fmla="*/ 752168 h 766916"/>
              <a:gd name="connsiteX17" fmla="*/ 1290519 w 1317484"/>
              <a:gd name="connsiteY17" fmla="*/ 722671 h 766916"/>
              <a:gd name="connsiteX18" fmla="*/ 1290519 w 1317484"/>
              <a:gd name="connsiteY18" fmla="*/ 501445 h 766916"/>
              <a:gd name="connsiteX19" fmla="*/ 1261022 w 1317484"/>
              <a:gd name="connsiteY19" fmla="*/ 353961 h 766916"/>
              <a:gd name="connsiteX20" fmla="*/ 1246274 w 1317484"/>
              <a:gd name="connsiteY20" fmla="*/ 250723 h 766916"/>
              <a:gd name="connsiteX21" fmla="*/ 1202028 w 1317484"/>
              <a:gd name="connsiteY21" fmla="*/ 103239 h 766916"/>
              <a:gd name="connsiteX22" fmla="*/ 1187280 w 1317484"/>
              <a:gd name="connsiteY22" fmla="*/ 58994 h 766916"/>
              <a:gd name="connsiteX23" fmla="*/ 1157783 w 1317484"/>
              <a:gd name="connsiteY23" fmla="*/ 58994 h 76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317484" h="766916">
                <a:moveTo>
                  <a:pt x="1157783" y="58994"/>
                </a:moveTo>
                <a:cubicBezTo>
                  <a:pt x="1084041" y="54078"/>
                  <a:pt x="1010011" y="52407"/>
                  <a:pt x="936557" y="44245"/>
                </a:cubicBezTo>
                <a:cubicBezTo>
                  <a:pt x="921106" y="42528"/>
                  <a:pt x="907260" y="33768"/>
                  <a:pt x="892312" y="29497"/>
                </a:cubicBezTo>
                <a:cubicBezTo>
                  <a:pt x="872822" y="23929"/>
                  <a:pt x="853353" y="17831"/>
                  <a:pt x="833319" y="14749"/>
                </a:cubicBezTo>
                <a:cubicBezTo>
                  <a:pt x="789319" y="7980"/>
                  <a:pt x="744828" y="4916"/>
                  <a:pt x="700583" y="0"/>
                </a:cubicBezTo>
                <a:cubicBezTo>
                  <a:pt x="553099" y="4916"/>
                  <a:pt x="405470" y="6563"/>
                  <a:pt x="258132" y="14749"/>
                </a:cubicBezTo>
                <a:cubicBezTo>
                  <a:pt x="186632" y="18721"/>
                  <a:pt x="148456" y="36559"/>
                  <a:pt x="81151" y="58994"/>
                </a:cubicBezTo>
                <a:lnTo>
                  <a:pt x="36906" y="73742"/>
                </a:lnTo>
                <a:cubicBezTo>
                  <a:pt x="41822" y="137652"/>
                  <a:pt x="48194" y="201466"/>
                  <a:pt x="51654" y="265471"/>
                </a:cubicBezTo>
                <a:cubicBezTo>
                  <a:pt x="58028" y="383388"/>
                  <a:pt x="0" y="521781"/>
                  <a:pt x="66403" y="619432"/>
                </a:cubicBezTo>
                <a:cubicBezTo>
                  <a:pt x="110720" y="684603"/>
                  <a:pt x="223817" y="627896"/>
                  <a:pt x="302377" y="634181"/>
                </a:cubicBezTo>
                <a:cubicBezTo>
                  <a:pt x="346752" y="637731"/>
                  <a:pt x="390867" y="644013"/>
                  <a:pt x="435112" y="648929"/>
                </a:cubicBezTo>
                <a:cubicBezTo>
                  <a:pt x="621560" y="711081"/>
                  <a:pt x="323458" y="607398"/>
                  <a:pt x="523603" y="693174"/>
                </a:cubicBezTo>
                <a:cubicBezTo>
                  <a:pt x="553584" y="706023"/>
                  <a:pt x="648202" y="718094"/>
                  <a:pt x="671086" y="722671"/>
                </a:cubicBezTo>
                <a:cubicBezTo>
                  <a:pt x="690962" y="726646"/>
                  <a:pt x="710204" y="733445"/>
                  <a:pt x="730080" y="737420"/>
                </a:cubicBezTo>
                <a:cubicBezTo>
                  <a:pt x="859868" y="763378"/>
                  <a:pt x="776703" y="738213"/>
                  <a:pt x="862816" y="766916"/>
                </a:cubicBezTo>
                <a:cubicBezTo>
                  <a:pt x="975887" y="762000"/>
                  <a:pt x="1089451" y="763814"/>
                  <a:pt x="1202028" y="752168"/>
                </a:cubicBezTo>
                <a:cubicBezTo>
                  <a:pt x="1232956" y="748969"/>
                  <a:pt x="1290519" y="722671"/>
                  <a:pt x="1290519" y="722671"/>
                </a:cubicBezTo>
                <a:cubicBezTo>
                  <a:pt x="1317484" y="614809"/>
                  <a:pt x="1309654" y="673657"/>
                  <a:pt x="1290519" y="501445"/>
                </a:cubicBezTo>
                <a:cubicBezTo>
                  <a:pt x="1279221" y="399768"/>
                  <a:pt x="1284235" y="423604"/>
                  <a:pt x="1261022" y="353961"/>
                </a:cubicBezTo>
                <a:cubicBezTo>
                  <a:pt x="1256106" y="319548"/>
                  <a:pt x="1252492" y="284924"/>
                  <a:pt x="1246274" y="250723"/>
                </a:cubicBezTo>
                <a:cubicBezTo>
                  <a:pt x="1237359" y="201689"/>
                  <a:pt x="1217419" y="149412"/>
                  <a:pt x="1202028" y="103239"/>
                </a:cubicBezTo>
                <a:cubicBezTo>
                  <a:pt x="1197112" y="88491"/>
                  <a:pt x="1202826" y="58994"/>
                  <a:pt x="1187280" y="58994"/>
                </a:cubicBezTo>
                <a:lnTo>
                  <a:pt x="1157783" y="58994"/>
                </a:lnTo>
                <a:close/>
              </a:path>
            </a:pathLst>
          </a:cu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39" name="Straight Arrow Connector 38"/>
          <p:cNvCxnSpPr>
            <a:stCxn id="23" idx="1"/>
          </p:cNvCxnSpPr>
          <p:nvPr/>
        </p:nvCxnSpPr>
        <p:spPr>
          <a:xfrm rot="10800000">
            <a:off x="4139952" y="4725145"/>
            <a:ext cx="288032" cy="368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018938" y="5508521"/>
            <a:ext cx="1104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= 3ab</a:t>
            </a:r>
            <a:endParaRPr lang="en-MY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2051720" y="5517232"/>
            <a:ext cx="6110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- 2</a:t>
            </a:r>
            <a:endParaRPr lang="en-MY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1"/>
      <p:bldP spid="32" grpId="1"/>
      <p:bldP spid="23" grpId="0"/>
      <p:bldP spid="24" grpId="0" animBg="1"/>
      <p:bldP spid="25" grpId="0" animBg="1"/>
      <p:bldP spid="26" grpId="0" animBg="1"/>
      <p:bldP spid="28" grpId="0" animBg="1"/>
      <p:bldP spid="31" grpId="0" animBg="1"/>
      <p:bldP spid="3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2. (4pq – 3qr) + (2qp - 5qr)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dirty="0" smtClean="0"/>
              <a:t>	= 4pq – 3qr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= 4pq – 3qr + 2qp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=  4pq + 2qp – 3qr – 5qr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= 6pq </a:t>
            </a:r>
          </a:p>
          <a:p>
            <a:pPr>
              <a:buNone/>
            </a:pPr>
            <a:endParaRPr lang="en-US" dirty="0" smtClean="0"/>
          </a:p>
          <a:p>
            <a:endParaRPr lang="en-MY" dirty="0"/>
          </a:p>
        </p:txBody>
      </p:sp>
      <p:sp>
        <p:nvSpPr>
          <p:cNvPr id="5" name="Freeform 4"/>
          <p:cNvSpPr/>
          <p:nvPr/>
        </p:nvSpPr>
        <p:spPr>
          <a:xfrm>
            <a:off x="2913688" y="870155"/>
            <a:ext cx="348656" cy="73742"/>
          </a:xfrm>
          <a:custGeom>
            <a:avLst/>
            <a:gdLst>
              <a:gd name="connsiteX0" fmla="*/ 6493 w 348656"/>
              <a:gd name="connsiteY0" fmla="*/ 29497 h 73742"/>
              <a:gd name="connsiteX1" fmla="*/ 183473 w 348656"/>
              <a:gd name="connsiteY1" fmla="*/ 58993 h 73742"/>
              <a:gd name="connsiteX2" fmla="*/ 242467 w 348656"/>
              <a:gd name="connsiteY2" fmla="*/ 73742 h 73742"/>
              <a:gd name="connsiteX3" fmla="*/ 345706 w 348656"/>
              <a:gd name="connsiteY3" fmla="*/ 14748 h 73742"/>
              <a:gd name="connsiteX4" fmla="*/ 345706 w 348656"/>
              <a:gd name="connsiteY4" fmla="*/ 0 h 7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8656" h="73742">
                <a:moveTo>
                  <a:pt x="6493" y="29497"/>
                </a:moveTo>
                <a:cubicBezTo>
                  <a:pt x="105294" y="62430"/>
                  <a:pt x="0" y="30766"/>
                  <a:pt x="183473" y="58993"/>
                </a:cubicBezTo>
                <a:cubicBezTo>
                  <a:pt x="203507" y="62075"/>
                  <a:pt x="222802" y="68826"/>
                  <a:pt x="242467" y="73742"/>
                </a:cubicBezTo>
                <a:cubicBezTo>
                  <a:pt x="304178" y="58313"/>
                  <a:pt x="305151" y="68819"/>
                  <a:pt x="345706" y="14748"/>
                </a:cubicBezTo>
                <a:cubicBezTo>
                  <a:pt x="348656" y="10815"/>
                  <a:pt x="345706" y="4916"/>
                  <a:pt x="345706" y="0"/>
                </a:cubicBezTo>
              </a:path>
            </a:pathLst>
          </a:cu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7" name="Freeform 6"/>
          <p:cNvSpPr/>
          <p:nvPr/>
        </p:nvSpPr>
        <p:spPr>
          <a:xfrm>
            <a:off x="2979174" y="825910"/>
            <a:ext cx="1160694" cy="235974"/>
          </a:xfrm>
          <a:custGeom>
            <a:avLst/>
            <a:gdLst>
              <a:gd name="connsiteX0" fmla="*/ 0 w 1160694"/>
              <a:gd name="connsiteY0" fmla="*/ 147484 h 235974"/>
              <a:gd name="connsiteX1" fmla="*/ 58994 w 1160694"/>
              <a:gd name="connsiteY1" fmla="*/ 176980 h 235974"/>
              <a:gd name="connsiteX2" fmla="*/ 206478 w 1160694"/>
              <a:gd name="connsiteY2" fmla="*/ 221225 h 235974"/>
              <a:gd name="connsiteX3" fmla="*/ 250723 w 1160694"/>
              <a:gd name="connsiteY3" fmla="*/ 235974 h 235974"/>
              <a:gd name="connsiteX4" fmla="*/ 457200 w 1160694"/>
              <a:gd name="connsiteY4" fmla="*/ 221225 h 235974"/>
              <a:gd name="connsiteX5" fmla="*/ 516194 w 1160694"/>
              <a:gd name="connsiteY5" fmla="*/ 206477 h 235974"/>
              <a:gd name="connsiteX6" fmla="*/ 722671 w 1160694"/>
              <a:gd name="connsiteY6" fmla="*/ 176980 h 235974"/>
              <a:gd name="connsiteX7" fmla="*/ 988142 w 1160694"/>
              <a:gd name="connsiteY7" fmla="*/ 162232 h 235974"/>
              <a:gd name="connsiteX8" fmla="*/ 1076632 w 1160694"/>
              <a:gd name="connsiteY8" fmla="*/ 117987 h 235974"/>
              <a:gd name="connsiteX9" fmla="*/ 1135626 w 1160694"/>
              <a:gd name="connsiteY9" fmla="*/ 29496 h 235974"/>
              <a:gd name="connsiteX10" fmla="*/ 1106129 w 1160694"/>
              <a:gd name="connsiteY10" fmla="*/ 0 h 23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0694" h="235974">
                <a:moveTo>
                  <a:pt x="0" y="147484"/>
                </a:moveTo>
                <a:cubicBezTo>
                  <a:pt x="19665" y="157316"/>
                  <a:pt x="38581" y="168815"/>
                  <a:pt x="58994" y="176980"/>
                </a:cubicBezTo>
                <a:cubicBezTo>
                  <a:pt x="146633" y="212035"/>
                  <a:pt x="130411" y="199491"/>
                  <a:pt x="206478" y="221225"/>
                </a:cubicBezTo>
                <a:cubicBezTo>
                  <a:pt x="221426" y="225496"/>
                  <a:pt x="235975" y="231058"/>
                  <a:pt x="250723" y="235974"/>
                </a:cubicBezTo>
                <a:cubicBezTo>
                  <a:pt x="319549" y="231058"/>
                  <a:pt x="388621" y="228845"/>
                  <a:pt x="457200" y="221225"/>
                </a:cubicBezTo>
                <a:cubicBezTo>
                  <a:pt x="477346" y="218987"/>
                  <a:pt x="496318" y="210452"/>
                  <a:pt x="516194" y="206477"/>
                </a:cubicBezTo>
                <a:cubicBezTo>
                  <a:pt x="565701" y="196576"/>
                  <a:pt x="678499" y="180378"/>
                  <a:pt x="722671" y="176980"/>
                </a:cubicBezTo>
                <a:cubicBezTo>
                  <a:pt x="811037" y="170183"/>
                  <a:pt x="899652" y="167148"/>
                  <a:pt x="988142" y="162232"/>
                </a:cubicBezTo>
                <a:cubicBezTo>
                  <a:pt x="1019703" y="151712"/>
                  <a:pt x="1053087" y="144896"/>
                  <a:pt x="1076632" y="117987"/>
                </a:cubicBezTo>
                <a:cubicBezTo>
                  <a:pt x="1099977" y="91307"/>
                  <a:pt x="1160694" y="54563"/>
                  <a:pt x="1135626" y="29496"/>
                </a:cubicBezTo>
                <a:lnTo>
                  <a:pt x="1106129" y="0"/>
                </a:lnTo>
              </a:path>
            </a:pathLst>
          </a:cu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TextBox 7"/>
          <p:cNvSpPr txBox="1"/>
          <p:nvPr/>
        </p:nvSpPr>
        <p:spPr>
          <a:xfrm>
            <a:off x="2843808" y="1556792"/>
            <a:ext cx="11240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+ 2qp</a:t>
            </a:r>
            <a:endParaRPr lang="en-MY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3923928" y="1556792"/>
            <a:ext cx="13324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+(-5qr)</a:t>
            </a:r>
            <a:endParaRPr lang="en-MY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5652120" y="764704"/>
            <a:ext cx="2042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Buangkan</a:t>
            </a:r>
            <a:r>
              <a:rPr lang="en-US" dirty="0" smtClean="0"/>
              <a:t> </a:t>
            </a:r>
            <a:r>
              <a:rPr lang="en-US" dirty="0" err="1" smtClean="0"/>
              <a:t>kurungan</a:t>
            </a:r>
            <a:endParaRPr lang="en-MY" dirty="0"/>
          </a:p>
        </p:txBody>
      </p:sp>
      <p:cxnSp>
        <p:nvCxnSpPr>
          <p:cNvPr id="11" name="Straight Arrow Connector 10"/>
          <p:cNvCxnSpPr>
            <a:stCxn id="10" idx="1"/>
          </p:cNvCxnSpPr>
          <p:nvPr/>
        </p:nvCxnSpPr>
        <p:spPr>
          <a:xfrm rot="10800000">
            <a:off x="5004048" y="908720"/>
            <a:ext cx="648072" cy="406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>
            <a:off x="4040302" y="2005781"/>
            <a:ext cx="413700" cy="991171"/>
            <a:chOff x="4040302" y="2005781"/>
            <a:chExt cx="413700" cy="991171"/>
          </a:xfrm>
        </p:grpSpPr>
        <p:sp>
          <p:nvSpPr>
            <p:cNvPr id="12" name="Freeform 11"/>
            <p:cNvSpPr/>
            <p:nvPr/>
          </p:nvSpPr>
          <p:spPr>
            <a:xfrm>
              <a:off x="4040302" y="2005781"/>
              <a:ext cx="413700" cy="166993"/>
            </a:xfrm>
            <a:custGeom>
              <a:avLst/>
              <a:gdLst>
                <a:gd name="connsiteX0" fmla="*/ 756 w 413700"/>
                <a:gd name="connsiteY0" fmla="*/ 14748 h 166993"/>
                <a:gd name="connsiteX1" fmla="*/ 15504 w 413700"/>
                <a:gd name="connsiteY1" fmla="*/ 58993 h 166993"/>
                <a:gd name="connsiteX2" fmla="*/ 398963 w 413700"/>
                <a:gd name="connsiteY2" fmla="*/ 0 h 166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3700" h="166993">
                  <a:moveTo>
                    <a:pt x="756" y="14748"/>
                  </a:moveTo>
                  <a:cubicBezTo>
                    <a:pt x="5672" y="29496"/>
                    <a:pt x="0" y="57845"/>
                    <a:pt x="15504" y="58993"/>
                  </a:cubicBezTo>
                  <a:cubicBezTo>
                    <a:pt x="413700" y="88489"/>
                    <a:pt x="398963" y="166993"/>
                    <a:pt x="398963" y="0"/>
                  </a:cubicBezTo>
                </a:path>
              </a:pathLst>
            </a:cu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rot="5400000">
              <a:off x="3743908" y="2456892"/>
              <a:ext cx="864096" cy="216024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3851920" y="2780928"/>
            <a:ext cx="9701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- 5qr</a:t>
            </a:r>
            <a:endParaRPr lang="en-MY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5148064" y="2852936"/>
            <a:ext cx="3635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+mj-lt"/>
              </a:rPr>
              <a:t>Susun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semula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mengikut</a:t>
            </a:r>
            <a:r>
              <a:rPr lang="en-US" dirty="0" smtClean="0">
                <a:latin typeface="+mj-lt"/>
              </a:rPr>
              <a:t> </a:t>
            </a:r>
          </a:p>
          <a:p>
            <a:r>
              <a:rPr lang="en-US" dirty="0" err="1" smtClean="0">
                <a:latin typeface="+mj-lt"/>
              </a:rPr>
              <a:t>sebutan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yg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serupa</a:t>
            </a:r>
            <a:r>
              <a:rPr lang="en-US" dirty="0" smtClean="0">
                <a:latin typeface="+mj-lt"/>
              </a:rPr>
              <a:t> (unknown </a:t>
            </a:r>
            <a:r>
              <a:rPr lang="en-US" dirty="0" err="1" smtClean="0">
                <a:latin typeface="+mj-lt"/>
              </a:rPr>
              <a:t>sama</a:t>
            </a:r>
            <a:r>
              <a:rPr lang="en-US" dirty="0" smtClean="0">
                <a:latin typeface="+mj-lt"/>
              </a:rPr>
              <a:t>).</a:t>
            </a:r>
            <a:endParaRPr lang="en-MY" dirty="0">
              <a:latin typeface="+mj-lt"/>
            </a:endParaRPr>
          </a:p>
        </p:txBody>
      </p:sp>
      <p:cxnSp>
        <p:nvCxnSpPr>
          <p:cNvPr id="18" name="Straight Arrow Connector 17"/>
          <p:cNvCxnSpPr>
            <a:stCxn id="17" idx="1"/>
          </p:cNvCxnSpPr>
          <p:nvPr/>
        </p:nvCxnSpPr>
        <p:spPr>
          <a:xfrm rot="10800000">
            <a:off x="4860032" y="3139228"/>
            <a:ext cx="288032" cy="368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1120877" y="3859889"/>
            <a:ext cx="1919441" cy="726859"/>
          </a:xfrm>
          <a:custGeom>
            <a:avLst/>
            <a:gdLst>
              <a:gd name="connsiteX0" fmla="*/ 117988 w 1919441"/>
              <a:gd name="connsiteY0" fmla="*/ 92679 h 726859"/>
              <a:gd name="connsiteX1" fmla="*/ 1489588 w 1919441"/>
              <a:gd name="connsiteY1" fmla="*/ 107427 h 726859"/>
              <a:gd name="connsiteX2" fmla="*/ 1843549 w 1919441"/>
              <a:gd name="connsiteY2" fmla="*/ 372898 h 726859"/>
              <a:gd name="connsiteX3" fmla="*/ 1828800 w 1919441"/>
              <a:gd name="connsiteY3" fmla="*/ 417143 h 726859"/>
              <a:gd name="connsiteX4" fmla="*/ 1814052 w 1919441"/>
              <a:gd name="connsiteY4" fmla="*/ 505634 h 726859"/>
              <a:gd name="connsiteX5" fmla="*/ 1799304 w 1919441"/>
              <a:gd name="connsiteY5" fmla="*/ 682614 h 726859"/>
              <a:gd name="connsiteX6" fmla="*/ 1681317 w 1919441"/>
              <a:gd name="connsiteY6" fmla="*/ 653117 h 726859"/>
              <a:gd name="connsiteX7" fmla="*/ 929149 w 1919441"/>
              <a:gd name="connsiteY7" fmla="*/ 667866 h 726859"/>
              <a:gd name="connsiteX8" fmla="*/ 737420 w 1919441"/>
              <a:gd name="connsiteY8" fmla="*/ 697363 h 726859"/>
              <a:gd name="connsiteX9" fmla="*/ 589936 w 1919441"/>
              <a:gd name="connsiteY9" fmla="*/ 726859 h 726859"/>
              <a:gd name="connsiteX10" fmla="*/ 88491 w 1919441"/>
              <a:gd name="connsiteY10" fmla="*/ 697363 h 726859"/>
              <a:gd name="connsiteX11" fmla="*/ 0 w 1919441"/>
              <a:gd name="connsiteY11" fmla="*/ 682614 h 726859"/>
              <a:gd name="connsiteX12" fmla="*/ 29497 w 1919441"/>
              <a:gd name="connsiteY12" fmla="*/ 520382 h 726859"/>
              <a:gd name="connsiteX13" fmla="*/ 44246 w 1919441"/>
              <a:gd name="connsiteY13" fmla="*/ 461388 h 726859"/>
              <a:gd name="connsiteX14" fmla="*/ 73742 w 1919441"/>
              <a:gd name="connsiteY14" fmla="*/ 195917 h 726859"/>
              <a:gd name="connsiteX15" fmla="*/ 88491 w 1919441"/>
              <a:gd name="connsiteY15" fmla="*/ 151672 h 726859"/>
              <a:gd name="connsiteX16" fmla="*/ 191729 w 1919441"/>
              <a:gd name="connsiteY16" fmla="*/ 122176 h 726859"/>
              <a:gd name="connsiteX17" fmla="*/ 206478 w 1919441"/>
              <a:gd name="connsiteY17" fmla="*/ 77930 h 726859"/>
              <a:gd name="connsiteX18" fmla="*/ 132736 w 1919441"/>
              <a:gd name="connsiteY18" fmla="*/ 151672 h 726859"/>
              <a:gd name="connsiteX19" fmla="*/ 103239 w 1919441"/>
              <a:gd name="connsiteY19" fmla="*/ 151672 h 72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919441" h="726859">
                <a:moveTo>
                  <a:pt x="117988" y="92679"/>
                </a:moveTo>
                <a:cubicBezTo>
                  <a:pt x="1233986" y="125993"/>
                  <a:pt x="776845" y="134841"/>
                  <a:pt x="1489588" y="107427"/>
                </a:cubicBezTo>
                <a:cubicBezTo>
                  <a:pt x="1919441" y="124622"/>
                  <a:pt x="1880839" y="0"/>
                  <a:pt x="1843549" y="372898"/>
                </a:cubicBezTo>
                <a:cubicBezTo>
                  <a:pt x="1842002" y="388367"/>
                  <a:pt x="1833716" y="402395"/>
                  <a:pt x="1828800" y="417143"/>
                </a:cubicBezTo>
                <a:cubicBezTo>
                  <a:pt x="1823884" y="446640"/>
                  <a:pt x="1817354" y="475913"/>
                  <a:pt x="1814052" y="505634"/>
                </a:cubicBezTo>
                <a:cubicBezTo>
                  <a:pt x="1807515" y="564470"/>
                  <a:pt x="1827651" y="630644"/>
                  <a:pt x="1799304" y="682614"/>
                </a:cubicBezTo>
                <a:cubicBezTo>
                  <a:pt x="1793827" y="692655"/>
                  <a:pt x="1697553" y="658529"/>
                  <a:pt x="1681317" y="653117"/>
                </a:cubicBezTo>
                <a:lnTo>
                  <a:pt x="929149" y="667866"/>
                </a:lnTo>
                <a:cubicBezTo>
                  <a:pt x="909814" y="668533"/>
                  <a:pt x="762557" y="692650"/>
                  <a:pt x="737420" y="697363"/>
                </a:cubicBezTo>
                <a:cubicBezTo>
                  <a:pt x="688144" y="706602"/>
                  <a:pt x="589936" y="726859"/>
                  <a:pt x="589936" y="726859"/>
                </a:cubicBezTo>
                <a:cubicBezTo>
                  <a:pt x="449893" y="720190"/>
                  <a:pt x="238337" y="713136"/>
                  <a:pt x="88491" y="697363"/>
                </a:cubicBezTo>
                <a:cubicBezTo>
                  <a:pt x="58751" y="694232"/>
                  <a:pt x="29497" y="687530"/>
                  <a:pt x="0" y="682614"/>
                </a:cubicBezTo>
                <a:cubicBezTo>
                  <a:pt x="31644" y="587686"/>
                  <a:pt x="1702" y="687149"/>
                  <a:pt x="29497" y="520382"/>
                </a:cubicBezTo>
                <a:cubicBezTo>
                  <a:pt x="32829" y="500388"/>
                  <a:pt x="39330" y="481053"/>
                  <a:pt x="44246" y="461388"/>
                </a:cubicBezTo>
                <a:cubicBezTo>
                  <a:pt x="48480" y="419046"/>
                  <a:pt x="64465" y="246943"/>
                  <a:pt x="73742" y="195917"/>
                </a:cubicBezTo>
                <a:cubicBezTo>
                  <a:pt x="76523" y="180622"/>
                  <a:pt x="77498" y="162665"/>
                  <a:pt x="88491" y="151672"/>
                </a:cubicBezTo>
                <a:cubicBezTo>
                  <a:pt x="95544" y="144620"/>
                  <a:pt x="191219" y="122304"/>
                  <a:pt x="191729" y="122176"/>
                </a:cubicBezTo>
                <a:cubicBezTo>
                  <a:pt x="196645" y="107427"/>
                  <a:pt x="220383" y="84883"/>
                  <a:pt x="206478" y="77930"/>
                </a:cubicBezTo>
                <a:cubicBezTo>
                  <a:pt x="178949" y="64165"/>
                  <a:pt x="140601" y="145773"/>
                  <a:pt x="132736" y="151672"/>
                </a:cubicBezTo>
                <a:cubicBezTo>
                  <a:pt x="124870" y="157571"/>
                  <a:pt x="113071" y="151672"/>
                  <a:pt x="103239" y="151672"/>
                </a:cubicBezTo>
              </a:path>
            </a:pathLst>
          </a:cu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22" name="Straight Arrow Connector 21"/>
          <p:cNvCxnSpPr>
            <a:stCxn id="20" idx="8"/>
          </p:cNvCxnSpPr>
          <p:nvPr/>
        </p:nvCxnSpPr>
        <p:spPr>
          <a:xfrm flipH="1">
            <a:off x="1547664" y="4557252"/>
            <a:ext cx="310633" cy="599940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22"/>
          <p:cNvSpPr/>
          <p:nvPr/>
        </p:nvSpPr>
        <p:spPr>
          <a:xfrm>
            <a:off x="2900516" y="3984562"/>
            <a:ext cx="2138330" cy="540131"/>
          </a:xfrm>
          <a:custGeom>
            <a:avLst/>
            <a:gdLst>
              <a:gd name="connsiteX0" fmla="*/ 122903 w 2138330"/>
              <a:gd name="connsiteY0" fmla="*/ 71244 h 540131"/>
              <a:gd name="connsiteX1" fmla="*/ 108155 w 2138330"/>
              <a:gd name="connsiteY1" fmla="*/ 277722 h 540131"/>
              <a:gd name="connsiteX2" fmla="*/ 93407 w 2138330"/>
              <a:gd name="connsiteY2" fmla="*/ 321967 h 540131"/>
              <a:gd name="connsiteX3" fmla="*/ 78658 w 2138330"/>
              <a:gd name="connsiteY3" fmla="*/ 380961 h 540131"/>
              <a:gd name="connsiteX4" fmla="*/ 93407 w 2138330"/>
              <a:gd name="connsiteY4" fmla="*/ 513696 h 540131"/>
              <a:gd name="connsiteX5" fmla="*/ 152400 w 2138330"/>
              <a:gd name="connsiteY5" fmla="*/ 498948 h 540131"/>
              <a:gd name="connsiteX6" fmla="*/ 240890 w 2138330"/>
              <a:gd name="connsiteY6" fmla="*/ 469451 h 540131"/>
              <a:gd name="connsiteX7" fmla="*/ 388374 w 2138330"/>
              <a:gd name="connsiteY7" fmla="*/ 439954 h 540131"/>
              <a:gd name="connsiteX8" fmla="*/ 771832 w 2138330"/>
              <a:gd name="connsiteY8" fmla="*/ 454703 h 540131"/>
              <a:gd name="connsiteX9" fmla="*/ 889819 w 2138330"/>
              <a:gd name="connsiteY9" fmla="*/ 484199 h 540131"/>
              <a:gd name="connsiteX10" fmla="*/ 978310 w 2138330"/>
              <a:gd name="connsiteY10" fmla="*/ 498948 h 540131"/>
              <a:gd name="connsiteX11" fmla="*/ 1125794 w 2138330"/>
              <a:gd name="connsiteY11" fmla="*/ 528444 h 540131"/>
              <a:gd name="connsiteX12" fmla="*/ 1892710 w 2138330"/>
              <a:gd name="connsiteY12" fmla="*/ 513696 h 540131"/>
              <a:gd name="connsiteX13" fmla="*/ 2010697 w 2138330"/>
              <a:gd name="connsiteY13" fmla="*/ 484199 h 540131"/>
              <a:gd name="connsiteX14" fmla="*/ 2113936 w 2138330"/>
              <a:gd name="connsiteY14" fmla="*/ 454703 h 540131"/>
              <a:gd name="connsiteX15" fmla="*/ 2099187 w 2138330"/>
              <a:gd name="connsiteY15" fmla="*/ 71244 h 540131"/>
              <a:gd name="connsiteX16" fmla="*/ 1981200 w 2138330"/>
              <a:gd name="connsiteY16" fmla="*/ 41748 h 540131"/>
              <a:gd name="connsiteX17" fmla="*/ 1759974 w 2138330"/>
              <a:gd name="connsiteY17" fmla="*/ 12251 h 540131"/>
              <a:gd name="connsiteX18" fmla="*/ 1288026 w 2138330"/>
              <a:gd name="connsiteY18" fmla="*/ 41748 h 540131"/>
              <a:gd name="connsiteX19" fmla="*/ 1155290 w 2138330"/>
              <a:gd name="connsiteY19" fmla="*/ 71244 h 540131"/>
              <a:gd name="connsiteX20" fmla="*/ 845574 w 2138330"/>
              <a:gd name="connsiteY20" fmla="*/ 56496 h 540131"/>
              <a:gd name="connsiteX21" fmla="*/ 122903 w 2138330"/>
              <a:gd name="connsiteY21" fmla="*/ 71244 h 540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138330" h="540131">
                <a:moveTo>
                  <a:pt x="122903" y="71244"/>
                </a:moveTo>
                <a:cubicBezTo>
                  <a:pt x="0" y="108115"/>
                  <a:pt x="116217" y="209193"/>
                  <a:pt x="108155" y="277722"/>
                </a:cubicBezTo>
                <a:cubicBezTo>
                  <a:pt x="106339" y="293162"/>
                  <a:pt x="97678" y="307019"/>
                  <a:pt x="93407" y="321967"/>
                </a:cubicBezTo>
                <a:cubicBezTo>
                  <a:pt x="87838" y="341457"/>
                  <a:pt x="83574" y="361296"/>
                  <a:pt x="78658" y="380961"/>
                </a:cubicBezTo>
                <a:cubicBezTo>
                  <a:pt x="83574" y="425206"/>
                  <a:pt x="69813" y="475945"/>
                  <a:pt x="93407" y="513696"/>
                </a:cubicBezTo>
                <a:cubicBezTo>
                  <a:pt x="104150" y="530885"/>
                  <a:pt x="132985" y="504772"/>
                  <a:pt x="152400" y="498948"/>
                </a:cubicBezTo>
                <a:cubicBezTo>
                  <a:pt x="182181" y="490014"/>
                  <a:pt x="210221" y="474562"/>
                  <a:pt x="240890" y="469451"/>
                </a:cubicBezTo>
                <a:cubicBezTo>
                  <a:pt x="349375" y="451371"/>
                  <a:pt x="300370" y="461956"/>
                  <a:pt x="388374" y="439954"/>
                </a:cubicBezTo>
                <a:cubicBezTo>
                  <a:pt x="516193" y="444870"/>
                  <a:pt x="644184" y="446468"/>
                  <a:pt x="771832" y="454703"/>
                </a:cubicBezTo>
                <a:cubicBezTo>
                  <a:pt x="861650" y="460498"/>
                  <a:pt x="821277" y="468967"/>
                  <a:pt x="889819" y="484199"/>
                </a:cubicBezTo>
                <a:cubicBezTo>
                  <a:pt x="919011" y="490686"/>
                  <a:pt x="949118" y="492461"/>
                  <a:pt x="978310" y="498948"/>
                </a:cubicBezTo>
                <a:cubicBezTo>
                  <a:pt x="1163632" y="540131"/>
                  <a:pt x="765449" y="476968"/>
                  <a:pt x="1125794" y="528444"/>
                </a:cubicBezTo>
                <a:cubicBezTo>
                  <a:pt x="1381433" y="523528"/>
                  <a:pt x="1637343" y="526464"/>
                  <a:pt x="1892710" y="513696"/>
                </a:cubicBezTo>
                <a:cubicBezTo>
                  <a:pt x="1933199" y="511672"/>
                  <a:pt x="1971368" y="494031"/>
                  <a:pt x="2010697" y="484199"/>
                </a:cubicBezTo>
                <a:cubicBezTo>
                  <a:pt x="2084776" y="465679"/>
                  <a:pt x="2050458" y="475861"/>
                  <a:pt x="2113936" y="454703"/>
                </a:cubicBezTo>
                <a:cubicBezTo>
                  <a:pt x="2109020" y="326883"/>
                  <a:pt x="2138330" y="193022"/>
                  <a:pt x="2099187" y="71244"/>
                </a:cubicBezTo>
                <a:cubicBezTo>
                  <a:pt x="2086782" y="32649"/>
                  <a:pt x="2019659" y="54568"/>
                  <a:pt x="1981200" y="41748"/>
                </a:cubicBezTo>
                <a:cubicBezTo>
                  <a:pt x="1880795" y="8278"/>
                  <a:pt x="1952447" y="28290"/>
                  <a:pt x="1759974" y="12251"/>
                </a:cubicBezTo>
                <a:cubicBezTo>
                  <a:pt x="1200933" y="32956"/>
                  <a:pt x="1517641" y="0"/>
                  <a:pt x="1288026" y="41748"/>
                </a:cubicBezTo>
                <a:cubicBezTo>
                  <a:pt x="1173814" y="62514"/>
                  <a:pt x="1233305" y="45240"/>
                  <a:pt x="1155290" y="71244"/>
                </a:cubicBezTo>
                <a:cubicBezTo>
                  <a:pt x="1052051" y="66328"/>
                  <a:pt x="948930" y="56496"/>
                  <a:pt x="845574" y="56496"/>
                </a:cubicBezTo>
                <a:cubicBezTo>
                  <a:pt x="599719" y="56496"/>
                  <a:pt x="245806" y="34373"/>
                  <a:pt x="122903" y="71244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25" name="Straight Arrow Connector 24"/>
          <p:cNvCxnSpPr/>
          <p:nvPr/>
        </p:nvCxnSpPr>
        <p:spPr>
          <a:xfrm rot="10800000" flipV="1">
            <a:off x="2699792" y="4509120"/>
            <a:ext cx="1080120" cy="72008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907704" y="5085184"/>
            <a:ext cx="10631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- 8qr </a:t>
            </a:r>
            <a:endParaRPr lang="en-MY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/>
      <p:bldP spid="16" grpId="0"/>
      <p:bldP spid="17" grpId="0"/>
      <p:bldP spid="20" grpId="0" animBg="1"/>
      <p:bldP spid="23" grpId="0" animBg="1"/>
      <p:bldP spid="2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2068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3. (</a:t>
            </a:r>
            <a:r>
              <a:rPr lang="en-US" dirty="0" err="1" smtClean="0"/>
              <a:t>ab</a:t>
            </a:r>
            <a:r>
              <a:rPr lang="en-US" dirty="0" smtClean="0"/>
              <a:t> +3pqr) +(2pqr – 7ab + </a:t>
            </a:r>
            <a:r>
              <a:rPr lang="en-US" dirty="0" err="1" smtClean="0"/>
              <a:t>cd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	= </a:t>
            </a:r>
            <a:r>
              <a:rPr lang="en-US" dirty="0" err="1" smtClean="0"/>
              <a:t>ab</a:t>
            </a:r>
            <a:r>
              <a:rPr lang="en-US" dirty="0" smtClean="0"/>
              <a:t> + 3pqr + 2pqr +(-7ab) +(+</a:t>
            </a:r>
            <a:r>
              <a:rPr lang="en-US" dirty="0" err="1" smtClean="0"/>
              <a:t>cd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	= </a:t>
            </a:r>
            <a:r>
              <a:rPr lang="en-US" dirty="0" err="1" smtClean="0"/>
              <a:t>ab</a:t>
            </a:r>
            <a:r>
              <a:rPr lang="en-US" dirty="0" smtClean="0"/>
              <a:t> + 3pqr + 2pqr – 7ab + </a:t>
            </a:r>
            <a:r>
              <a:rPr lang="en-US" dirty="0" err="1" smtClean="0"/>
              <a:t>cd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= </a:t>
            </a:r>
            <a:r>
              <a:rPr lang="en-US" dirty="0" err="1" smtClean="0"/>
              <a:t>ab</a:t>
            </a:r>
            <a:r>
              <a:rPr lang="en-US" dirty="0" smtClean="0"/>
              <a:t> – 7ab + 3pqr + 2pqr + </a:t>
            </a:r>
            <a:r>
              <a:rPr lang="en-US" dirty="0" err="1" smtClean="0"/>
              <a:t>cd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= -6ab + 5pqr + </a:t>
            </a:r>
            <a:r>
              <a:rPr lang="en-US" dirty="0" err="1" smtClean="0"/>
              <a:t>cd</a:t>
            </a:r>
            <a:endParaRPr lang="en-MY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26469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To subtract two algebraic expressions.</a:t>
            </a:r>
          </a:p>
          <a:p>
            <a:pPr>
              <a:buNone/>
            </a:pPr>
            <a:r>
              <a:rPr lang="en-US" dirty="0" smtClean="0"/>
              <a:t>EXAMPLE: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(2ab – 3) - (</a:t>
            </a:r>
            <a:r>
              <a:rPr lang="en-US" dirty="0" err="1" smtClean="0"/>
              <a:t>ab</a:t>
            </a:r>
            <a:r>
              <a:rPr lang="en-US" dirty="0" smtClean="0"/>
              <a:t> + 1)</a:t>
            </a:r>
          </a:p>
          <a:p>
            <a:pPr marL="514350" indent="-514350">
              <a:buNone/>
            </a:pPr>
            <a:r>
              <a:rPr lang="en-US" dirty="0" smtClean="0"/>
              <a:t>	= 2ab  – 3  - </a:t>
            </a:r>
            <a:r>
              <a:rPr lang="en-US" dirty="0" err="1" smtClean="0"/>
              <a:t>ab</a:t>
            </a:r>
            <a:r>
              <a:rPr lang="en-US" dirty="0" smtClean="0"/>
              <a:t>  - (+1)</a:t>
            </a:r>
          </a:p>
          <a:p>
            <a:pPr marL="514350" indent="-514350">
              <a:buNone/>
            </a:pPr>
            <a:r>
              <a:rPr lang="en-US" dirty="0" smtClean="0"/>
              <a:t>	</a:t>
            </a:r>
          </a:p>
          <a:p>
            <a:pPr marL="514350" indent="-514350">
              <a:buNone/>
            </a:pPr>
            <a:r>
              <a:rPr lang="en-US" dirty="0" smtClean="0"/>
              <a:t>	= 2ab – 3 – </a:t>
            </a:r>
            <a:r>
              <a:rPr lang="en-US" dirty="0" err="1" smtClean="0"/>
              <a:t>ab</a:t>
            </a:r>
            <a:r>
              <a:rPr lang="en-US" dirty="0" smtClean="0"/>
              <a:t> </a:t>
            </a:r>
          </a:p>
          <a:p>
            <a:pPr marL="514350" indent="-514350">
              <a:buNone/>
            </a:pPr>
            <a:r>
              <a:rPr lang="en-US" dirty="0" smtClean="0"/>
              <a:t>	</a:t>
            </a:r>
          </a:p>
          <a:p>
            <a:pPr marL="514350" indent="-514350">
              <a:buNone/>
            </a:pPr>
            <a:r>
              <a:rPr lang="en-US" dirty="0" smtClean="0"/>
              <a:t>	= 2ab – </a:t>
            </a:r>
            <a:r>
              <a:rPr lang="en-US" dirty="0" err="1" smtClean="0"/>
              <a:t>ab</a:t>
            </a:r>
            <a:r>
              <a:rPr lang="en-US" dirty="0" smtClean="0"/>
              <a:t> – 3 – 1 </a:t>
            </a:r>
          </a:p>
          <a:p>
            <a:pPr marL="514350" indent="-514350">
              <a:buNone/>
            </a:pPr>
            <a:r>
              <a:rPr lang="en-US" dirty="0" smtClean="0"/>
              <a:t>	</a:t>
            </a:r>
          </a:p>
          <a:p>
            <a:pPr marL="514350" indent="-514350">
              <a:buNone/>
            </a:pPr>
            <a:r>
              <a:rPr lang="en-US" dirty="0" smtClean="0"/>
              <a:t>	              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None/>
            </a:pPr>
            <a:endParaRPr lang="en-MY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1340768"/>
            <a:ext cx="2550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1</a:t>
            </a:r>
            <a:r>
              <a:rPr lang="en-US" baseline="30000" dirty="0" smtClean="0"/>
              <a:t>st</a:t>
            </a:r>
            <a:r>
              <a:rPr lang="en-US" dirty="0" smtClean="0"/>
              <a:t>  algebraic expression</a:t>
            </a:r>
            <a:endParaRPr lang="en-MY" dirty="0"/>
          </a:p>
        </p:txBody>
      </p:sp>
      <p:sp>
        <p:nvSpPr>
          <p:cNvPr id="14" name="TextBox 13"/>
          <p:cNvSpPr txBox="1"/>
          <p:nvPr/>
        </p:nvSpPr>
        <p:spPr>
          <a:xfrm>
            <a:off x="4397886" y="1484784"/>
            <a:ext cx="2550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 algebraic expression</a:t>
            </a:r>
            <a:endParaRPr lang="en-MY" dirty="0"/>
          </a:p>
        </p:txBody>
      </p:sp>
      <p:cxnSp>
        <p:nvCxnSpPr>
          <p:cNvPr id="17" name="Straight Arrow Connector 16"/>
          <p:cNvCxnSpPr/>
          <p:nvPr/>
        </p:nvCxnSpPr>
        <p:spPr>
          <a:xfrm rot="10800000" flipV="1">
            <a:off x="3779912" y="1628800"/>
            <a:ext cx="576064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121741" y="2780928"/>
            <a:ext cx="2042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Buangkan</a:t>
            </a:r>
            <a:r>
              <a:rPr lang="en-US" dirty="0" smtClean="0"/>
              <a:t> </a:t>
            </a:r>
            <a:r>
              <a:rPr lang="en-US" dirty="0" err="1" smtClean="0"/>
              <a:t>kurungan</a:t>
            </a:r>
            <a:endParaRPr lang="en-MY" dirty="0"/>
          </a:p>
        </p:txBody>
      </p:sp>
      <p:cxnSp>
        <p:nvCxnSpPr>
          <p:cNvPr id="34" name="Straight Arrow Connector 33"/>
          <p:cNvCxnSpPr/>
          <p:nvPr/>
        </p:nvCxnSpPr>
        <p:spPr>
          <a:xfrm rot="10800000">
            <a:off x="4499992" y="2924944"/>
            <a:ext cx="648072" cy="406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1728478" y="1880034"/>
            <a:ext cx="216024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283968" y="3501008"/>
            <a:ext cx="3635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+mj-lt"/>
              </a:rPr>
              <a:t>Susun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semula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mengikut</a:t>
            </a:r>
            <a:r>
              <a:rPr lang="en-US" dirty="0" smtClean="0">
                <a:latin typeface="+mj-lt"/>
              </a:rPr>
              <a:t> </a:t>
            </a:r>
          </a:p>
          <a:p>
            <a:r>
              <a:rPr lang="en-US" dirty="0" err="1" smtClean="0">
                <a:latin typeface="+mj-lt"/>
              </a:rPr>
              <a:t>sebutan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yg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serupa</a:t>
            </a:r>
            <a:r>
              <a:rPr lang="en-US" dirty="0" smtClean="0">
                <a:latin typeface="+mj-lt"/>
              </a:rPr>
              <a:t> (unknown </a:t>
            </a:r>
            <a:r>
              <a:rPr lang="en-US" dirty="0" err="1" smtClean="0">
                <a:latin typeface="+mj-lt"/>
              </a:rPr>
              <a:t>sama</a:t>
            </a:r>
            <a:r>
              <a:rPr lang="en-US" dirty="0" smtClean="0">
                <a:latin typeface="+mj-lt"/>
              </a:rPr>
              <a:t>).</a:t>
            </a:r>
            <a:endParaRPr lang="en-MY" dirty="0">
              <a:latin typeface="+mj-lt"/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1259632" y="3501008"/>
            <a:ext cx="792088" cy="560681"/>
          </a:xfrm>
          <a:custGeom>
            <a:avLst/>
            <a:gdLst>
              <a:gd name="connsiteX0" fmla="*/ 726528 w 838582"/>
              <a:gd name="connsiteY0" fmla="*/ 77015 h 793327"/>
              <a:gd name="connsiteX1" fmla="*/ 638038 w 838582"/>
              <a:gd name="connsiteY1" fmla="*/ 62266 h 793327"/>
              <a:gd name="connsiteX2" fmla="*/ 593793 w 838582"/>
              <a:gd name="connsiteY2" fmla="*/ 47518 h 793327"/>
              <a:gd name="connsiteX3" fmla="*/ 195586 w 838582"/>
              <a:gd name="connsiteY3" fmla="*/ 62266 h 793327"/>
              <a:gd name="connsiteX4" fmla="*/ 62851 w 838582"/>
              <a:gd name="connsiteY4" fmla="*/ 91763 h 793327"/>
              <a:gd name="connsiteX5" fmla="*/ 33354 w 838582"/>
              <a:gd name="connsiteY5" fmla="*/ 136008 h 793327"/>
              <a:gd name="connsiteX6" fmla="*/ 3857 w 838582"/>
              <a:gd name="connsiteY6" fmla="*/ 224499 h 793327"/>
              <a:gd name="connsiteX7" fmla="*/ 48102 w 838582"/>
              <a:gd name="connsiteY7" fmla="*/ 430976 h 793327"/>
              <a:gd name="connsiteX8" fmla="*/ 62851 w 838582"/>
              <a:gd name="connsiteY8" fmla="*/ 475221 h 793327"/>
              <a:gd name="connsiteX9" fmla="*/ 77599 w 838582"/>
              <a:gd name="connsiteY9" fmla="*/ 519466 h 793327"/>
              <a:gd name="connsiteX10" fmla="*/ 136593 w 838582"/>
              <a:gd name="connsiteY10" fmla="*/ 607957 h 793327"/>
              <a:gd name="connsiteX11" fmla="*/ 166090 w 838582"/>
              <a:gd name="connsiteY11" fmla="*/ 652202 h 793327"/>
              <a:gd name="connsiteX12" fmla="*/ 210335 w 838582"/>
              <a:gd name="connsiteY12" fmla="*/ 740692 h 793327"/>
              <a:gd name="connsiteX13" fmla="*/ 254580 w 838582"/>
              <a:gd name="connsiteY13" fmla="*/ 755440 h 793327"/>
              <a:gd name="connsiteX14" fmla="*/ 298825 w 838582"/>
              <a:gd name="connsiteY14" fmla="*/ 784937 h 793327"/>
              <a:gd name="connsiteX15" fmla="*/ 534799 w 838582"/>
              <a:gd name="connsiteY15" fmla="*/ 755440 h 793327"/>
              <a:gd name="connsiteX16" fmla="*/ 667535 w 838582"/>
              <a:gd name="connsiteY16" fmla="*/ 652202 h 793327"/>
              <a:gd name="connsiteX17" fmla="*/ 711780 w 838582"/>
              <a:gd name="connsiteY17" fmla="*/ 622705 h 793327"/>
              <a:gd name="connsiteX18" fmla="*/ 741277 w 838582"/>
              <a:gd name="connsiteY18" fmla="*/ 578460 h 793327"/>
              <a:gd name="connsiteX19" fmla="*/ 785522 w 838582"/>
              <a:gd name="connsiteY19" fmla="*/ 548963 h 793327"/>
              <a:gd name="connsiteX20" fmla="*/ 800270 w 838582"/>
              <a:gd name="connsiteY20" fmla="*/ 504718 h 793327"/>
              <a:gd name="connsiteX21" fmla="*/ 829767 w 838582"/>
              <a:gd name="connsiteY21" fmla="*/ 460473 h 793327"/>
              <a:gd name="connsiteX22" fmla="*/ 800270 w 838582"/>
              <a:gd name="connsiteY22" fmla="*/ 209750 h 793327"/>
              <a:gd name="connsiteX23" fmla="*/ 785522 w 838582"/>
              <a:gd name="connsiteY23" fmla="*/ 150757 h 793327"/>
              <a:gd name="connsiteX24" fmla="*/ 741277 w 838582"/>
              <a:gd name="connsiteY24" fmla="*/ 106511 h 793327"/>
              <a:gd name="connsiteX25" fmla="*/ 652786 w 838582"/>
              <a:gd name="connsiteY25" fmla="*/ 3273 h 79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38582" h="793327">
                <a:moveTo>
                  <a:pt x="726528" y="77015"/>
                </a:moveTo>
                <a:cubicBezTo>
                  <a:pt x="697031" y="72099"/>
                  <a:pt x="667229" y="68753"/>
                  <a:pt x="638038" y="62266"/>
                </a:cubicBezTo>
                <a:cubicBezTo>
                  <a:pt x="622862" y="58894"/>
                  <a:pt x="609339" y="47518"/>
                  <a:pt x="593793" y="47518"/>
                </a:cubicBezTo>
                <a:cubicBezTo>
                  <a:pt x="460966" y="47518"/>
                  <a:pt x="328322" y="57350"/>
                  <a:pt x="195586" y="62266"/>
                </a:cubicBezTo>
                <a:cubicBezTo>
                  <a:pt x="194683" y="62416"/>
                  <a:pt x="81959" y="76477"/>
                  <a:pt x="62851" y="91763"/>
                </a:cubicBezTo>
                <a:cubicBezTo>
                  <a:pt x="49010" y="102836"/>
                  <a:pt x="43186" y="121260"/>
                  <a:pt x="33354" y="136008"/>
                </a:cubicBezTo>
                <a:cubicBezTo>
                  <a:pt x="23522" y="165505"/>
                  <a:pt x="0" y="193647"/>
                  <a:pt x="3857" y="224499"/>
                </a:cubicBezTo>
                <a:cubicBezTo>
                  <a:pt x="22462" y="373332"/>
                  <a:pt x="6073" y="304889"/>
                  <a:pt x="48102" y="430976"/>
                </a:cubicBezTo>
                <a:lnTo>
                  <a:pt x="62851" y="475221"/>
                </a:lnTo>
                <a:cubicBezTo>
                  <a:pt x="67767" y="489969"/>
                  <a:pt x="68976" y="506531"/>
                  <a:pt x="77599" y="519466"/>
                </a:cubicBezTo>
                <a:lnTo>
                  <a:pt x="136593" y="607957"/>
                </a:lnTo>
                <a:lnTo>
                  <a:pt x="166090" y="652202"/>
                </a:lnTo>
                <a:cubicBezTo>
                  <a:pt x="175806" y="681350"/>
                  <a:pt x="184343" y="719899"/>
                  <a:pt x="210335" y="740692"/>
                </a:cubicBezTo>
                <a:cubicBezTo>
                  <a:pt x="222474" y="750403"/>
                  <a:pt x="239832" y="750524"/>
                  <a:pt x="254580" y="755440"/>
                </a:cubicBezTo>
                <a:cubicBezTo>
                  <a:pt x="269328" y="765272"/>
                  <a:pt x="281134" y="783831"/>
                  <a:pt x="298825" y="784937"/>
                </a:cubicBezTo>
                <a:cubicBezTo>
                  <a:pt x="433066" y="793327"/>
                  <a:pt x="447448" y="784558"/>
                  <a:pt x="534799" y="755440"/>
                </a:cubicBezTo>
                <a:cubicBezTo>
                  <a:pt x="604113" y="686126"/>
                  <a:pt x="561688" y="722766"/>
                  <a:pt x="667535" y="652202"/>
                </a:cubicBezTo>
                <a:lnTo>
                  <a:pt x="711780" y="622705"/>
                </a:lnTo>
                <a:cubicBezTo>
                  <a:pt x="721612" y="607957"/>
                  <a:pt x="728743" y="590994"/>
                  <a:pt x="741277" y="578460"/>
                </a:cubicBezTo>
                <a:cubicBezTo>
                  <a:pt x="753811" y="565926"/>
                  <a:pt x="774449" y="562804"/>
                  <a:pt x="785522" y="548963"/>
                </a:cubicBezTo>
                <a:cubicBezTo>
                  <a:pt x="795233" y="536824"/>
                  <a:pt x="793318" y="518623"/>
                  <a:pt x="800270" y="504718"/>
                </a:cubicBezTo>
                <a:cubicBezTo>
                  <a:pt x="808197" y="488864"/>
                  <a:pt x="819935" y="475221"/>
                  <a:pt x="829767" y="460473"/>
                </a:cubicBezTo>
                <a:cubicBezTo>
                  <a:pt x="806181" y="130261"/>
                  <a:pt x="838582" y="343839"/>
                  <a:pt x="800270" y="209750"/>
                </a:cubicBezTo>
                <a:cubicBezTo>
                  <a:pt x="794701" y="190260"/>
                  <a:pt x="795578" y="168356"/>
                  <a:pt x="785522" y="150757"/>
                </a:cubicBezTo>
                <a:cubicBezTo>
                  <a:pt x="775174" y="132648"/>
                  <a:pt x="754082" y="122975"/>
                  <a:pt x="741277" y="106511"/>
                </a:cubicBezTo>
                <a:cubicBezTo>
                  <a:pt x="658435" y="0"/>
                  <a:pt x="719495" y="36627"/>
                  <a:pt x="652786" y="3273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5" name="Freeform 24"/>
          <p:cNvSpPr/>
          <p:nvPr/>
        </p:nvSpPr>
        <p:spPr>
          <a:xfrm>
            <a:off x="2627784" y="3501008"/>
            <a:ext cx="796413" cy="531112"/>
          </a:xfrm>
          <a:custGeom>
            <a:avLst/>
            <a:gdLst>
              <a:gd name="connsiteX0" fmla="*/ 693174 w 796413"/>
              <a:gd name="connsiteY0" fmla="*/ 44245 h 531112"/>
              <a:gd name="connsiteX1" fmla="*/ 560439 w 796413"/>
              <a:gd name="connsiteY1" fmla="*/ 29497 h 531112"/>
              <a:gd name="connsiteX2" fmla="*/ 516194 w 796413"/>
              <a:gd name="connsiteY2" fmla="*/ 14748 h 531112"/>
              <a:gd name="connsiteX3" fmla="*/ 457200 w 796413"/>
              <a:gd name="connsiteY3" fmla="*/ 0 h 531112"/>
              <a:gd name="connsiteX4" fmla="*/ 147484 w 796413"/>
              <a:gd name="connsiteY4" fmla="*/ 14748 h 531112"/>
              <a:gd name="connsiteX5" fmla="*/ 44245 w 796413"/>
              <a:gd name="connsiteY5" fmla="*/ 44245 h 531112"/>
              <a:gd name="connsiteX6" fmla="*/ 0 w 796413"/>
              <a:gd name="connsiteY6" fmla="*/ 206477 h 531112"/>
              <a:gd name="connsiteX7" fmla="*/ 14749 w 796413"/>
              <a:gd name="connsiteY7" fmla="*/ 368710 h 531112"/>
              <a:gd name="connsiteX8" fmla="*/ 29497 w 796413"/>
              <a:gd name="connsiteY8" fmla="*/ 412955 h 531112"/>
              <a:gd name="connsiteX9" fmla="*/ 117987 w 796413"/>
              <a:gd name="connsiteY9" fmla="*/ 442452 h 531112"/>
              <a:gd name="connsiteX10" fmla="*/ 162233 w 796413"/>
              <a:gd name="connsiteY10" fmla="*/ 457200 h 531112"/>
              <a:gd name="connsiteX11" fmla="*/ 206478 w 796413"/>
              <a:gd name="connsiteY11" fmla="*/ 471948 h 531112"/>
              <a:gd name="connsiteX12" fmla="*/ 280220 w 796413"/>
              <a:gd name="connsiteY12" fmla="*/ 486697 h 531112"/>
              <a:gd name="connsiteX13" fmla="*/ 383458 w 796413"/>
              <a:gd name="connsiteY13" fmla="*/ 501445 h 531112"/>
              <a:gd name="connsiteX14" fmla="*/ 560439 w 796413"/>
              <a:gd name="connsiteY14" fmla="*/ 530942 h 531112"/>
              <a:gd name="connsiteX15" fmla="*/ 722671 w 796413"/>
              <a:gd name="connsiteY15" fmla="*/ 516194 h 531112"/>
              <a:gd name="connsiteX16" fmla="*/ 766916 w 796413"/>
              <a:gd name="connsiteY16" fmla="*/ 471948 h 531112"/>
              <a:gd name="connsiteX17" fmla="*/ 796413 w 796413"/>
              <a:gd name="connsiteY17" fmla="*/ 383458 h 531112"/>
              <a:gd name="connsiteX18" fmla="*/ 752168 w 796413"/>
              <a:gd name="connsiteY18" fmla="*/ 147484 h 531112"/>
              <a:gd name="connsiteX19" fmla="*/ 693174 w 796413"/>
              <a:gd name="connsiteY19" fmla="*/ 58994 h 531112"/>
              <a:gd name="connsiteX20" fmla="*/ 693174 w 796413"/>
              <a:gd name="connsiteY20" fmla="*/ 44245 h 531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96413" h="531112">
                <a:moveTo>
                  <a:pt x="693174" y="44245"/>
                </a:moveTo>
                <a:cubicBezTo>
                  <a:pt x="648929" y="39329"/>
                  <a:pt x="604351" y="36816"/>
                  <a:pt x="560439" y="29497"/>
                </a:cubicBezTo>
                <a:cubicBezTo>
                  <a:pt x="545104" y="26941"/>
                  <a:pt x="531142" y="19019"/>
                  <a:pt x="516194" y="14748"/>
                </a:cubicBezTo>
                <a:cubicBezTo>
                  <a:pt x="496704" y="9179"/>
                  <a:pt x="476865" y="4916"/>
                  <a:pt x="457200" y="0"/>
                </a:cubicBezTo>
                <a:cubicBezTo>
                  <a:pt x="353961" y="4916"/>
                  <a:pt x="250510" y="6506"/>
                  <a:pt x="147484" y="14748"/>
                </a:cubicBezTo>
                <a:cubicBezTo>
                  <a:pt x="123124" y="16697"/>
                  <a:pt x="69590" y="35797"/>
                  <a:pt x="44245" y="44245"/>
                </a:cubicBezTo>
                <a:cubicBezTo>
                  <a:pt x="6822" y="156517"/>
                  <a:pt x="20847" y="102247"/>
                  <a:pt x="0" y="206477"/>
                </a:cubicBezTo>
                <a:cubicBezTo>
                  <a:pt x="4916" y="260555"/>
                  <a:pt x="7070" y="314955"/>
                  <a:pt x="14749" y="368710"/>
                </a:cubicBezTo>
                <a:cubicBezTo>
                  <a:pt x="16948" y="384100"/>
                  <a:pt x="16847" y="403919"/>
                  <a:pt x="29497" y="412955"/>
                </a:cubicBezTo>
                <a:cubicBezTo>
                  <a:pt x="54798" y="431027"/>
                  <a:pt x="88490" y="432620"/>
                  <a:pt x="117987" y="442452"/>
                </a:cubicBezTo>
                <a:lnTo>
                  <a:pt x="162233" y="457200"/>
                </a:lnTo>
                <a:cubicBezTo>
                  <a:pt x="176981" y="462116"/>
                  <a:pt x="191234" y="468899"/>
                  <a:pt x="206478" y="471948"/>
                </a:cubicBezTo>
                <a:cubicBezTo>
                  <a:pt x="231059" y="476864"/>
                  <a:pt x="255494" y="482576"/>
                  <a:pt x="280220" y="486697"/>
                </a:cubicBezTo>
                <a:cubicBezTo>
                  <a:pt x="314509" y="492412"/>
                  <a:pt x="349121" y="496023"/>
                  <a:pt x="383458" y="501445"/>
                </a:cubicBezTo>
                <a:lnTo>
                  <a:pt x="560439" y="530942"/>
                </a:lnTo>
                <a:cubicBezTo>
                  <a:pt x="614516" y="526026"/>
                  <a:pt x="670460" y="531112"/>
                  <a:pt x="722671" y="516194"/>
                </a:cubicBezTo>
                <a:cubicBezTo>
                  <a:pt x="742726" y="510464"/>
                  <a:pt x="756787" y="490181"/>
                  <a:pt x="766916" y="471948"/>
                </a:cubicBezTo>
                <a:cubicBezTo>
                  <a:pt x="782016" y="444768"/>
                  <a:pt x="796413" y="383458"/>
                  <a:pt x="796413" y="383458"/>
                </a:cubicBezTo>
                <a:cubicBezTo>
                  <a:pt x="791223" y="331560"/>
                  <a:pt x="789327" y="203221"/>
                  <a:pt x="752168" y="147484"/>
                </a:cubicBezTo>
                <a:cubicBezTo>
                  <a:pt x="732503" y="117987"/>
                  <a:pt x="726805" y="70205"/>
                  <a:pt x="693174" y="58994"/>
                </a:cubicBezTo>
                <a:lnTo>
                  <a:pt x="693174" y="44245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Freeform 25"/>
          <p:cNvSpPr/>
          <p:nvPr/>
        </p:nvSpPr>
        <p:spPr>
          <a:xfrm>
            <a:off x="1979712" y="3356992"/>
            <a:ext cx="800615" cy="716486"/>
          </a:xfrm>
          <a:custGeom>
            <a:avLst/>
            <a:gdLst>
              <a:gd name="connsiteX0" fmla="*/ 620140 w 800615"/>
              <a:gd name="connsiteY0" fmla="*/ 156047 h 716486"/>
              <a:gd name="connsiteX1" fmla="*/ 15456 w 800615"/>
              <a:gd name="connsiteY1" fmla="*/ 185544 h 716486"/>
              <a:gd name="connsiteX2" fmla="*/ 30205 w 800615"/>
              <a:gd name="connsiteY2" fmla="*/ 229789 h 716486"/>
              <a:gd name="connsiteX3" fmla="*/ 44953 w 800615"/>
              <a:gd name="connsiteY3" fmla="*/ 318279 h 716486"/>
              <a:gd name="connsiteX4" fmla="*/ 59701 w 800615"/>
              <a:gd name="connsiteY4" fmla="*/ 539505 h 716486"/>
              <a:gd name="connsiteX5" fmla="*/ 89198 w 800615"/>
              <a:gd name="connsiteY5" fmla="*/ 657492 h 716486"/>
              <a:gd name="connsiteX6" fmla="*/ 339921 w 800615"/>
              <a:gd name="connsiteY6" fmla="*/ 672241 h 716486"/>
              <a:gd name="connsiteX7" fmla="*/ 443159 w 800615"/>
              <a:gd name="connsiteY7" fmla="*/ 686989 h 716486"/>
              <a:gd name="connsiteX8" fmla="*/ 575895 w 800615"/>
              <a:gd name="connsiteY8" fmla="*/ 716486 h 716486"/>
              <a:gd name="connsiteX9" fmla="*/ 634889 w 800615"/>
              <a:gd name="connsiteY9" fmla="*/ 642744 h 716486"/>
              <a:gd name="connsiteX10" fmla="*/ 620140 w 800615"/>
              <a:gd name="connsiteY10" fmla="*/ 244537 h 716486"/>
              <a:gd name="connsiteX11" fmla="*/ 620140 w 800615"/>
              <a:gd name="connsiteY11" fmla="*/ 156047 h 71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0615" h="716486">
                <a:moveTo>
                  <a:pt x="620140" y="156047"/>
                </a:moveTo>
                <a:cubicBezTo>
                  <a:pt x="519359" y="146215"/>
                  <a:pt x="800615" y="100661"/>
                  <a:pt x="15456" y="185544"/>
                </a:cubicBezTo>
                <a:cubicBezTo>
                  <a:pt x="0" y="187215"/>
                  <a:pt x="25289" y="215041"/>
                  <a:pt x="30205" y="229789"/>
                </a:cubicBezTo>
                <a:cubicBezTo>
                  <a:pt x="35121" y="259286"/>
                  <a:pt x="42118" y="288510"/>
                  <a:pt x="44953" y="318279"/>
                </a:cubicBezTo>
                <a:cubicBezTo>
                  <a:pt x="51960" y="391852"/>
                  <a:pt x="50142" y="466220"/>
                  <a:pt x="59701" y="539505"/>
                </a:cubicBezTo>
                <a:cubicBezTo>
                  <a:pt x="64944" y="579704"/>
                  <a:pt x="48729" y="655111"/>
                  <a:pt x="89198" y="657492"/>
                </a:cubicBezTo>
                <a:lnTo>
                  <a:pt x="339921" y="672241"/>
                </a:lnTo>
                <a:cubicBezTo>
                  <a:pt x="374334" y="677157"/>
                  <a:pt x="408870" y="681274"/>
                  <a:pt x="443159" y="686989"/>
                </a:cubicBezTo>
                <a:cubicBezTo>
                  <a:pt x="499337" y="696352"/>
                  <a:pt x="522857" y="703226"/>
                  <a:pt x="575895" y="716486"/>
                </a:cubicBezTo>
                <a:cubicBezTo>
                  <a:pt x="625165" y="700062"/>
                  <a:pt x="634889" y="710645"/>
                  <a:pt x="634889" y="642744"/>
                </a:cubicBezTo>
                <a:cubicBezTo>
                  <a:pt x="634889" y="509917"/>
                  <a:pt x="628976" y="377069"/>
                  <a:pt x="620140" y="244537"/>
                </a:cubicBezTo>
                <a:cubicBezTo>
                  <a:pt x="603837" y="0"/>
                  <a:pt x="720921" y="165879"/>
                  <a:pt x="620140" y="156047"/>
                </a:cubicBezTo>
                <a:close/>
              </a:path>
            </a:pathLst>
          </a:cu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8" name="Freeform 27"/>
          <p:cNvSpPr/>
          <p:nvPr/>
        </p:nvSpPr>
        <p:spPr>
          <a:xfrm>
            <a:off x="3419872" y="3429000"/>
            <a:ext cx="636178" cy="628411"/>
          </a:xfrm>
          <a:custGeom>
            <a:avLst/>
            <a:gdLst>
              <a:gd name="connsiteX0" fmla="*/ 0 w 636178"/>
              <a:gd name="connsiteY0" fmla="*/ 64854 h 628411"/>
              <a:gd name="connsiteX1" fmla="*/ 44246 w 636178"/>
              <a:gd name="connsiteY1" fmla="*/ 50105 h 628411"/>
              <a:gd name="connsiteX2" fmla="*/ 530942 w 636178"/>
              <a:gd name="connsiteY2" fmla="*/ 50105 h 628411"/>
              <a:gd name="connsiteX3" fmla="*/ 530942 w 636178"/>
              <a:gd name="connsiteY3" fmla="*/ 566299 h 628411"/>
              <a:gd name="connsiteX4" fmla="*/ 324465 w 636178"/>
              <a:gd name="connsiteY4" fmla="*/ 551551 h 628411"/>
              <a:gd name="connsiteX5" fmla="*/ 265471 w 636178"/>
              <a:gd name="connsiteY5" fmla="*/ 536802 h 628411"/>
              <a:gd name="connsiteX6" fmla="*/ 147484 w 636178"/>
              <a:gd name="connsiteY6" fmla="*/ 507305 h 628411"/>
              <a:gd name="connsiteX7" fmla="*/ 0 w 636178"/>
              <a:gd name="connsiteY7" fmla="*/ 492557 h 628411"/>
              <a:gd name="connsiteX8" fmla="*/ 14749 w 636178"/>
              <a:gd name="connsiteY8" fmla="*/ 418815 h 628411"/>
              <a:gd name="connsiteX9" fmla="*/ 44246 w 636178"/>
              <a:gd name="connsiteY9" fmla="*/ 330325 h 628411"/>
              <a:gd name="connsiteX10" fmla="*/ 58994 w 636178"/>
              <a:gd name="connsiteY10" fmla="*/ 286080 h 628411"/>
              <a:gd name="connsiteX11" fmla="*/ 88491 w 636178"/>
              <a:gd name="connsiteY11" fmla="*/ 168093 h 628411"/>
              <a:gd name="connsiteX12" fmla="*/ 103239 w 636178"/>
              <a:gd name="connsiteY12" fmla="*/ 35357 h 628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36178" h="628411">
                <a:moveTo>
                  <a:pt x="0" y="64854"/>
                </a:moveTo>
                <a:cubicBezTo>
                  <a:pt x="14749" y="59938"/>
                  <a:pt x="29298" y="54376"/>
                  <a:pt x="44246" y="50105"/>
                </a:cubicBezTo>
                <a:cubicBezTo>
                  <a:pt x="219613" y="0"/>
                  <a:pt x="237951" y="40002"/>
                  <a:pt x="530942" y="50105"/>
                </a:cubicBezTo>
                <a:cubicBezTo>
                  <a:pt x="586574" y="216997"/>
                  <a:pt x="636178" y="348811"/>
                  <a:pt x="530942" y="566299"/>
                </a:cubicBezTo>
                <a:cubicBezTo>
                  <a:pt x="500888" y="628411"/>
                  <a:pt x="393291" y="556467"/>
                  <a:pt x="324465" y="551551"/>
                </a:cubicBezTo>
                <a:cubicBezTo>
                  <a:pt x="304800" y="546635"/>
                  <a:pt x="284961" y="542371"/>
                  <a:pt x="265471" y="536802"/>
                </a:cubicBezTo>
                <a:cubicBezTo>
                  <a:pt x="200337" y="518192"/>
                  <a:pt x="231806" y="518548"/>
                  <a:pt x="147484" y="507305"/>
                </a:cubicBezTo>
                <a:cubicBezTo>
                  <a:pt x="98511" y="500775"/>
                  <a:pt x="49161" y="497473"/>
                  <a:pt x="0" y="492557"/>
                </a:cubicBezTo>
                <a:cubicBezTo>
                  <a:pt x="4916" y="467976"/>
                  <a:pt x="8153" y="442999"/>
                  <a:pt x="14749" y="418815"/>
                </a:cubicBezTo>
                <a:cubicBezTo>
                  <a:pt x="22930" y="388818"/>
                  <a:pt x="34414" y="359822"/>
                  <a:pt x="44246" y="330325"/>
                </a:cubicBezTo>
                <a:cubicBezTo>
                  <a:pt x="49162" y="315577"/>
                  <a:pt x="55945" y="301324"/>
                  <a:pt x="58994" y="286080"/>
                </a:cubicBezTo>
                <a:cubicBezTo>
                  <a:pt x="76791" y="197094"/>
                  <a:pt x="65815" y="236119"/>
                  <a:pt x="88491" y="168093"/>
                </a:cubicBezTo>
                <a:cubicBezTo>
                  <a:pt x="105664" y="65054"/>
                  <a:pt x="103239" y="109506"/>
                  <a:pt x="103239" y="35357"/>
                </a:cubicBezTo>
              </a:path>
            </a:pathLst>
          </a:cu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1" name="Freeform 30"/>
          <p:cNvSpPr/>
          <p:nvPr/>
        </p:nvSpPr>
        <p:spPr>
          <a:xfrm>
            <a:off x="1321399" y="4437112"/>
            <a:ext cx="1450401" cy="634181"/>
          </a:xfrm>
          <a:custGeom>
            <a:avLst/>
            <a:gdLst>
              <a:gd name="connsiteX0" fmla="*/ 0 w 1450401"/>
              <a:gd name="connsiteY0" fmla="*/ 103239 h 634181"/>
              <a:gd name="connsiteX1" fmla="*/ 191729 w 1450401"/>
              <a:gd name="connsiteY1" fmla="*/ 58994 h 634181"/>
              <a:gd name="connsiteX2" fmla="*/ 280219 w 1450401"/>
              <a:gd name="connsiteY2" fmla="*/ 29497 h 634181"/>
              <a:gd name="connsiteX3" fmla="*/ 324464 w 1450401"/>
              <a:gd name="connsiteY3" fmla="*/ 14749 h 634181"/>
              <a:gd name="connsiteX4" fmla="*/ 457200 w 1450401"/>
              <a:gd name="connsiteY4" fmla="*/ 0 h 634181"/>
              <a:gd name="connsiteX5" fmla="*/ 988142 w 1450401"/>
              <a:gd name="connsiteY5" fmla="*/ 14749 h 634181"/>
              <a:gd name="connsiteX6" fmla="*/ 1061884 w 1450401"/>
              <a:gd name="connsiteY6" fmla="*/ 29497 h 634181"/>
              <a:gd name="connsiteX7" fmla="*/ 1415845 w 1450401"/>
              <a:gd name="connsiteY7" fmla="*/ 58994 h 634181"/>
              <a:gd name="connsiteX8" fmla="*/ 1445342 w 1450401"/>
              <a:gd name="connsiteY8" fmla="*/ 103239 h 634181"/>
              <a:gd name="connsiteX9" fmla="*/ 1415845 w 1450401"/>
              <a:gd name="connsiteY9" fmla="*/ 383458 h 634181"/>
              <a:gd name="connsiteX10" fmla="*/ 1386348 w 1450401"/>
              <a:gd name="connsiteY10" fmla="*/ 501445 h 634181"/>
              <a:gd name="connsiteX11" fmla="*/ 1371600 w 1450401"/>
              <a:gd name="connsiteY11" fmla="*/ 560439 h 634181"/>
              <a:gd name="connsiteX12" fmla="*/ 1356852 w 1450401"/>
              <a:gd name="connsiteY12" fmla="*/ 604684 h 634181"/>
              <a:gd name="connsiteX13" fmla="*/ 1297858 w 1450401"/>
              <a:gd name="connsiteY13" fmla="*/ 619433 h 634181"/>
              <a:gd name="connsiteX14" fmla="*/ 1253613 w 1450401"/>
              <a:gd name="connsiteY14" fmla="*/ 634181 h 634181"/>
              <a:gd name="connsiteX15" fmla="*/ 58993 w 1450401"/>
              <a:gd name="connsiteY15" fmla="*/ 619433 h 634181"/>
              <a:gd name="connsiteX16" fmla="*/ 14748 w 1450401"/>
              <a:gd name="connsiteY16" fmla="*/ 604684 h 634181"/>
              <a:gd name="connsiteX17" fmla="*/ 44245 w 1450401"/>
              <a:gd name="connsiteY17" fmla="*/ 353962 h 634181"/>
              <a:gd name="connsiteX18" fmla="*/ 73742 w 1450401"/>
              <a:gd name="connsiteY18" fmla="*/ 73742 h 634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50401" h="634181">
                <a:moveTo>
                  <a:pt x="0" y="103239"/>
                </a:moveTo>
                <a:cubicBezTo>
                  <a:pt x="134016" y="84094"/>
                  <a:pt x="70263" y="99484"/>
                  <a:pt x="191729" y="58994"/>
                </a:cubicBezTo>
                <a:lnTo>
                  <a:pt x="280219" y="29497"/>
                </a:lnTo>
                <a:cubicBezTo>
                  <a:pt x="294967" y="24581"/>
                  <a:pt x="309013" y="16466"/>
                  <a:pt x="324464" y="14749"/>
                </a:cubicBezTo>
                <a:lnTo>
                  <a:pt x="457200" y="0"/>
                </a:lnTo>
                <a:cubicBezTo>
                  <a:pt x="634181" y="4916"/>
                  <a:pt x="811303" y="6123"/>
                  <a:pt x="988142" y="14749"/>
                </a:cubicBezTo>
                <a:cubicBezTo>
                  <a:pt x="1013180" y="15970"/>
                  <a:pt x="1037068" y="25952"/>
                  <a:pt x="1061884" y="29497"/>
                </a:cubicBezTo>
                <a:cubicBezTo>
                  <a:pt x="1182156" y="46678"/>
                  <a:pt x="1292835" y="50793"/>
                  <a:pt x="1415845" y="58994"/>
                </a:cubicBezTo>
                <a:cubicBezTo>
                  <a:pt x="1425677" y="73742"/>
                  <a:pt x="1444301" y="85544"/>
                  <a:pt x="1445342" y="103239"/>
                </a:cubicBezTo>
                <a:cubicBezTo>
                  <a:pt x="1450401" y="189241"/>
                  <a:pt x="1436280" y="294906"/>
                  <a:pt x="1415845" y="383458"/>
                </a:cubicBezTo>
                <a:cubicBezTo>
                  <a:pt x="1406729" y="422959"/>
                  <a:pt x="1396180" y="462116"/>
                  <a:pt x="1386348" y="501445"/>
                </a:cubicBezTo>
                <a:cubicBezTo>
                  <a:pt x="1381432" y="521110"/>
                  <a:pt x="1378010" y="541209"/>
                  <a:pt x="1371600" y="560439"/>
                </a:cubicBezTo>
                <a:cubicBezTo>
                  <a:pt x="1366684" y="575187"/>
                  <a:pt x="1368991" y="594972"/>
                  <a:pt x="1356852" y="604684"/>
                </a:cubicBezTo>
                <a:cubicBezTo>
                  <a:pt x="1341024" y="617347"/>
                  <a:pt x="1317348" y="613864"/>
                  <a:pt x="1297858" y="619433"/>
                </a:cubicBezTo>
                <a:cubicBezTo>
                  <a:pt x="1282910" y="623704"/>
                  <a:pt x="1268361" y="629265"/>
                  <a:pt x="1253613" y="634181"/>
                </a:cubicBezTo>
                <a:lnTo>
                  <a:pt x="58993" y="619433"/>
                </a:lnTo>
                <a:cubicBezTo>
                  <a:pt x="43451" y="619063"/>
                  <a:pt x="17304" y="620019"/>
                  <a:pt x="14748" y="604684"/>
                </a:cubicBezTo>
                <a:cubicBezTo>
                  <a:pt x="5650" y="550092"/>
                  <a:pt x="35194" y="420335"/>
                  <a:pt x="44245" y="353962"/>
                </a:cubicBezTo>
                <a:cubicBezTo>
                  <a:pt x="75571" y="124235"/>
                  <a:pt x="73742" y="193372"/>
                  <a:pt x="73742" y="73742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3" name="Freeform 32"/>
          <p:cNvSpPr/>
          <p:nvPr/>
        </p:nvSpPr>
        <p:spPr>
          <a:xfrm>
            <a:off x="2771800" y="4293096"/>
            <a:ext cx="1317484" cy="766916"/>
          </a:xfrm>
          <a:custGeom>
            <a:avLst/>
            <a:gdLst>
              <a:gd name="connsiteX0" fmla="*/ 1157783 w 1317484"/>
              <a:gd name="connsiteY0" fmla="*/ 58994 h 766916"/>
              <a:gd name="connsiteX1" fmla="*/ 936557 w 1317484"/>
              <a:gd name="connsiteY1" fmla="*/ 44245 h 766916"/>
              <a:gd name="connsiteX2" fmla="*/ 892312 w 1317484"/>
              <a:gd name="connsiteY2" fmla="*/ 29497 h 766916"/>
              <a:gd name="connsiteX3" fmla="*/ 833319 w 1317484"/>
              <a:gd name="connsiteY3" fmla="*/ 14749 h 766916"/>
              <a:gd name="connsiteX4" fmla="*/ 700583 w 1317484"/>
              <a:gd name="connsiteY4" fmla="*/ 0 h 766916"/>
              <a:gd name="connsiteX5" fmla="*/ 258132 w 1317484"/>
              <a:gd name="connsiteY5" fmla="*/ 14749 h 766916"/>
              <a:gd name="connsiteX6" fmla="*/ 81151 w 1317484"/>
              <a:gd name="connsiteY6" fmla="*/ 58994 h 766916"/>
              <a:gd name="connsiteX7" fmla="*/ 36906 w 1317484"/>
              <a:gd name="connsiteY7" fmla="*/ 73742 h 766916"/>
              <a:gd name="connsiteX8" fmla="*/ 51654 w 1317484"/>
              <a:gd name="connsiteY8" fmla="*/ 265471 h 766916"/>
              <a:gd name="connsiteX9" fmla="*/ 66403 w 1317484"/>
              <a:gd name="connsiteY9" fmla="*/ 619432 h 766916"/>
              <a:gd name="connsiteX10" fmla="*/ 302377 w 1317484"/>
              <a:gd name="connsiteY10" fmla="*/ 634181 h 766916"/>
              <a:gd name="connsiteX11" fmla="*/ 435112 w 1317484"/>
              <a:gd name="connsiteY11" fmla="*/ 648929 h 766916"/>
              <a:gd name="connsiteX12" fmla="*/ 523603 w 1317484"/>
              <a:gd name="connsiteY12" fmla="*/ 693174 h 766916"/>
              <a:gd name="connsiteX13" fmla="*/ 671086 w 1317484"/>
              <a:gd name="connsiteY13" fmla="*/ 722671 h 766916"/>
              <a:gd name="connsiteX14" fmla="*/ 730080 w 1317484"/>
              <a:gd name="connsiteY14" fmla="*/ 737420 h 766916"/>
              <a:gd name="connsiteX15" fmla="*/ 862816 w 1317484"/>
              <a:gd name="connsiteY15" fmla="*/ 766916 h 766916"/>
              <a:gd name="connsiteX16" fmla="*/ 1202028 w 1317484"/>
              <a:gd name="connsiteY16" fmla="*/ 752168 h 766916"/>
              <a:gd name="connsiteX17" fmla="*/ 1290519 w 1317484"/>
              <a:gd name="connsiteY17" fmla="*/ 722671 h 766916"/>
              <a:gd name="connsiteX18" fmla="*/ 1290519 w 1317484"/>
              <a:gd name="connsiteY18" fmla="*/ 501445 h 766916"/>
              <a:gd name="connsiteX19" fmla="*/ 1261022 w 1317484"/>
              <a:gd name="connsiteY19" fmla="*/ 353961 h 766916"/>
              <a:gd name="connsiteX20" fmla="*/ 1246274 w 1317484"/>
              <a:gd name="connsiteY20" fmla="*/ 250723 h 766916"/>
              <a:gd name="connsiteX21" fmla="*/ 1202028 w 1317484"/>
              <a:gd name="connsiteY21" fmla="*/ 103239 h 766916"/>
              <a:gd name="connsiteX22" fmla="*/ 1187280 w 1317484"/>
              <a:gd name="connsiteY22" fmla="*/ 58994 h 766916"/>
              <a:gd name="connsiteX23" fmla="*/ 1157783 w 1317484"/>
              <a:gd name="connsiteY23" fmla="*/ 58994 h 76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317484" h="766916">
                <a:moveTo>
                  <a:pt x="1157783" y="58994"/>
                </a:moveTo>
                <a:cubicBezTo>
                  <a:pt x="1084041" y="54078"/>
                  <a:pt x="1010011" y="52407"/>
                  <a:pt x="936557" y="44245"/>
                </a:cubicBezTo>
                <a:cubicBezTo>
                  <a:pt x="921106" y="42528"/>
                  <a:pt x="907260" y="33768"/>
                  <a:pt x="892312" y="29497"/>
                </a:cubicBezTo>
                <a:cubicBezTo>
                  <a:pt x="872822" y="23929"/>
                  <a:pt x="853353" y="17831"/>
                  <a:pt x="833319" y="14749"/>
                </a:cubicBezTo>
                <a:cubicBezTo>
                  <a:pt x="789319" y="7980"/>
                  <a:pt x="744828" y="4916"/>
                  <a:pt x="700583" y="0"/>
                </a:cubicBezTo>
                <a:cubicBezTo>
                  <a:pt x="553099" y="4916"/>
                  <a:pt x="405470" y="6563"/>
                  <a:pt x="258132" y="14749"/>
                </a:cubicBezTo>
                <a:cubicBezTo>
                  <a:pt x="186632" y="18721"/>
                  <a:pt x="148456" y="36559"/>
                  <a:pt x="81151" y="58994"/>
                </a:cubicBezTo>
                <a:lnTo>
                  <a:pt x="36906" y="73742"/>
                </a:lnTo>
                <a:cubicBezTo>
                  <a:pt x="41822" y="137652"/>
                  <a:pt x="48194" y="201466"/>
                  <a:pt x="51654" y="265471"/>
                </a:cubicBezTo>
                <a:cubicBezTo>
                  <a:pt x="58028" y="383388"/>
                  <a:pt x="0" y="521781"/>
                  <a:pt x="66403" y="619432"/>
                </a:cubicBezTo>
                <a:cubicBezTo>
                  <a:pt x="110720" y="684603"/>
                  <a:pt x="223817" y="627896"/>
                  <a:pt x="302377" y="634181"/>
                </a:cubicBezTo>
                <a:cubicBezTo>
                  <a:pt x="346752" y="637731"/>
                  <a:pt x="390867" y="644013"/>
                  <a:pt x="435112" y="648929"/>
                </a:cubicBezTo>
                <a:cubicBezTo>
                  <a:pt x="621560" y="711081"/>
                  <a:pt x="323458" y="607398"/>
                  <a:pt x="523603" y="693174"/>
                </a:cubicBezTo>
                <a:cubicBezTo>
                  <a:pt x="553584" y="706023"/>
                  <a:pt x="648202" y="718094"/>
                  <a:pt x="671086" y="722671"/>
                </a:cubicBezTo>
                <a:cubicBezTo>
                  <a:pt x="690962" y="726646"/>
                  <a:pt x="710204" y="733445"/>
                  <a:pt x="730080" y="737420"/>
                </a:cubicBezTo>
                <a:cubicBezTo>
                  <a:pt x="859868" y="763378"/>
                  <a:pt x="776703" y="738213"/>
                  <a:pt x="862816" y="766916"/>
                </a:cubicBezTo>
                <a:cubicBezTo>
                  <a:pt x="975887" y="762000"/>
                  <a:pt x="1089451" y="763814"/>
                  <a:pt x="1202028" y="752168"/>
                </a:cubicBezTo>
                <a:cubicBezTo>
                  <a:pt x="1232956" y="748969"/>
                  <a:pt x="1290519" y="722671"/>
                  <a:pt x="1290519" y="722671"/>
                </a:cubicBezTo>
                <a:cubicBezTo>
                  <a:pt x="1317484" y="614809"/>
                  <a:pt x="1309654" y="673657"/>
                  <a:pt x="1290519" y="501445"/>
                </a:cubicBezTo>
                <a:cubicBezTo>
                  <a:pt x="1279221" y="399768"/>
                  <a:pt x="1284235" y="423604"/>
                  <a:pt x="1261022" y="353961"/>
                </a:cubicBezTo>
                <a:cubicBezTo>
                  <a:pt x="1256106" y="319548"/>
                  <a:pt x="1252492" y="284924"/>
                  <a:pt x="1246274" y="250723"/>
                </a:cubicBezTo>
                <a:cubicBezTo>
                  <a:pt x="1237359" y="201689"/>
                  <a:pt x="1217419" y="149412"/>
                  <a:pt x="1202028" y="103239"/>
                </a:cubicBezTo>
                <a:cubicBezTo>
                  <a:pt x="1197112" y="88491"/>
                  <a:pt x="1202826" y="58994"/>
                  <a:pt x="1187280" y="58994"/>
                </a:cubicBezTo>
                <a:lnTo>
                  <a:pt x="1157783" y="58994"/>
                </a:lnTo>
                <a:close/>
              </a:path>
            </a:pathLst>
          </a:cu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39" name="Straight Arrow Connector 38"/>
          <p:cNvCxnSpPr>
            <a:stCxn id="23" idx="1"/>
          </p:cNvCxnSpPr>
          <p:nvPr/>
        </p:nvCxnSpPr>
        <p:spPr>
          <a:xfrm rot="10800000">
            <a:off x="3995936" y="3787300"/>
            <a:ext cx="288032" cy="368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018938" y="5508521"/>
            <a:ext cx="896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= </a:t>
            </a:r>
            <a:r>
              <a:rPr lang="en-US" sz="3200" dirty="0" err="1" smtClean="0"/>
              <a:t>ab</a:t>
            </a:r>
            <a:endParaRPr lang="en-MY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1907704" y="5517232"/>
            <a:ext cx="7040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- 4 </a:t>
            </a:r>
            <a:endParaRPr lang="en-MY" sz="3200" dirty="0"/>
          </a:p>
        </p:txBody>
      </p:sp>
      <p:sp>
        <p:nvSpPr>
          <p:cNvPr id="22" name="Freeform 21"/>
          <p:cNvSpPr/>
          <p:nvPr/>
        </p:nvSpPr>
        <p:spPr>
          <a:xfrm>
            <a:off x="3631834" y="2780928"/>
            <a:ext cx="463295" cy="240977"/>
          </a:xfrm>
          <a:custGeom>
            <a:avLst/>
            <a:gdLst>
              <a:gd name="connsiteX0" fmla="*/ 11018 w 463295"/>
              <a:gd name="connsiteY0" fmla="*/ 0 h 240977"/>
              <a:gd name="connsiteX1" fmla="*/ 40514 w 463295"/>
              <a:gd name="connsiteY1" fmla="*/ 117987 h 240977"/>
              <a:gd name="connsiteX2" fmla="*/ 453469 w 463295"/>
              <a:gd name="connsiteY2" fmla="*/ 73741 h 240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3295" h="240977">
                <a:moveTo>
                  <a:pt x="11018" y="0"/>
                </a:moveTo>
                <a:cubicBezTo>
                  <a:pt x="20850" y="39329"/>
                  <a:pt x="0" y="119434"/>
                  <a:pt x="40514" y="117987"/>
                </a:cubicBezTo>
                <a:cubicBezTo>
                  <a:pt x="463295" y="102887"/>
                  <a:pt x="453469" y="240977"/>
                  <a:pt x="453469" y="73741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29" name="Straight Arrow Connector 28"/>
          <p:cNvCxnSpPr/>
          <p:nvPr/>
        </p:nvCxnSpPr>
        <p:spPr>
          <a:xfrm rot="5400000">
            <a:off x="3347864" y="3140968"/>
            <a:ext cx="720080" cy="28803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419872" y="3420289"/>
            <a:ext cx="6110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- 1</a:t>
            </a:r>
            <a:endParaRPr lang="en-MY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32" grpId="0"/>
      <p:bldP spid="23" grpId="0"/>
      <p:bldP spid="24" grpId="0" animBg="1"/>
      <p:bldP spid="25" grpId="0" animBg="1"/>
      <p:bldP spid="26" grpId="0" animBg="1"/>
      <p:bldP spid="28" grpId="0" animBg="1"/>
      <p:bldP spid="31" grpId="0" animBg="1"/>
      <p:bldP spid="33" grpId="0" animBg="1"/>
      <p:bldP spid="22" grpId="0" animBg="1"/>
      <p:bldP spid="3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2. (4pq – 3qr) - (2qp - 5qr)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dirty="0" smtClean="0"/>
              <a:t>	= 4pq – 3qr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= 4pq – 3qr - 2qp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=  4pq - 2qp – 3qr + 5qr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= 2pq </a:t>
            </a:r>
          </a:p>
          <a:p>
            <a:pPr>
              <a:buNone/>
            </a:pPr>
            <a:endParaRPr lang="en-US" dirty="0" smtClean="0"/>
          </a:p>
          <a:p>
            <a:endParaRPr lang="en-MY" dirty="0"/>
          </a:p>
        </p:txBody>
      </p:sp>
      <p:sp>
        <p:nvSpPr>
          <p:cNvPr id="5" name="Freeform 4"/>
          <p:cNvSpPr/>
          <p:nvPr/>
        </p:nvSpPr>
        <p:spPr>
          <a:xfrm>
            <a:off x="2913688" y="870155"/>
            <a:ext cx="348656" cy="73742"/>
          </a:xfrm>
          <a:custGeom>
            <a:avLst/>
            <a:gdLst>
              <a:gd name="connsiteX0" fmla="*/ 6493 w 348656"/>
              <a:gd name="connsiteY0" fmla="*/ 29497 h 73742"/>
              <a:gd name="connsiteX1" fmla="*/ 183473 w 348656"/>
              <a:gd name="connsiteY1" fmla="*/ 58993 h 73742"/>
              <a:gd name="connsiteX2" fmla="*/ 242467 w 348656"/>
              <a:gd name="connsiteY2" fmla="*/ 73742 h 73742"/>
              <a:gd name="connsiteX3" fmla="*/ 345706 w 348656"/>
              <a:gd name="connsiteY3" fmla="*/ 14748 h 73742"/>
              <a:gd name="connsiteX4" fmla="*/ 345706 w 348656"/>
              <a:gd name="connsiteY4" fmla="*/ 0 h 7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8656" h="73742">
                <a:moveTo>
                  <a:pt x="6493" y="29497"/>
                </a:moveTo>
                <a:cubicBezTo>
                  <a:pt x="105294" y="62430"/>
                  <a:pt x="0" y="30766"/>
                  <a:pt x="183473" y="58993"/>
                </a:cubicBezTo>
                <a:cubicBezTo>
                  <a:pt x="203507" y="62075"/>
                  <a:pt x="222802" y="68826"/>
                  <a:pt x="242467" y="73742"/>
                </a:cubicBezTo>
                <a:cubicBezTo>
                  <a:pt x="304178" y="58313"/>
                  <a:pt x="305151" y="68819"/>
                  <a:pt x="345706" y="14748"/>
                </a:cubicBezTo>
                <a:cubicBezTo>
                  <a:pt x="348656" y="10815"/>
                  <a:pt x="345706" y="4916"/>
                  <a:pt x="345706" y="0"/>
                </a:cubicBezTo>
              </a:path>
            </a:pathLst>
          </a:cu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7" name="Freeform 6"/>
          <p:cNvSpPr/>
          <p:nvPr/>
        </p:nvSpPr>
        <p:spPr>
          <a:xfrm>
            <a:off x="2979174" y="825910"/>
            <a:ext cx="1160694" cy="235974"/>
          </a:xfrm>
          <a:custGeom>
            <a:avLst/>
            <a:gdLst>
              <a:gd name="connsiteX0" fmla="*/ 0 w 1160694"/>
              <a:gd name="connsiteY0" fmla="*/ 147484 h 235974"/>
              <a:gd name="connsiteX1" fmla="*/ 58994 w 1160694"/>
              <a:gd name="connsiteY1" fmla="*/ 176980 h 235974"/>
              <a:gd name="connsiteX2" fmla="*/ 206478 w 1160694"/>
              <a:gd name="connsiteY2" fmla="*/ 221225 h 235974"/>
              <a:gd name="connsiteX3" fmla="*/ 250723 w 1160694"/>
              <a:gd name="connsiteY3" fmla="*/ 235974 h 235974"/>
              <a:gd name="connsiteX4" fmla="*/ 457200 w 1160694"/>
              <a:gd name="connsiteY4" fmla="*/ 221225 h 235974"/>
              <a:gd name="connsiteX5" fmla="*/ 516194 w 1160694"/>
              <a:gd name="connsiteY5" fmla="*/ 206477 h 235974"/>
              <a:gd name="connsiteX6" fmla="*/ 722671 w 1160694"/>
              <a:gd name="connsiteY6" fmla="*/ 176980 h 235974"/>
              <a:gd name="connsiteX7" fmla="*/ 988142 w 1160694"/>
              <a:gd name="connsiteY7" fmla="*/ 162232 h 235974"/>
              <a:gd name="connsiteX8" fmla="*/ 1076632 w 1160694"/>
              <a:gd name="connsiteY8" fmla="*/ 117987 h 235974"/>
              <a:gd name="connsiteX9" fmla="*/ 1135626 w 1160694"/>
              <a:gd name="connsiteY9" fmla="*/ 29496 h 235974"/>
              <a:gd name="connsiteX10" fmla="*/ 1106129 w 1160694"/>
              <a:gd name="connsiteY10" fmla="*/ 0 h 23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0694" h="235974">
                <a:moveTo>
                  <a:pt x="0" y="147484"/>
                </a:moveTo>
                <a:cubicBezTo>
                  <a:pt x="19665" y="157316"/>
                  <a:pt x="38581" y="168815"/>
                  <a:pt x="58994" y="176980"/>
                </a:cubicBezTo>
                <a:cubicBezTo>
                  <a:pt x="146633" y="212035"/>
                  <a:pt x="130411" y="199491"/>
                  <a:pt x="206478" y="221225"/>
                </a:cubicBezTo>
                <a:cubicBezTo>
                  <a:pt x="221426" y="225496"/>
                  <a:pt x="235975" y="231058"/>
                  <a:pt x="250723" y="235974"/>
                </a:cubicBezTo>
                <a:cubicBezTo>
                  <a:pt x="319549" y="231058"/>
                  <a:pt x="388621" y="228845"/>
                  <a:pt x="457200" y="221225"/>
                </a:cubicBezTo>
                <a:cubicBezTo>
                  <a:pt x="477346" y="218987"/>
                  <a:pt x="496318" y="210452"/>
                  <a:pt x="516194" y="206477"/>
                </a:cubicBezTo>
                <a:cubicBezTo>
                  <a:pt x="565701" y="196576"/>
                  <a:pt x="678499" y="180378"/>
                  <a:pt x="722671" y="176980"/>
                </a:cubicBezTo>
                <a:cubicBezTo>
                  <a:pt x="811037" y="170183"/>
                  <a:pt x="899652" y="167148"/>
                  <a:pt x="988142" y="162232"/>
                </a:cubicBezTo>
                <a:cubicBezTo>
                  <a:pt x="1019703" y="151712"/>
                  <a:pt x="1053087" y="144896"/>
                  <a:pt x="1076632" y="117987"/>
                </a:cubicBezTo>
                <a:cubicBezTo>
                  <a:pt x="1099977" y="91307"/>
                  <a:pt x="1160694" y="54563"/>
                  <a:pt x="1135626" y="29496"/>
                </a:cubicBezTo>
                <a:lnTo>
                  <a:pt x="1106129" y="0"/>
                </a:lnTo>
              </a:path>
            </a:pathLst>
          </a:cu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TextBox 7"/>
          <p:cNvSpPr txBox="1"/>
          <p:nvPr/>
        </p:nvSpPr>
        <p:spPr>
          <a:xfrm>
            <a:off x="2843808" y="1556792"/>
            <a:ext cx="10438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- 2qp</a:t>
            </a:r>
            <a:endParaRPr lang="en-MY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3923928" y="1556792"/>
            <a:ext cx="12522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-(-5qr)</a:t>
            </a:r>
            <a:endParaRPr lang="en-MY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5652120" y="764704"/>
            <a:ext cx="2042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Buangkan</a:t>
            </a:r>
            <a:r>
              <a:rPr lang="en-US" dirty="0" smtClean="0"/>
              <a:t> </a:t>
            </a:r>
            <a:r>
              <a:rPr lang="en-US" dirty="0" err="1" smtClean="0"/>
              <a:t>kurungan</a:t>
            </a:r>
            <a:endParaRPr lang="en-MY" dirty="0"/>
          </a:p>
        </p:txBody>
      </p:sp>
      <p:cxnSp>
        <p:nvCxnSpPr>
          <p:cNvPr id="11" name="Straight Arrow Connector 10"/>
          <p:cNvCxnSpPr>
            <a:stCxn id="10" idx="1"/>
          </p:cNvCxnSpPr>
          <p:nvPr/>
        </p:nvCxnSpPr>
        <p:spPr>
          <a:xfrm rot="10800000">
            <a:off x="5004048" y="908720"/>
            <a:ext cx="648072" cy="406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4"/>
          <p:cNvGrpSpPr/>
          <p:nvPr/>
        </p:nvGrpSpPr>
        <p:grpSpPr>
          <a:xfrm>
            <a:off x="4040302" y="2005781"/>
            <a:ext cx="413700" cy="991171"/>
            <a:chOff x="4040302" y="2005781"/>
            <a:chExt cx="413700" cy="991171"/>
          </a:xfrm>
        </p:grpSpPr>
        <p:sp>
          <p:nvSpPr>
            <p:cNvPr id="12" name="Freeform 11"/>
            <p:cNvSpPr/>
            <p:nvPr/>
          </p:nvSpPr>
          <p:spPr>
            <a:xfrm>
              <a:off x="4040302" y="2005781"/>
              <a:ext cx="413700" cy="166993"/>
            </a:xfrm>
            <a:custGeom>
              <a:avLst/>
              <a:gdLst>
                <a:gd name="connsiteX0" fmla="*/ 756 w 413700"/>
                <a:gd name="connsiteY0" fmla="*/ 14748 h 166993"/>
                <a:gd name="connsiteX1" fmla="*/ 15504 w 413700"/>
                <a:gd name="connsiteY1" fmla="*/ 58993 h 166993"/>
                <a:gd name="connsiteX2" fmla="*/ 398963 w 413700"/>
                <a:gd name="connsiteY2" fmla="*/ 0 h 166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3700" h="166993">
                  <a:moveTo>
                    <a:pt x="756" y="14748"/>
                  </a:moveTo>
                  <a:cubicBezTo>
                    <a:pt x="5672" y="29496"/>
                    <a:pt x="0" y="57845"/>
                    <a:pt x="15504" y="58993"/>
                  </a:cubicBezTo>
                  <a:cubicBezTo>
                    <a:pt x="413700" y="88489"/>
                    <a:pt x="398963" y="166993"/>
                    <a:pt x="398963" y="0"/>
                  </a:cubicBezTo>
                </a:path>
              </a:pathLst>
            </a:cu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rot="5400000">
              <a:off x="3743908" y="2456892"/>
              <a:ext cx="864096" cy="216024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3851920" y="2780928"/>
            <a:ext cx="10502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+ 5qr</a:t>
            </a:r>
            <a:endParaRPr lang="en-MY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5148064" y="2852936"/>
            <a:ext cx="3635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+mj-lt"/>
              </a:rPr>
              <a:t>Susun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semula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mengikut</a:t>
            </a:r>
            <a:r>
              <a:rPr lang="en-US" dirty="0" smtClean="0">
                <a:latin typeface="+mj-lt"/>
              </a:rPr>
              <a:t> </a:t>
            </a:r>
          </a:p>
          <a:p>
            <a:r>
              <a:rPr lang="en-US" dirty="0" err="1" smtClean="0">
                <a:latin typeface="+mj-lt"/>
              </a:rPr>
              <a:t>sebutan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yg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serupa</a:t>
            </a:r>
            <a:r>
              <a:rPr lang="en-US" dirty="0" smtClean="0">
                <a:latin typeface="+mj-lt"/>
              </a:rPr>
              <a:t> (unknown </a:t>
            </a:r>
            <a:r>
              <a:rPr lang="en-US" dirty="0" err="1" smtClean="0">
                <a:latin typeface="+mj-lt"/>
              </a:rPr>
              <a:t>sama</a:t>
            </a:r>
            <a:r>
              <a:rPr lang="en-US" dirty="0" smtClean="0">
                <a:latin typeface="+mj-lt"/>
              </a:rPr>
              <a:t>).</a:t>
            </a:r>
            <a:endParaRPr lang="en-MY" dirty="0">
              <a:latin typeface="+mj-lt"/>
            </a:endParaRPr>
          </a:p>
        </p:txBody>
      </p:sp>
      <p:cxnSp>
        <p:nvCxnSpPr>
          <p:cNvPr id="18" name="Straight Arrow Connector 17"/>
          <p:cNvCxnSpPr>
            <a:stCxn id="17" idx="1"/>
          </p:cNvCxnSpPr>
          <p:nvPr/>
        </p:nvCxnSpPr>
        <p:spPr>
          <a:xfrm rot="10800000">
            <a:off x="4860032" y="3139228"/>
            <a:ext cx="288032" cy="368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1120877" y="3859889"/>
            <a:ext cx="1919441" cy="726859"/>
          </a:xfrm>
          <a:custGeom>
            <a:avLst/>
            <a:gdLst>
              <a:gd name="connsiteX0" fmla="*/ 117988 w 1919441"/>
              <a:gd name="connsiteY0" fmla="*/ 92679 h 726859"/>
              <a:gd name="connsiteX1" fmla="*/ 1489588 w 1919441"/>
              <a:gd name="connsiteY1" fmla="*/ 107427 h 726859"/>
              <a:gd name="connsiteX2" fmla="*/ 1843549 w 1919441"/>
              <a:gd name="connsiteY2" fmla="*/ 372898 h 726859"/>
              <a:gd name="connsiteX3" fmla="*/ 1828800 w 1919441"/>
              <a:gd name="connsiteY3" fmla="*/ 417143 h 726859"/>
              <a:gd name="connsiteX4" fmla="*/ 1814052 w 1919441"/>
              <a:gd name="connsiteY4" fmla="*/ 505634 h 726859"/>
              <a:gd name="connsiteX5" fmla="*/ 1799304 w 1919441"/>
              <a:gd name="connsiteY5" fmla="*/ 682614 h 726859"/>
              <a:gd name="connsiteX6" fmla="*/ 1681317 w 1919441"/>
              <a:gd name="connsiteY6" fmla="*/ 653117 h 726859"/>
              <a:gd name="connsiteX7" fmla="*/ 929149 w 1919441"/>
              <a:gd name="connsiteY7" fmla="*/ 667866 h 726859"/>
              <a:gd name="connsiteX8" fmla="*/ 737420 w 1919441"/>
              <a:gd name="connsiteY8" fmla="*/ 697363 h 726859"/>
              <a:gd name="connsiteX9" fmla="*/ 589936 w 1919441"/>
              <a:gd name="connsiteY9" fmla="*/ 726859 h 726859"/>
              <a:gd name="connsiteX10" fmla="*/ 88491 w 1919441"/>
              <a:gd name="connsiteY10" fmla="*/ 697363 h 726859"/>
              <a:gd name="connsiteX11" fmla="*/ 0 w 1919441"/>
              <a:gd name="connsiteY11" fmla="*/ 682614 h 726859"/>
              <a:gd name="connsiteX12" fmla="*/ 29497 w 1919441"/>
              <a:gd name="connsiteY12" fmla="*/ 520382 h 726859"/>
              <a:gd name="connsiteX13" fmla="*/ 44246 w 1919441"/>
              <a:gd name="connsiteY13" fmla="*/ 461388 h 726859"/>
              <a:gd name="connsiteX14" fmla="*/ 73742 w 1919441"/>
              <a:gd name="connsiteY14" fmla="*/ 195917 h 726859"/>
              <a:gd name="connsiteX15" fmla="*/ 88491 w 1919441"/>
              <a:gd name="connsiteY15" fmla="*/ 151672 h 726859"/>
              <a:gd name="connsiteX16" fmla="*/ 191729 w 1919441"/>
              <a:gd name="connsiteY16" fmla="*/ 122176 h 726859"/>
              <a:gd name="connsiteX17" fmla="*/ 206478 w 1919441"/>
              <a:gd name="connsiteY17" fmla="*/ 77930 h 726859"/>
              <a:gd name="connsiteX18" fmla="*/ 132736 w 1919441"/>
              <a:gd name="connsiteY18" fmla="*/ 151672 h 726859"/>
              <a:gd name="connsiteX19" fmla="*/ 103239 w 1919441"/>
              <a:gd name="connsiteY19" fmla="*/ 151672 h 72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919441" h="726859">
                <a:moveTo>
                  <a:pt x="117988" y="92679"/>
                </a:moveTo>
                <a:cubicBezTo>
                  <a:pt x="1233986" y="125993"/>
                  <a:pt x="776845" y="134841"/>
                  <a:pt x="1489588" y="107427"/>
                </a:cubicBezTo>
                <a:cubicBezTo>
                  <a:pt x="1919441" y="124622"/>
                  <a:pt x="1880839" y="0"/>
                  <a:pt x="1843549" y="372898"/>
                </a:cubicBezTo>
                <a:cubicBezTo>
                  <a:pt x="1842002" y="388367"/>
                  <a:pt x="1833716" y="402395"/>
                  <a:pt x="1828800" y="417143"/>
                </a:cubicBezTo>
                <a:cubicBezTo>
                  <a:pt x="1823884" y="446640"/>
                  <a:pt x="1817354" y="475913"/>
                  <a:pt x="1814052" y="505634"/>
                </a:cubicBezTo>
                <a:cubicBezTo>
                  <a:pt x="1807515" y="564470"/>
                  <a:pt x="1827651" y="630644"/>
                  <a:pt x="1799304" y="682614"/>
                </a:cubicBezTo>
                <a:cubicBezTo>
                  <a:pt x="1793827" y="692655"/>
                  <a:pt x="1697553" y="658529"/>
                  <a:pt x="1681317" y="653117"/>
                </a:cubicBezTo>
                <a:lnTo>
                  <a:pt x="929149" y="667866"/>
                </a:lnTo>
                <a:cubicBezTo>
                  <a:pt x="909814" y="668533"/>
                  <a:pt x="762557" y="692650"/>
                  <a:pt x="737420" y="697363"/>
                </a:cubicBezTo>
                <a:cubicBezTo>
                  <a:pt x="688144" y="706602"/>
                  <a:pt x="589936" y="726859"/>
                  <a:pt x="589936" y="726859"/>
                </a:cubicBezTo>
                <a:cubicBezTo>
                  <a:pt x="449893" y="720190"/>
                  <a:pt x="238337" y="713136"/>
                  <a:pt x="88491" y="697363"/>
                </a:cubicBezTo>
                <a:cubicBezTo>
                  <a:pt x="58751" y="694232"/>
                  <a:pt x="29497" y="687530"/>
                  <a:pt x="0" y="682614"/>
                </a:cubicBezTo>
                <a:cubicBezTo>
                  <a:pt x="31644" y="587686"/>
                  <a:pt x="1702" y="687149"/>
                  <a:pt x="29497" y="520382"/>
                </a:cubicBezTo>
                <a:cubicBezTo>
                  <a:pt x="32829" y="500388"/>
                  <a:pt x="39330" y="481053"/>
                  <a:pt x="44246" y="461388"/>
                </a:cubicBezTo>
                <a:cubicBezTo>
                  <a:pt x="48480" y="419046"/>
                  <a:pt x="64465" y="246943"/>
                  <a:pt x="73742" y="195917"/>
                </a:cubicBezTo>
                <a:cubicBezTo>
                  <a:pt x="76523" y="180622"/>
                  <a:pt x="77498" y="162665"/>
                  <a:pt x="88491" y="151672"/>
                </a:cubicBezTo>
                <a:cubicBezTo>
                  <a:pt x="95544" y="144620"/>
                  <a:pt x="191219" y="122304"/>
                  <a:pt x="191729" y="122176"/>
                </a:cubicBezTo>
                <a:cubicBezTo>
                  <a:pt x="196645" y="107427"/>
                  <a:pt x="220383" y="84883"/>
                  <a:pt x="206478" y="77930"/>
                </a:cubicBezTo>
                <a:cubicBezTo>
                  <a:pt x="178949" y="64165"/>
                  <a:pt x="140601" y="145773"/>
                  <a:pt x="132736" y="151672"/>
                </a:cubicBezTo>
                <a:cubicBezTo>
                  <a:pt x="124870" y="157571"/>
                  <a:pt x="113071" y="151672"/>
                  <a:pt x="103239" y="151672"/>
                </a:cubicBezTo>
              </a:path>
            </a:pathLst>
          </a:cu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22" name="Straight Arrow Connector 21"/>
          <p:cNvCxnSpPr>
            <a:stCxn id="20" idx="8"/>
          </p:cNvCxnSpPr>
          <p:nvPr/>
        </p:nvCxnSpPr>
        <p:spPr>
          <a:xfrm flipH="1">
            <a:off x="1547664" y="4557252"/>
            <a:ext cx="310633" cy="599940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22"/>
          <p:cNvSpPr/>
          <p:nvPr/>
        </p:nvSpPr>
        <p:spPr>
          <a:xfrm>
            <a:off x="2900516" y="3984562"/>
            <a:ext cx="2138330" cy="540131"/>
          </a:xfrm>
          <a:custGeom>
            <a:avLst/>
            <a:gdLst>
              <a:gd name="connsiteX0" fmla="*/ 122903 w 2138330"/>
              <a:gd name="connsiteY0" fmla="*/ 71244 h 540131"/>
              <a:gd name="connsiteX1" fmla="*/ 108155 w 2138330"/>
              <a:gd name="connsiteY1" fmla="*/ 277722 h 540131"/>
              <a:gd name="connsiteX2" fmla="*/ 93407 w 2138330"/>
              <a:gd name="connsiteY2" fmla="*/ 321967 h 540131"/>
              <a:gd name="connsiteX3" fmla="*/ 78658 w 2138330"/>
              <a:gd name="connsiteY3" fmla="*/ 380961 h 540131"/>
              <a:gd name="connsiteX4" fmla="*/ 93407 w 2138330"/>
              <a:gd name="connsiteY4" fmla="*/ 513696 h 540131"/>
              <a:gd name="connsiteX5" fmla="*/ 152400 w 2138330"/>
              <a:gd name="connsiteY5" fmla="*/ 498948 h 540131"/>
              <a:gd name="connsiteX6" fmla="*/ 240890 w 2138330"/>
              <a:gd name="connsiteY6" fmla="*/ 469451 h 540131"/>
              <a:gd name="connsiteX7" fmla="*/ 388374 w 2138330"/>
              <a:gd name="connsiteY7" fmla="*/ 439954 h 540131"/>
              <a:gd name="connsiteX8" fmla="*/ 771832 w 2138330"/>
              <a:gd name="connsiteY8" fmla="*/ 454703 h 540131"/>
              <a:gd name="connsiteX9" fmla="*/ 889819 w 2138330"/>
              <a:gd name="connsiteY9" fmla="*/ 484199 h 540131"/>
              <a:gd name="connsiteX10" fmla="*/ 978310 w 2138330"/>
              <a:gd name="connsiteY10" fmla="*/ 498948 h 540131"/>
              <a:gd name="connsiteX11" fmla="*/ 1125794 w 2138330"/>
              <a:gd name="connsiteY11" fmla="*/ 528444 h 540131"/>
              <a:gd name="connsiteX12" fmla="*/ 1892710 w 2138330"/>
              <a:gd name="connsiteY12" fmla="*/ 513696 h 540131"/>
              <a:gd name="connsiteX13" fmla="*/ 2010697 w 2138330"/>
              <a:gd name="connsiteY13" fmla="*/ 484199 h 540131"/>
              <a:gd name="connsiteX14" fmla="*/ 2113936 w 2138330"/>
              <a:gd name="connsiteY14" fmla="*/ 454703 h 540131"/>
              <a:gd name="connsiteX15" fmla="*/ 2099187 w 2138330"/>
              <a:gd name="connsiteY15" fmla="*/ 71244 h 540131"/>
              <a:gd name="connsiteX16" fmla="*/ 1981200 w 2138330"/>
              <a:gd name="connsiteY16" fmla="*/ 41748 h 540131"/>
              <a:gd name="connsiteX17" fmla="*/ 1759974 w 2138330"/>
              <a:gd name="connsiteY17" fmla="*/ 12251 h 540131"/>
              <a:gd name="connsiteX18" fmla="*/ 1288026 w 2138330"/>
              <a:gd name="connsiteY18" fmla="*/ 41748 h 540131"/>
              <a:gd name="connsiteX19" fmla="*/ 1155290 w 2138330"/>
              <a:gd name="connsiteY19" fmla="*/ 71244 h 540131"/>
              <a:gd name="connsiteX20" fmla="*/ 845574 w 2138330"/>
              <a:gd name="connsiteY20" fmla="*/ 56496 h 540131"/>
              <a:gd name="connsiteX21" fmla="*/ 122903 w 2138330"/>
              <a:gd name="connsiteY21" fmla="*/ 71244 h 540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138330" h="540131">
                <a:moveTo>
                  <a:pt x="122903" y="71244"/>
                </a:moveTo>
                <a:cubicBezTo>
                  <a:pt x="0" y="108115"/>
                  <a:pt x="116217" y="209193"/>
                  <a:pt x="108155" y="277722"/>
                </a:cubicBezTo>
                <a:cubicBezTo>
                  <a:pt x="106339" y="293162"/>
                  <a:pt x="97678" y="307019"/>
                  <a:pt x="93407" y="321967"/>
                </a:cubicBezTo>
                <a:cubicBezTo>
                  <a:pt x="87838" y="341457"/>
                  <a:pt x="83574" y="361296"/>
                  <a:pt x="78658" y="380961"/>
                </a:cubicBezTo>
                <a:cubicBezTo>
                  <a:pt x="83574" y="425206"/>
                  <a:pt x="69813" y="475945"/>
                  <a:pt x="93407" y="513696"/>
                </a:cubicBezTo>
                <a:cubicBezTo>
                  <a:pt x="104150" y="530885"/>
                  <a:pt x="132985" y="504772"/>
                  <a:pt x="152400" y="498948"/>
                </a:cubicBezTo>
                <a:cubicBezTo>
                  <a:pt x="182181" y="490014"/>
                  <a:pt x="210221" y="474562"/>
                  <a:pt x="240890" y="469451"/>
                </a:cubicBezTo>
                <a:cubicBezTo>
                  <a:pt x="349375" y="451371"/>
                  <a:pt x="300370" y="461956"/>
                  <a:pt x="388374" y="439954"/>
                </a:cubicBezTo>
                <a:cubicBezTo>
                  <a:pt x="516193" y="444870"/>
                  <a:pt x="644184" y="446468"/>
                  <a:pt x="771832" y="454703"/>
                </a:cubicBezTo>
                <a:cubicBezTo>
                  <a:pt x="861650" y="460498"/>
                  <a:pt x="821277" y="468967"/>
                  <a:pt x="889819" y="484199"/>
                </a:cubicBezTo>
                <a:cubicBezTo>
                  <a:pt x="919011" y="490686"/>
                  <a:pt x="949118" y="492461"/>
                  <a:pt x="978310" y="498948"/>
                </a:cubicBezTo>
                <a:cubicBezTo>
                  <a:pt x="1163632" y="540131"/>
                  <a:pt x="765449" y="476968"/>
                  <a:pt x="1125794" y="528444"/>
                </a:cubicBezTo>
                <a:cubicBezTo>
                  <a:pt x="1381433" y="523528"/>
                  <a:pt x="1637343" y="526464"/>
                  <a:pt x="1892710" y="513696"/>
                </a:cubicBezTo>
                <a:cubicBezTo>
                  <a:pt x="1933199" y="511672"/>
                  <a:pt x="1971368" y="494031"/>
                  <a:pt x="2010697" y="484199"/>
                </a:cubicBezTo>
                <a:cubicBezTo>
                  <a:pt x="2084776" y="465679"/>
                  <a:pt x="2050458" y="475861"/>
                  <a:pt x="2113936" y="454703"/>
                </a:cubicBezTo>
                <a:cubicBezTo>
                  <a:pt x="2109020" y="326883"/>
                  <a:pt x="2138330" y="193022"/>
                  <a:pt x="2099187" y="71244"/>
                </a:cubicBezTo>
                <a:cubicBezTo>
                  <a:pt x="2086782" y="32649"/>
                  <a:pt x="2019659" y="54568"/>
                  <a:pt x="1981200" y="41748"/>
                </a:cubicBezTo>
                <a:cubicBezTo>
                  <a:pt x="1880795" y="8278"/>
                  <a:pt x="1952447" y="28290"/>
                  <a:pt x="1759974" y="12251"/>
                </a:cubicBezTo>
                <a:cubicBezTo>
                  <a:pt x="1200933" y="32956"/>
                  <a:pt x="1517641" y="0"/>
                  <a:pt x="1288026" y="41748"/>
                </a:cubicBezTo>
                <a:cubicBezTo>
                  <a:pt x="1173814" y="62514"/>
                  <a:pt x="1233305" y="45240"/>
                  <a:pt x="1155290" y="71244"/>
                </a:cubicBezTo>
                <a:cubicBezTo>
                  <a:pt x="1052051" y="66328"/>
                  <a:pt x="948930" y="56496"/>
                  <a:pt x="845574" y="56496"/>
                </a:cubicBezTo>
                <a:cubicBezTo>
                  <a:pt x="599719" y="56496"/>
                  <a:pt x="245806" y="34373"/>
                  <a:pt x="122903" y="71244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25" name="Straight Arrow Connector 24"/>
          <p:cNvCxnSpPr/>
          <p:nvPr/>
        </p:nvCxnSpPr>
        <p:spPr>
          <a:xfrm rot="10800000" flipV="1">
            <a:off x="2699792" y="4509120"/>
            <a:ext cx="1080120" cy="72008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907704" y="5085184"/>
            <a:ext cx="11432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+ 2qr </a:t>
            </a:r>
            <a:endParaRPr lang="en-MY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/>
      <p:bldP spid="16" grpId="0"/>
      <p:bldP spid="17" grpId="0"/>
      <p:bldP spid="20" grpId="0" animBg="1"/>
      <p:bldP spid="23" grpId="0" animBg="1"/>
      <p:bldP spid="2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2068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3. (</a:t>
            </a:r>
            <a:r>
              <a:rPr lang="en-US" dirty="0" err="1" smtClean="0"/>
              <a:t>ab</a:t>
            </a:r>
            <a:r>
              <a:rPr lang="en-US" dirty="0" smtClean="0"/>
              <a:t> +3pqr) - (2pqr – 7ab + </a:t>
            </a:r>
            <a:r>
              <a:rPr lang="en-US" dirty="0" err="1" smtClean="0"/>
              <a:t>cd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	= </a:t>
            </a:r>
            <a:r>
              <a:rPr lang="en-US" dirty="0" err="1" smtClean="0"/>
              <a:t>ab</a:t>
            </a:r>
            <a:r>
              <a:rPr lang="en-US" dirty="0" smtClean="0"/>
              <a:t> + 3pqr - 2pqr -(-7ab) -(+</a:t>
            </a:r>
            <a:r>
              <a:rPr lang="en-US" dirty="0" err="1" smtClean="0"/>
              <a:t>cd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	= </a:t>
            </a:r>
            <a:r>
              <a:rPr lang="en-US" dirty="0" err="1" smtClean="0"/>
              <a:t>ab</a:t>
            </a:r>
            <a:r>
              <a:rPr lang="en-US" dirty="0" smtClean="0"/>
              <a:t> + 3pqr - 2pqr + 7ab - </a:t>
            </a:r>
            <a:r>
              <a:rPr lang="en-US" dirty="0" err="1" smtClean="0"/>
              <a:t>cd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= </a:t>
            </a:r>
            <a:r>
              <a:rPr lang="en-US" dirty="0" err="1" smtClean="0"/>
              <a:t>ab</a:t>
            </a:r>
            <a:r>
              <a:rPr lang="en-US" dirty="0" smtClean="0"/>
              <a:t> + 7ab + 3pqr - 2pqr - </a:t>
            </a:r>
            <a:r>
              <a:rPr lang="en-US" dirty="0" err="1" smtClean="0"/>
              <a:t>cd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= 8ab + </a:t>
            </a:r>
            <a:r>
              <a:rPr lang="en-US" dirty="0" err="1" smtClean="0"/>
              <a:t>pqr</a:t>
            </a:r>
            <a:r>
              <a:rPr lang="en-US" dirty="0" smtClean="0"/>
              <a:t> - </a:t>
            </a:r>
            <a:r>
              <a:rPr lang="en-US" dirty="0" err="1" smtClean="0"/>
              <a:t>cd</a:t>
            </a:r>
            <a:endParaRPr lang="en-MY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en-US" dirty="0" smtClean="0"/>
              <a:t>SIMPIFY ALGEBRAIC EXPRESSIONS</a:t>
            </a:r>
            <a:endParaRPr lang="en-MY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908720"/>
            <a:ext cx="8229600" cy="5616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EXAMPLE: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4(2p + 3)</a:t>
            </a:r>
            <a:r>
              <a:rPr lang="en-US" sz="3200" dirty="0" smtClean="0"/>
              <a:t> -2(3p – 2y + 5)</a:t>
            </a:r>
          </a:p>
          <a:p>
            <a:pPr marL="514350" indent="-514350">
              <a:spcBef>
                <a:spcPct val="20000"/>
              </a:spcBef>
            </a:pPr>
            <a:r>
              <a:rPr lang="en-US" sz="3200" dirty="0" smtClean="0"/>
              <a:t>	                          –</a:t>
            </a:r>
          </a:p>
          <a:p>
            <a:pPr marL="514350" indent="-514350">
              <a:spcBef>
                <a:spcPct val="20000"/>
              </a:spcBef>
            </a:pPr>
            <a:r>
              <a:rPr lang="en-US" sz="3200" dirty="0" smtClean="0"/>
              <a:t>	= 8p + 12 – (6p – 4y + 10)</a:t>
            </a:r>
          </a:p>
          <a:p>
            <a:pPr marL="514350" indent="-514350">
              <a:spcBef>
                <a:spcPct val="20000"/>
              </a:spcBef>
            </a:pPr>
            <a:r>
              <a:rPr lang="en-US" sz="3200" dirty="0" smtClean="0"/>
              <a:t>	</a:t>
            </a:r>
          </a:p>
          <a:p>
            <a:pPr marL="514350" indent="-514350">
              <a:spcBef>
                <a:spcPct val="20000"/>
              </a:spcBef>
            </a:pPr>
            <a:r>
              <a:rPr lang="en-US" sz="3200" dirty="0" smtClean="0"/>
              <a:t>	= 8p + 12 – 6p + 4y – 10 </a:t>
            </a:r>
          </a:p>
          <a:p>
            <a:pPr marL="514350" indent="-514350">
              <a:spcBef>
                <a:spcPct val="20000"/>
              </a:spcBef>
            </a:pPr>
            <a:r>
              <a:rPr lang="en-US" sz="3200" dirty="0" smtClean="0"/>
              <a:t>	= 8p – 6p + 4y + 12 – 10 </a:t>
            </a:r>
          </a:p>
          <a:p>
            <a:pPr marL="514350" indent="-514350">
              <a:spcBef>
                <a:spcPct val="20000"/>
              </a:spcBef>
            </a:pPr>
            <a:r>
              <a:rPr lang="en-US" sz="3200" dirty="0" smtClean="0"/>
              <a:t>	= 2p + 4y + 2                              </a:t>
            </a:r>
            <a:endParaRPr lang="en-US" sz="3200" i="1" dirty="0" smtClean="0"/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MY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177636" y="1520455"/>
            <a:ext cx="415637" cy="180353"/>
          </a:xfrm>
          <a:custGeom>
            <a:avLst/>
            <a:gdLst>
              <a:gd name="connsiteX0" fmla="*/ 0 w 415637"/>
              <a:gd name="connsiteY0" fmla="*/ 120554 h 180353"/>
              <a:gd name="connsiteX1" fmla="*/ 13855 w 415637"/>
              <a:gd name="connsiteY1" fmla="*/ 78991 h 180353"/>
              <a:gd name="connsiteX2" fmla="*/ 124691 w 415637"/>
              <a:gd name="connsiteY2" fmla="*/ 23572 h 180353"/>
              <a:gd name="connsiteX3" fmla="*/ 166255 w 415637"/>
              <a:gd name="connsiteY3" fmla="*/ 9718 h 180353"/>
              <a:gd name="connsiteX4" fmla="*/ 360219 w 415637"/>
              <a:gd name="connsiteY4" fmla="*/ 51281 h 180353"/>
              <a:gd name="connsiteX5" fmla="*/ 387928 w 415637"/>
              <a:gd name="connsiteY5" fmla="*/ 134409 h 180353"/>
              <a:gd name="connsiteX6" fmla="*/ 415637 w 415637"/>
              <a:gd name="connsiteY6" fmla="*/ 175972 h 180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5637" h="180353">
                <a:moveTo>
                  <a:pt x="0" y="120554"/>
                </a:moveTo>
                <a:cubicBezTo>
                  <a:pt x="4618" y="106700"/>
                  <a:pt x="6341" y="91514"/>
                  <a:pt x="13855" y="78991"/>
                </a:cubicBezTo>
                <a:cubicBezTo>
                  <a:pt x="38037" y="38687"/>
                  <a:pt x="83238" y="37389"/>
                  <a:pt x="124691" y="23572"/>
                </a:cubicBezTo>
                <a:lnTo>
                  <a:pt x="166255" y="9718"/>
                </a:lnTo>
                <a:cubicBezTo>
                  <a:pt x="176074" y="10611"/>
                  <a:pt x="328169" y="0"/>
                  <a:pt x="360219" y="51281"/>
                </a:cubicBezTo>
                <a:cubicBezTo>
                  <a:pt x="375699" y="76049"/>
                  <a:pt x="378692" y="106700"/>
                  <a:pt x="387928" y="134409"/>
                </a:cubicBezTo>
                <a:cubicBezTo>
                  <a:pt x="403243" y="180353"/>
                  <a:pt x="387178" y="175972"/>
                  <a:pt x="415637" y="175972"/>
                </a:cubicBezTo>
              </a:path>
            </a:pathLst>
          </a:custGeom>
          <a:ln w="38100">
            <a:solidFill>
              <a:srgbClr val="17E90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Freeform 7"/>
          <p:cNvSpPr/>
          <p:nvPr/>
        </p:nvSpPr>
        <p:spPr>
          <a:xfrm>
            <a:off x="1136073" y="1356991"/>
            <a:ext cx="1080654" cy="325582"/>
          </a:xfrm>
          <a:custGeom>
            <a:avLst/>
            <a:gdLst>
              <a:gd name="connsiteX0" fmla="*/ 0 w 1080654"/>
              <a:gd name="connsiteY0" fmla="*/ 207818 h 207818"/>
              <a:gd name="connsiteX1" fmla="*/ 96982 w 1080654"/>
              <a:gd name="connsiteY1" fmla="*/ 110836 h 207818"/>
              <a:gd name="connsiteX2" fmla="*/ 138545 w 1080654"/>
              <a:gd name="connsiteY2" fmla="*/ 83127 h 207818"/>
              <a:gd name="connsiteX3" fmla="*/ 304800 w 1080654"/>
              <a:gd name="connsiteY3" fmla="*/ 41563 h 207818"/>
              <a:gd name="connsiteX4" fmla="*/ 346363 w 1080654"/>
              <a:gd name="connsiteY4" fmla="*/ 27709 h 207818"/>
              <a:gd name="connsiteX5" fmla="*/ 540327 w 1080654"/>
              <a:gd name="connsiteY5" fmla="*/ 0 h 207818"/>
              <a:gd name="connsiteX6" fmla="*/ 900545 w 1080654"/>
              <a:gd name="connsiteY6" fmla="*/ 13854 h 207818"/>
              <a:gd name="connsiteX7" fmla="*/ 942109 w 1080654"/>
              <a:gd name="connsiteY7" fmla="*/ 27709 h 207818"/>
              <a:gd name="connsiteX8" fmla="*/ 1011382 w 1080654"/>
              <a:gd name="connsiteY8" fmla="*/ 96981 h 207818"/>
              <a:gd name="connsiteX9" fmla="*/ 1039091 w 1080654"/>
              <a:gd name="connsiteY9" fmla="*/ 124691 h 207818"/>
              <a:gd name="connsiteX10" fmla="*/ 1080654 w 1080654"/>
              <a:gd name="connsiteY10" fmla="*/ 152400 h 207818"/>
              <a:gd name="connsiteX11" fmla="*/ 1080654 w 1080654"/>
              <a:gd name="connsiteY11" fmla="*/ 166254 h 207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80654" h="207818">
                <a:moveTo>
                  <a:pt x="0" y="207818"/>
                </a:moveTo>
                <a:cubicBezTo>
                  <a:pt x="24385" y="134660"/>
                  <a:pt x="1702" y="174355"/>
                  <a:pt x="96982" y="110836"/>
                </a:cubicBezTo>
                <a:cubicBezTo>
                  <a:pt x="110836" y="101600"/>
                  <a:pt x="122749" y="88392"/>
                  <a:pt x="138545" y="83127"/>
                </a:cubicBezTo>
                <a:cubicBezTo>
                  <a:pt x="306510" y="27139"/>
                  <a:pt x="136898" y="78874"/>
                  <a:pt x="304800" y="41563"/>
                </a:cubicBezTo>
                <a:cubicBezTo>
                  <a:pt x="319056" y="38395"/>
                  <a:pt x="332107" y="30877"/>
                  <a:pt x="346363" y="27709"/>
                </a:cubicBezTo>
                <a:cubicBezTo>
                  <a:pt x="397738" y="16292"/>
                  <a:pt x="492380" y="5993"/>
                  <a:pt x="540327" y="0"/>
                </a:cubicBezTo>
                <a:cubicBezTo>
                  <a:pt x="660400" y="4618"/>
                  <a:pt x="780668" y="5587"/>
                  <a:pt x="900545" y="13854"/>
                </a:cubicBezTo>
                <a:cubicBezTo>
                  <a:pt x="915115" y="14859"/>
                  <a:pt x="930426" y="18947"/>
                  <a:pt x="942109" y="27709"/>
                </a:cubicBezTo>
                <a:cubicBezTo>
                  <a:pt x="968233" y="47302"/>
                  <a:pt x="988291" y="73890"/>
                  <a:pt x="1011382" y="96981"/>
                </a:cubicBezTo>
                <a:cubicBezTo>
                  <a:pt x="1020619" y="106218"/>
                  <a:pt x="1028222" y="117445"/>
                  <a:pt x="1039091" y="124691"/>
                </a:cubicBezTo>
                <a:cubicBezTo>
                  <a:pt x="1052945" y="133927"/>
                  <a:pt x="1068880" y="140626"/>
                  <a:pt x="1080654" y="152400"/>
                </a:cubicBezTo>
                <a:lnTo>
                  <a:pt x="1080654" y="166254"/>
                </a:lnTo>
              </a:path>
            </a:pathLst>
          </a:custGeom>
          <a:ln w="444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Freeform 9"/>
          <p:cNvSpPr/>
          <p:nvPr/>
        </p:nvSpPr>
        <p:spPr>
          <a:xfrm>
            <a:off x="2782634" y="1230811"/>
            <a:ext cx="1080547" cy="364147"/>
          </a:xfrm>
          <a:custGeom>
            <a:avLst/>
            <a:gdLst>
              <a:gd name="connsiteX0" fmla="*/ 3914 w 1080547"/>
              <a:gd name="connsiteY0" fmla="*/ 344734 h 364147"/>
              <a:gd name="connsiteX1" fmla="*/ 18663 w 1080547"/>
              <a:gd name="connsiteY1" fmla="*/ 241496 h 364147"/>
              <a:gd name="connsiteX2" fmla="*/ 107153 w 1080547"/>
              <a:gd name="connsiteY2" fmla="*/ 182502 h 364147"/>
              <a:gd name="connsiteX3" fmla="*/ 136650 w 1080547"/>
              <a:gd name="connsiteY3" fmla="*/ 138257 h 364147"/>
              <a:gd name="connsiteX4" fmla="*/ 239889 w 1080547"/>
              <a:gd name="connsiteY4" fmla="*/ 79263 h 364147"/>
              <a:gd name="connsiteX5" fmla="*/ 284134 w 1080547"/>
              <a:gd name="connsiteY5" fmla="*/ 49767 h 364147"/>
              <a:gd name="connsiteX6" fmla="*/ 387372 w 1080547"/>
              <a:gd name="connsiteY6" fmla="*/ 5522 h 364147"/>
              <a:gd name="connsiteX7" fmla="*/ 667592 w 1080547"/>
              <a:gd name="connsiteY7" fmla="*/ 49767 h 364147"/>
              <a:gd name="connsiteX8" fmla="*/ 711837 w 1080547"/>
              <a:gd name="connsiteY8" fmla="*/ 64515 h 364147"/>
              <a:gd name="connsiteX9" fmla="*/ 756082 w 1080547"/>
              <a:gd name="connsiteY9" fmla="*/ 79263 h 364147"/>
              <a:gd name="connsiteX10" fmla="*/ 888818 w 1080547"/>
              <a:gd name="connsiteY10" fmla="*/ 167754 h 364147"/>
              <a:gd name="connsiteX11" fmla="*/ 933063 w 1080547"/>
              <a:gd name="connsiteY11" fmla="*/ 197251 h 364147"/>
              <a:gd name="connsiteX12" fmla="*/ 977308 w 1080547"/>
              <a:gd name="connsiteY12" fmla="*/ 241496 h 364147"/>
              <a:gd name="connsiteX13" fmla="*/ 1006805 w 1080547"/>
              <a:gd name="connsiteY13" fmla="*/ 285741 h 364147"/>
              <a:gd name="connsiteX14" fmla="*/ 1051050 w 1080547"/>
              <a:gd name="connsiteY14" fmla="*/ 315238 h 364147"/>
              <a:gd name="connsiteX15" fmla="*/ 1080547 w 1080547"/>
              <a:gd name="connsiteY15" fmla="*/ 359483 h 364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80547" h="364147">
                <a:moveTo>
                  <a:pt x="3914" y="344734"/>
                </a:moveTo>
                <a:cubicBezTo>
                  <a:pt x="8830" y="310321"/>
                  <a:pt x="0" y="270823"/>
                  <a:pt x="18663" y="241496"/>
                </a:cubicBezTo>
                <a:cubicBezTo>
                  <a:pt x="37696" y="211588"/>
                  <a:pt x="107153" y="182502"/>
                  <a:pt x="107153" y="182502"/>
                </a:cubicBezTo>
                <a:cubicBezTo>
                  <a:pt x="116985" y="167754"/>
                  <a:pt x="124116" y="150791"/>
                  <a:pt x="136650" y="138257"/>
                </a:cubicBezTo>
                <a:cubicBezTo>
                  <a:pt x="160605" y="114302"/>
                  <a:pt x="212897" y="94687"/>
                  <a:pt x="239889" y="79263"/>
                </a:cubicBezTo>
                <a:cubicBezTo>
                  <a:pt x="255279" y="70469"/>
                  <a:pt x="268744" y="58561"/>
                  <a:pt x="284134" y="49767"/>
                </a:cubicBezTo>
                <a:cubicBezTo>
                  <a:pt x="335166" y="20606"/>
                  <a:pt x="337731" y="22069"/>
                  <a:pt x="387372" y="5522"/>
                </a:cubicBezTo>
                <a:cubicBezTo>
                  <a:pt x="610105" y="22655"/>
                  <a:pt x="518290" y="0"/>
                  <a:pt x="667592" y="49767"/>
                </a:cubicBezTo>
                <a:lnTo>
                  <a:pt x="711837" y="64515"/>
                </a:lnTo>
                <a:lnTo>
                  <a:pt x="756082" y="79263"/>
                </a:lnTo>
                <a:lnTo>
                  <a:pt x="888818" y="167754"/>
                </a:lnTo>
                <a:cubicBezTo>
                  <a:pt x="903566" y="177586"/>
                  <a:pt x="920529" y="184717"/>
                  <a:pt x="933063" y="197251"/>
                </a:cubicBezTo>
                <a:cubicBezTo>
                  <a:pt x="947811" y="211999"/>
                  <a:pt x="963955" y="225473"/>
                  <a:pt x="977308" y="241496"/>
                </a:cubicBezTo>
                <a:cubicBezTo>
                  <a:pt x="988656" y="255113"/>
                  <a:pt x="994271" y="273207"/>
                  <a:pt x="1006805" y="285741"/>
                </a:cubicBezTo>
                <a:cubicBezTo>
                  <a:pt x="1019339" y="298275"/>
                  <a:pt x="1036302" y="305406"/>
                  <a:pt x="1051050" y="315238"/>
                </a:cubicBezTo>
                <a:cubicBezTo>
                  <a:pt x="1067353" y="364147"/>
                  <a:pt x="1050252" y="359483"/>
                  <a:pt x="1080547" y="359483"/>
                </a:cubicBezTo>
              </a:path>
            </a:pathLst>
          </a:cu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Freeform 10"/>
          <p:cNvSpPr/>
          <p:nvPr/>
        </p:nvSpPr>
        <p:spPr>
          <a:xfrm>
            <a:off x="2860290" y="1482568"/>
            <a:ext cx="368710" cy="112390"/>
          </a:xfrm>
          <a:custGeom>
            <a:avLst/>
            <a:gdLst>
              <a:gd name="connsiteX0" fmla="*/ 0 w 368710"/>
              <a:gd name="connsiteY0" fmla="*/ 68145 h 112390"/>
              <a:gd name="connsiteX1" fmla="*/ 44245 w 368710"/>
              <a:gd name="connsiteY1" fmla="*/ 53397 h 112390"/>
              <a:gd name="connsiteX2" fmla="*/ 103239 w 368710"/>
              <a:gd name="connsiteY2" fmla="*/ 38649 h 112390"/>
              <a:gd name="connsiteX3" fmla="*/ 191729 w 368710"/>
              <a:gd name="connsiteY3" fmla="*/ 9152 h 112390"/>
              <a:gd name="connsiteX4" fmla="*/ 324465 w 368710"/>
              <a:gd name="connsiteY4" fmla="*/ 23900 h 112390"/>
              <a:gd name="connsiteX5" fmla="*/ 353962 w 368710"/>
              <a:gd name="connsiteY5" fmla="*/ 112390 h 112390"/>
              <a:gd name="connsiteX6" fmla="*/ 368710 w 368710"/>
              <a:gd name="connsiteY6" fmla="*/ 112390 h 11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8710" h="112390">
                <a:moveTo>
                  <a:pt x="0" y="68145"/>
                </a:moveTo>
                <a:cubicBezTo>
                  <a:pt x="14748" y="63229"/>
                  <a:pt x="29297" y="57668"/>
                  <a:pt x="44245" y="53397"/>
                </a:cubicBezTo>
                <a:cubicBezTo>
                  <a:pt x="63735" y="47829"/>
                  <a:pt x="83824" y="44473"/>
                  <a:pt x="103239" y="38649"/>
                </a:cubicBezTo>
                <a:cubicBezTo>
                  <a:pt x="133020" y="29715"/>
                  <a:pt x="191729" y="9152"/>
                  <a:pt x="191729" y="9152"/>
                </a:cubicBezTo>
                <a:cubicBezTo>
                  <a:pt x="235974" y="14068"/>
                  <a:pt x="286907" y="0"/>
                  <a:pt x="324465" y="23900"/>
                </a:cubicBezTo>
                <a:cubicBezTo>
                  <a:pt x="350696" y="40593"/>
                  <a:pt x="322870" y="112390"/>
                  <a:pt x="353962" y="112390"/>
                </a:cubicBezTo>
                <a:lnTo>
                  <a:pt x="368710" y="112390"/>
                </a:lnTo>
              </a:path>
            </a:pathLst>
          </a:cu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Freeform 11"/>
          <p:cNvSpPr/>
          <p:nvPr/>
        </p:nvSpPr>
        <p:spPr>
          <a:xfrm>
            <a:off x="2771800" y="1196752"/>
            <a:ext cx="1828800" cy="398206"/>
          </a:xfrm>
          <a:custGeom>
            <a:avLst/>
            <a:gdLst>
              <a:gd name="connsiteX0" fmla="*/ 0 w 1828800"/>
              <a:gd name="connsiteY0" fmla="*/ 294968 h 398206"/>
              <a:gd name="connsiteX1" fmla="*/ 14748 w 1828800"/>
              <a:gd name="connsiteY1" fmla="*/ 250723 h 398206"/>
              <a:gd name="connsiteX2" fmla="*/ 162232 w 1828800"/>
              <a:gd name="connsiteY2" fmla="*/ 147484 h 398206"/>
              <a:gd name="connsiteX3" fmla="*/ 294968 w 1828800"/>
              <a:gd name="connsiteY3" fmla="*/ 103239 h 398206"/>
              <a:gd name="connsiteX4" fmla="*/ 339213 w 1828800"/>
              <a:gd name="connsiteY4" fmla="*/ 88490 h 398206"/>
              <a:gd name="connsiteX5" fmla="*/ 471948 w 1828800"/>
              <a:gd name="connsiteY5" fmla="*/ 29497 h 398206"/>
              <a:gd name="connsiteX6" fmla="*/ 516194 w 1828800"/>
              <a:gd name="connsiteY6" fmla="*/ 14748 h 398206"/>
              <a:gd name="connsiteX7" fmla="*/ 619432 w 1828800"/>
              <a:gd name="connsiteY7" fmla="*/ 0 h 398206"/>
              <a:gd name="connsiteX8" fmla="*/ 855406 w 1828800"/>
              <a:gd name="connsiteY8" fmla="*/ 14748 h 398206"/>
              <a:gd name="connsiteX9" fmla="*/ 973394 w 1828800"/>
              <a:gd name="connsiteY9" fmla="*/ 44245 h 398206"/>
              <a:gd name="connsiteX10" fmla="*/ 1179871 w 1828800"/>
              <a:gd name="connsiteY10" fmla="*/ 88490 h 398206"/>
              <a:gd name="connsiteX11" fmla="*/ 1224116 w 1828800"/>
              <a:gd name="connsiteY11" fmla="*/ 103239 h 398206"/>
              <a:gd name="connsiteX12" fmla="*/ 1268361 w 1828800"/>
              <a:gd name="connsiteY12" fmla="*/ 132735 h 398206"/>
              <a:gd name="connsiteX13" fmla="*/ 1312606 w 1828800"/>
              <a:gd name="connsiteY13" fmla="*/ 147484 h 398206"/>
              <a:gd name="connsiteX14" fmla="*/ 1356852 w 1828800"/>
              <a:gd name="connsiteY14" fmla="*/ 176981 h 398206"/>
              <a:gd name="connsiteX15" fmla="*/ 1445342 w 1828800"/>
              <a:gd name="connsiteY15" fmla="*/ 206477 h 398206"/>
              <a:gd name="connsiteX16" fmla="*/ 1489587 w 1828800"/>
              <a:gd name="connsiteY16" fmla="*/ 221226 h 398206"/>
              <a:gd name="connsiteX17" fmla="*/ 1563329 w 1828800"/>
              <a:gd name="connsiteY17" fmla="*/ 235974 h 398206"/>
              <a:gd name="connsiteX18" fmla="*/ 1651819 w 1828800"/>
              <a:gd name="connsiteY18" fmla="*/ 265471 h 398206"/>
              <a:gd name="connsiteX19" fmla="*/ 1696064 w 1828800"/>
              <a:gd name="connsiteY19" fmla="*/ 280219 h 398206"/>
              <a:gd name="connsiteX20" fmla="*/ 1769806 w 1828800"/>
              <a:gd name="connsiteY20" fmla="*/ 353961 h 398206"/>
              <a:gd name="connsiteX21" fmla="*/ 1814052 w 1828800"/>
              <a:gd name="connsiteY21" fmla="*/ 383458 h 398206"/>
              <a:gd name="connsiteX22" fmla="*/ 1828800 w 1828800"/>
              <a:gd name="connsiteY22" fmla="*/ 398206 h 39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828800" h="398206">
                <a:moveTo>
                  <a:pt x="0" y="294968"/>
                </a:moveTo>
                <a:cubicBezTo>
                  <a:pt x="4916" y="280220"/>
                  <a:pt x="4796" y="262666"/>
                  <a:pt x="14748" y="250723"/>
                </a:cubicBezTo>
                <a:cubicBezTo>
                  <a:pt x="27693" y="235189"/>
                  <a:pt x="160603" y="148027"/>
                  <a:pt x="162232" y="147484"/>
                </a:cubicBezTo>
                <a:lnTo>
                  <a:pt x="294968" y="103239"/>
                </a:lnTo>
                <a:cubicBezTo>
                  <a:pt x="309716" y="98323"/>
                  <a:pt x="326278" y="97113"/>
                  <a:pt x="339213" y="88490"/>
                </a:cubicBezTo>
                <a:cubicBezTo>
                  <a:pt x="409329" y="41747"/>
                  <a:pt x="366642" y="64600"/>
                  <a:pt x="471948" y="29497"/>
                </a:cubicBezTo>
                <a:cubicBezTo>
                  <a:pt x="486697" y="24581"/>
                  <a:pt x="500804" y="16947"/>
                  <a:pt x="516194" y="14748"/>
                </a:cubicBezTo>
                <a:lnTo>
                  <a:pt x="619432" y="0"/>
                </a:lnTo>
                <a:cubicBezTo>
                  <a:pt x="698090" y="4916"/>
                  <a:pt x="776950" y="7276"/>
                  <a:pt x="855406" y="14748"/>
                </a:cubicBezTo>
                <a:cubicBezTo>
                  <a:pt x="958600" y="24576"/>
                  <a:pt x="896555" y="26513"/>
                  <a:pt x="973394" y="44245"/>
                </a:cubicBezTo>
                <a:cubicBezTo>
                  <a:pt x="1061381" y="64550"/>
                  <a:pt x="1104330" y="66907"/>
                  <a:pt x="1179871" y="88490"/>
                </a:cubicBezTo>
                <a:cubicBezTo>
                  <a:pt x="1194819" y="92761"/>
                  <a:pt x="1210211" y="96287"/>
                  <a:pt x="1224116" y="103239"/>
                </a:cubicBezTo>
                <a:cubicBezTo>
                  <a:pt x="1239970" y="111166"/>
                  <a:pt x="1252507" y="124808"/>
                  <a:pt x="1268361" y="132735"/>
                </a:cubicBezTo>
                <a:cubicBezTo>
                  <a:pt x="1282266" y="139687"/>
                  <a:pt x="1298701" y="140531"/>
                  <a:pt x="1312606" y="147484"/>
                </a:cubicBezTo>
                <a:cubicBezTo>
                  <a:pt x="1328460" y="155411"/>
                  <a:pt x="1340654" y="169782"/>
                  <a:pt x="1356852" y="176981"/>
                </a:cubicBezTo>
                <a:cubicBezTo>
                  <a:pt x="1385264" y="189609"/>
                  <a:pt x="1415845" y="196645"/>
                  <a:pt x="1445342" y="206477"/>
                </a:cubicBezTo>
                <a:cubicBezTo>
                  <a:pt x="1460090" y="211393"/>
                  <a:pt x="1474343" y="218177"/>
                  <a:pt x="1489587" y="221226"/>
                </a:cubicBezTo>
                <a:cubicBezTo>
                  <a:pt x="1514168" y="226142"/>
                  <a:pt x="1539145" y="229378"/>
                  <a:pt x="1563329" y="235974"/>
                </a:cubicBezTo>
                <a:cubicBezTo>
                  <a:pt x="1593326" y="244155"/>
                  <a:pt x="1622322" y="255639"/>
                  <a:pt x="1651819" y="265471"/>
                </a:cubicBezTo>
                <a:lnTo>
                  <a:pt x="1696064" y="280219"/>
                </a:lnTo>
                <a:cubicBezTo>
                  <a:pt x="1814055" y="358879"/>
                  <a:pt x="1671483" y="255638"/>
                  <a:pt x="1769806" y="353961"/>
                </a:cubicBezTo>
                <a:cubicBezTo>
                  <a:pt x="1782340" y="366495"/>
                  <a:pt x="1799871" y="372823"/>
                  <a:pt x="1814052" y="383458"/>
                </a:cubicBezTo>
                <a:cubicBezTo>
                  <a:pt x="1819614" y="387629"/>
                  <a:pt x="1823884" y="393290"/>
                  <a:pt x="1828800" y="398206"/>
                </a:cubicBezTo>
              </a:path>
            </a:pathLst>
          </a:cu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TextBox 13"/>
          <p:cNvSpPr txBox="1"/>
          <p:nvPr/>
        </p:nvSpPr>
        <p:spPr>
          <a:xfrm>
            <a:off x="1043608" y="2060848"/>
            <a:ext cx="12939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= 4x2p</a:t>
            </a:r>
            <a:endParaRPr lang="en-MY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2267744" y="2060848"/>
            <a:ext cx="10775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+ 4x3</a:t>
            </a:r>
            <a:endParaRPr lang="en-MY" sz="3200" dirty="0"/>
          </a:p>
        </p:txBody>
      </p:sp>
      <p:sp>
        <p:nvSpPr>
          <p:cNvPr id="16" name="Rectangle 15"/>
          <p:cNvSpPr/>
          <p:nvPr/>
        </p:nvSpPr>
        <p:spPr>
          <a:xfrm>
            <a:off x="3563888" y="2060848"/>
            <a:ext cx="13067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 ( 2x3p</a:t>
            </a:r>
            <a:endParaRPr lang="en-MY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4716016" y="2060848"/>
            <a:ext cx="11833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- 2x2y</a:t>
            </a:r>
            <a:endParaRPr lang="en-MY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5726709" y="2060848"/>
            <a:ext cx="12025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+ 2x5)</a:t>
            </a:r>
            <a:endParaRPr lang="en-MY" sz="3200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627784" y="1844824"/>
            <a:ext cx="792088" cy="432048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012160" y="2852936"/>
            <a:ext cx="2042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Buangkan</a:t>
            </a:r>
            <a:r>
              <a:rPr lang="en-US" dirty="0" smtClean="0"/>
              <a:t> </a:t>
            </a:r>
            <a:r>
              <a:rPr lang="en-US" dirty="0" err="1" smtClean="0"/>
              <a:t>kurungan</a:t>
            </a:r>
            <a:endParaRPr lang="en-MY" dirty="0"/>
          </a:p>
        </p:txBody>
      </p:sp>
      <p:cxnSp>
        <p:nvCxnSpPr>
          <p:cNvPr id="22" name="Straight Arrow Connector 21"/>
          <p:cNvCxnSpPr>
            <a:stCxn id="21" idx="1"/>
          </p:cNvCxnSpPr>
          <p:nvPr/>
        </p:nvCxnSpPr>
        <p:spPr>
          <a:xfrm rot="10800000">
            <a:off x="5364088" y="2996952"/>
            <a:ext cx="648072" cy="406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400600" y="3862789"/>
            <a:ext cx="3635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+mj-lt"/>
              </a:rPr>
              <a:t>Susun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semula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mengikut</a:t>
            </a:r>
            <a:r>
              <a:rPr lang="en-US" dirty="0" smtClean="0">
                <a:latin typeface="+mj-lt"/>
              </a:rPr>
              <a:t> </a:t>
            </a:r>
          </a:p>
          <a:p>
            <a:r>
              <a:rPr lang="en-US" dirty="0" err="1" smtClean="0">
                <a:latin typeface="+mj-lt"/>
              </a:rPr>
              <a:t>sebutan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yg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serupa</a:t>
            </a:r>
            <a:r>
              <a:rPr lang="en-US" dirty="0" smtClean="0">
                <a:latin typeface="+mj-lt"/>
              </a:rPr>
              <a:t> (unknown </a:t>
            </a:r>
            <a:r>
              <a:rPr lang="en-US" dirty="0" err="1" smtClean="0">
                <a:latin typeface="+mj-lt"/>
              </a:rPr>
              <a:t>sama</a:t>
            </a:r>
            <a:r>
              <a:rPr lang="en-US" dirty="0" smtClean="0">
                <a:latin typeface="+mj-lt"/>
              </a:rPr>
              <a:t>).</a:t>
            </a:r>
            <a:endParaRPr lang="en-MY" dirty="0">
              <a:latin typeface="+mj-lt"/>
            </a:endParaRPr>
          </a:p>
        </p:txBody>
      </p:sp>
      <p:cxnSp>
        <p:nvCxnSpPr>
          <p:cNvPr id="24" name="Straight Arrow Connector 23"/>
          <p:cNvCxnSpPr>
            <a:stCxn id="23" idx="1"/>
          </p:cNvCxnSpPr>
          <p:nvPr/>
        </p:nvCxnSpPr>
        <p:spPr>
          <a:xfrm rot="10800000">
            <a:off x="5112568" y="4149081"/>
            <a:ext cx="288032" cy="368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reeform 24"/>
          <p:cNvSpPr/>
          <p:nvPr/>
        </p:nvSpPr>
        <p:spPr>
          <a:xfrm>
            <a:off x="2831690" y="3052916"/>
            <a:ext cx="829386" cy="266347"/>
          </a:xfrm>
          <a:custGeom>
            <a:avLst/>
            <a:gdLst>
              <a:gd name="connsiteX0" fmla="*/ 0 w 829386"/>
              <a:gd name="connsiteY0" fmla="*/ 44245 h 266347"/>
              <a:gd name="connsiteX1" fmla="*/ 14749 w 829386"/>
              <a:gd name="connsiteY1" fmla="*/ 88490 h 266347"/>
              <a:gd name="connsiteX2" fmla="*/ 117987 w 829386"/>
              <a:gd name="connsiteY2" fmla="*/ 206478 h 266347"/>
              <a:gd name="connsiteX3" fmla="*/ 206478 w 829386"/>
              <a:gd name="connsiteY3" fmla="*/ 235974 h 266347"/>
              <a:gd name="connsiteX4" fmla="*/ 250723 w 829386"/>
              <a:gd name="connsiteY4" fmla="*/ 250723 h 266347"/>
              <a:gd name="connsiteX5" fmla="*/ 294968 w 829386"/>
              <a:gd name="connsiteY5" fmla="*/ 265471 h 266347"/>
              <a:gd name="connsiteX6" fmla="*/ 530942 w 829386"/>
              <a:gd name="connsiteY6" fmla="*/ 221226 h 266347"/>
              <a:gd name="connsiteX7" fmla="*/ 619433 w 829386"/>
              <a:gd name="connsiteY7" fmla="*/ 191729 h 266347"/>
              <a:gd name="connsiteX8" fmla="*/ 707923 w 829386"/>
              <a:gd name="connsiteY8" fmla="*/ 132736 h 266347"/>
              <a:gd name="connsiteX9" fmla="*/ 752168 w 829386"/>
              <a:gd name="connsiteY9" fmla="*/ 103239 h 266347"/>
              <a:gd name="connsiteX10" fmla="*/ 781665 w 829386"/>
              <a:gd name="connsiteY10" fmla="*/ 58994 h 266347"/>
              <a:gd name="connsiteX11" fmla="*/ 825910 w 829386"/>
              <a:gd name="connsiteY11" fmla="*/ 0 h 266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9386" h="266347">
                <a:moveTo>
                  <a:pt x="0" y="44245"/>
                </a:moveTo>
                <a:cubicBezTo>
                  <a:pt x="4916" y="58993"/>
                  <a:pt x="7199" y="74900"/>
                  <a:pt x="14749" y="88490"/>
                </a:cubicBezTo>
                <a:cubicBezTo>
                  <a:pt x="44165" y="141438"/>
                  <a:pt x="63950" y="182462"/>
                  <a:pt x="117987" y="206478"/>
                </a:cubicBezTo>
                <a:cubicBezTo>
                  <a:pt x="146400" y="219106"/>
                  <a:pt x="176981" y="226142"/>
                  <a:pt x="206478" y="235974"/>
                </a:cubicBezTo>
                <a:lnTo>
                  <a:pt x="250723" y="250723"/>
                </a:lnTo>
                <a:lnTo>
                  <a:pt x="294968" y="265471"/>
                </a:lnTo>
                <a:cubicBezTo>
                  <a:pt x="473393" y="247629"/>
                  <a:pt x="395579" y="266347"/>
                  <a:pt x="530942" y="221226"/>
                </a:cubicBezTo>
                <a:cubicBezTo>
                  <a:pt x="530946" y="221225"/>
                  <a:pt x="619430" y="191731"/>
                  <a:pt x="619433" y="191729"/>
                </a:cubicBezTo>
                <a:lnTo>
                  <a:pt x="707923" y="132736"/>
                </a:lnTo>
                <a:lnTo>
                  <a:pt x="752168" y="103239"/>
                </a:lnTo>
                <a:cubicBezTo>
                  <a:pt x="762000" y="88491"/>
                  <a:pt x="770317" y="72611"/>
                  <a:pt x="781665" y="58994"/>
                </a:cubicBezTo>
                <a:cubicBezTo>
                  <a:pt x="829386" y="1729"/>
                  <a:pt x="825910" y="37856"/>
                  <a:pt x="825910" y="0"/>
                </a:cubicBezTo>
              </a:path>
            </a:pathLst>
          </a:cu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8" name="Freeform 27"/>
          <p:cNvSpPr/>
          <p:nvPr/>
        </p:nvSpPr>
        <p:spPr>
          <a:xfrm>
            <a:off x="2743200" y="3129209"/>
            <a:ext cx="1693514" cy="380907"/>
          </a:xfrm>
          <a:custGeom>
            <a:avLst/>
            <a:gdLst>
              <a:gd name="connsiteX0" fmla="*/ 0 w 1693514"/>
              <a:gd name="connsiteY0" fmla="*/ 26946 h 380907"/>
              <a:gd name="connsiteX1" fmla="*/ 14748 w 1693514"/>
              <a:gd name="connsiteY1" fmla="*/ 100688 h 380907"/>
              <a:gd name="connsiteX2" fmla="*/ 44245 w 1693514"/>
              <a:gd name="connsiteY2" fmla="*/ 144933 h 380907"/>
              <a:gd name="connsiteX3" fmla="*/ 191729 w 1693514"/>
              <a:gd name="connsiteY3" fmla="*/ 262920 h 380907"/>
              <a:gd name="connsiteX4" fmla="*/ 235974 w 1693514"/>
              <a:gd name="connsiteY4" fmla="*/ 277668 h 380907"/>
              <a:gd name="connsiteX5" fmla="*/ 324465 w 1693514"/>
              <a:gd name="connsiteY5" fmla="*/ 336662 h 380907"/>
              <a:gd name="connsiteX6" fmla="*/ 501445 w 1693514"/>
              <a:gd name="connsiteY6" fmla="*/ 380907 h 380907"/>
              <a:gd name="connsiteX7" fmla="*/ 825910 w 1693514"/>
              <a:gd name="connsiteY7" fmla="*/ 366159 h 380907"/>
              <a:gd name="connsiteX8" fmla="*/ 870155 w 1693514"/>
              <a:gd name="connsiteY8" fmla="*/ 351410 h 380907"/>
              <a:gd name="connsiteX9" fmla="*/ 943897 w 1693514"/>
              <a:gd name="connsiteY9" fmla="*/ 336662 h 380907"/>
              <a:gd name="connsiteX10" fmla="*/ 1032387 w 1693514"/>
              <a:gd name="connsiteY10" fmla="*/ 307165 h 380907"/>
              <a:gd name="connsiteX11" fmla="*/ 1091381 w 1693514"/>
              <a:gd name="connsiteY11" fmla="*/ 292417 h 380907"/>
              <a:gd name="connsiteX12" fmla="*/ 1179871 w 1693514"/>
              <a:gd name="connsiteY12" fmla="*/ 262920 h 380907"/>
              <a:gd name="connsiteX13" fmla="*/ 1224116 w 1693514"/>
              <a:gd name="connsiteY13" fmla="*/ 248172 h 380907"/>
              <a:gd name="connsiteX14" fmla="*/ 1268361 w 1693514"/>
              <a:gd name="connsiteY14" fmla="*/ 233423 h 380907"/>
              <a:gd name="connsiteX15" fmla="*/ 1312606 w 1693514"/>
              <a:gd name="connsiteY15" fmla="*/ 218675 h 380907"/>
              <a:gd name="connsiteX16" fmla="*/ 1356852 w 1693514"/>
              <a:gd name="connsiteY16" fmla="*/ 189178 h 380907"/>
              <a:gd name="connsiteX17" fmla="*/ 1445342 w 1693514"/>
              <a:gd name="connsiteY17" fmla="*/ 159681 h 380907"/>
              <a:gd name="connsiteX18" fmla="*/ 1489587 w 1693514"/>
              <a:gd name="connsiteY18" fmla="*/ 130185 h 380907"/>
              <a:gd name="connsiteX19" fmla="*/ 1578077 w 1693514"/>
              <a:gd name="connsiteY19" fmla="*/ 100688 h 380907"/>
              <a:gd name="connsiteX20" fmla="*/ 1622323 w 1693514"/>
              <a:gd name="connsiteY20" fmla="*/ 71191 h 380907"/>
              <a:gd name="connsiteX21" fmla="*/ 1681316 w 1693514"/>
              <a:gd name="connsiteY21" fmla="*/ 12197 h 380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693514" h="380907">
                <a:moveTo>
                  <a:pt x="0" y="26946"/>
                </a:moveTo>
                <a:cubicBezTo>
                  <a:pt x="4916" y="51527"/>
                  <a:pt x="5946" y="77217"/>
                  <a:pt x="14748" y="100688"/>
                </a:cubicBezTo>
                <a:cubicBezTo>
                  <a:pt x="20972" y="117285"/>
                  <a:pt x="32709" y="131475"/>
                  <a:pt x="44245" y="144933"/>
                </a:cubicBezTo>
                <a:cubicBezTo>
                  <a:pt x="76465" y="182522"/>
                  <a:pt x="146186" y="247739"/>
                  <a:pt x="191729" y="262920"/>
                </a:cubicBezTo>
                <a:lnTo>
                  <a:pt x="235974" y="277668"/>
                </a:lnTo>
                <a:cubicBezTo>
                  <a:pt x="265471" y="297333"/>
                  <a:pt x="290833" y="325451"/>
                  <a:pt x="324465" y="336662"/>
                </a:cubicBezTo>
                <a:cubicBezTo>
                  <a:pt x="441324" y="375615"/>
                  <a:pt x="382286" y="361048"/>
                  <a:pt x="501445" y="380907"/>
                </a:cubicBezTo>
                <a:cubicBezTo>
                  <a:pt x="609600" y="375991"/>
                  <a:pt x="717988" y="374793"/>
                  <a:pt x="825910" y="366159"/>
                </a:cubicBezTo>
                <a:cubicBezTo>
                  <a:pt x="841407" y="364919"/>
                  <a:pt x="855073" y="355181"/>
                  <a:pt x="870155" y="351410"/>
                </a:cubicBezTo>
                <a:cubicBezTo>
                  <a:pt x="894474" y="345330"/>
                  <a:pt x="919713" y="343258"/>
                  <a:pt x="943897" y="336662"/>
                </a:cubicBezTo>
                <a:cubicBezTo>
                  <a:pt x="973894" y="328481"/>
                  <a:pt x="1002223" y="314706"/>
                  <a:pt x="1032387" y="307165"/>
                </a:cubicBezTo>
                <a:cubicBezTo>
                  <a:pt x="1052052" y="302249"/>
                  <a:pt x="1071966" y="298241"/>
                  <a:pt x="1091381" y="292417"/>
                </a:cubicBezTo>
                <a:cubicBezTo>
                  <a:pt x="1121162" y="283483"/>
                  <a:pt x="1150374" y="272752"/>
                  <a:pt x="1179871" y="262920"/>
                </a:cubicBezTo>
                <a:lnTo>
                  <a:pt x="1224116" y="248172"/>
                </a:lnTo>
                <a:lnTo>
                  <a:pt x="1268361" y="233423"/>
                </a:lnTo>
                <a:lnTo>
                  <a:pt x="1312606" y="218675"/>
                </a:lnTo>
                <a:cubicBezTo>
                  <a:pt x="1327355" y="208843"/>
                  <a:pt x="1340654" y="196377"/>
                  <a:pt x="1356852" y="189178"/>
                </a:cubicBezTo>
                <a:cubicBezTo>
                  <a:pt x="1385264" y="176550"/>
                  <a:pt x="1419472" y="176928"/>
                  <a:pt x="1445342" y="159681"/>
                </a:cubicBezTo>
                <a:cubicBezTo>
                  <a:pt x="1460090" y="149849"/>
                  <a:pt x="1473390" y="137384"/>
                  <a:pt x="1489587" y="130185"/>
                </a:cubicBezTo>
                <a:cubicBezTo>
                  <a:pt x="1517999" y="117557"/>
                  <a:pt x="1578077" y="100688"/>
                  <a:pt x="1578077" y="100688"/>
                </a:cubicBezTo>
                <a:cubicBezTo>
                  <a:pt x="1592826" y="90856"/>
                  <a:pt x="1609789" y="83725"/>
                  <a:pt x="1622323" y="71191"/>
                </a:cubicBezTo>
                <a:cubicBezTo>
                  <a:pt x="1693514" y="0"/>
                  <a:pt x="1613888" y="45912"/>
                  <a:pt x="1681316" y="12197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30" name="Straight Arrow Connector 29"/>
          <p:cNvCxnSpPr/>
          <p:nvPr/>
        </p:nvCxnSpPr>
        <p:spPr>
          <a:xfrm rot="16200000" flipH="1">
            <a:off x="3779912" y="3501008"/>
            <a:ext cx="648072" cy="36004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5" idx="5"/>
          </p:cNvCxnSpPr>
          <p:nvPr/>
        </p:nvCxnSpPr>
        <p:spPr>
          <a:xfrm>
            <a:off x="3126658" y="3318387"/>
            <a:ext cx="365222" cy="686677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animBg="1"/>
      <p:bldP spid="14" grpId="0"/>
      <p:bldP spid="15" grpId="0"/>
      <p:bldP spid="16" grpId="0"/>
      <p:bldP spid="17" grpId="0"/>
      <p:bldP spid="18" grpId="0"/>
      <p:bldP spid="21" grpId="0"/>
      <p:bldP spid="23" grpId="0"/>
      <p:bldP spid="25" grpId="0" animBg="1"/>
      <p:bldP spid="2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1682</TotalTime>
  <Words>1877</Words>
  <Application>Microsoft Office PowerPoint</Application>
  <PresentationFormat>On-screen Show (4:3)</PresentationFormat>
  <Paragraphs>422</Paragraphs>
  <Slides>43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10</vt:i4>
      </vt:variant>
      <vt:variant>
        <vt:lpstr>Slide Titles</vt:lpstr>
      </vt:variant>
      <vt:variant>
        <vt:i4>43</vt:i4>
      </vt:variant>
    </vt:vector>
  </HeadingPairs>
  <TitlesOfParts>
    <vt:vector size="53" baseType="lpstr">
      <vt:lpstr>Office Theme</vt:lpstr>
      <vt:lpstr>Default Design</vt:lpstr>
      <vt:lpstr>Tema de Office</vt:lpstr>
      <vt:lpstr>1_Tema de Office</vt:lpstr>
      <vt:lpstr>2_Tema de Office</vt:lpstr>
      <vt:lpstr>5_Tema de Office</vt:lpstr>
      <vt:lpstr>6_Tema de Office</vt:lpstr>
      <vt:lpstr>7_Tema de Office</vt:lpstr>
      <vt:lpstr>8_Tema de Office</vt:lpstr>
      <vt:lpstr>3_Tema de Office</vt:lpstr>
      <vt:lpstr>MATEMATIK TINGKATAN 1 BAB 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AKTIVITI BERKUMPULAN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LIKE AND UNLIKE TERMS</vt:lpstr>
      <vt:lpstr>PowerPoint Presentation</vt:lpstr>
      <vt:lpstr>Computation involving multiplication and division of two or more terms</vt:lpstr>
      <vt:lpstr>PowerPoint Presentation</vt:lpstr>
      <vt:lpstr>The concept of Algebraic Expression</vt:lpstr>
      <vt:lpstr>PowerPoint Presentation</vt:lpstr>
      <vt:lpstr>PowerPoint Presentation</vt:lpstr>
      <vt:lpstr>PowerPoint Presentation</vt:lpstr>
      <vt:lpstr>SIMPLIFY ALGEBRAIC EXPRESSIONS BY GROUPING LIKE TERMS</vt:lpstr>
      <vt:lpstr>PowerPoint Presentation</vt:lpstr>
      <vt:lpstr>PowerPoint Presentation</vt:lpstr>
      <vt:lpstr>MULTIPLY AND DIVIDE ALGEBRAIC EXPRESSIONS BY A NUMBER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ADDITION AND SUBTRACTION INVOLVING TWO ALGEBRAIC EXPRESSIONS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SIMPIFY ALGEBRAIC EXPRESSIONS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MATHEMATICS FORM 2 CHAPTER 3</dc:title>
  <dc:creator>dell</dc:creator>
  <cp:lastModifiedBy>Asus-Pc</cp:lastModifiedBy>
  <cp:revision>111</cp:revision>
  <dcterms:created xsi:type="dcterms:W3CDTF">2011-04-08T00:54:35Z</dcterms:created>
  <dcterms:modified xsi:type="dcterms:W3CDTF">2019-04-25T02:07:39Z</dcterms:modified>
</cp:coreProperties>
</file>