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C7CC6-251B-413D-BFF2-E27D9F6E4926}" type="datetimeFigureOut">
              <a:rPr lang="en-MY" smtClean="0"/>
              <a:t>30/8/2012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0CC4A-E809-49BE-8380-FC7789793E3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0378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FB87E-12C8-4B63-B8C5-3329EF94E8A2}" type="datetime1">
              <a:rPr lang="en-MY" smtClean="0"/>
              <a:t>30/8/2012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5E79-4F71-4672-A409-F1256E30D4EC}" type="datetime1">
              <a:rPr lang="en-MY" smtClean="0"/>
              <a:t>30/8/2012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59B9-5507-428C-9E79-4A8BFCD24480}" type="datetime1">
              <a:rPr lang="en-MY" smtClean="0"/>
              <a:t>30/8/2012</a:t>
            </a:fld>
            <a:endParaRPr lang="en-MY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1A9A-C865-45EA-B27F-4EDBE20617AA}" type="datetime1">
              <a:rPr lang="en-MY" smtClean="0"/>
              <a:t>30/8/2012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5A85-10F9-453C-8CFC-6F7FB68CA38F}" type="datetime1">
              <a:rPr lang="en-MY" smtClean="0"/>
              <a:t>30/8/2012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6423-4BD2-40E7-A96F-AD40F9297B80}" type="datetime1">
              <a:rPr lang="en-MY" smtClean="0"/>
              <a:t>30/8/2012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2E03-C304-496A-BA3B-9F30D41A4593}" type="datetime1">
              <a:rPr lang="en-MY" smtClean="0"/>
              <a:t>30/8/2012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9220-8C63-4EC1-8896-C4B90AEDFE8B}" type="datetime1">
              <a:rPr lang="en-MY" smtClean="0"/>
              <a:t>30/8/2012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CE83A-B709-41C2-B222-7FC0BB33C988}" type="datetime1">
              <a:rPr lang="en-MY" smtClean="0"/>
              <a:t>30/8/2012</a:t>
            </a:fld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4FAD0-32B1-48EE-84FD-FF34C5E41366}" type="datetime1">
              <a:rPr lang="en-MY" smtClean="0"/>
              <a:t>30/8/2012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9968-5E87-4D14-973C-40AEBDFEA7CC}" type="datetime1">
              <a:rPr lang="en-MY" smtClean="0"/>
              <a:t>30/8/2012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E1A70EB-2F9B-4BC0-9871-601169327370}" type="datetime1">
              <a:rPr lang="en-MY" smtClean="0"/>
              <a:t>30/8/2012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64E61F2-69BD-4626-B44E-AEC6766D8AC3}" type="slidenum">
              <a:rPr lang="en-MY" smtClean="0"/>
              <a:t>‹#›</a:t>
            </a:fld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kebarangkalian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9775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Pengenalan</a:t>
            </a:r>
            <a:r>
              <a:rPr lang="en-US" b="1" dirty="0"/>
              <a:t>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matematik</a:t>
            </a:r>
            <a:r>
              <a:rPr lang="en-US" dirty="0"/>
              <a:t> yang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berlakunya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.</a:t>
            </a:r>
            <a:endParaRPr lang="en-MY" dirty="0"/>
          </a:p>
          <a:p>
            <a:endParaRPr lang="en-MY" dirty="0"/>
          </a:p>
          <a:p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bermula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 yang paling </a:t>
            </a:r>
            <a:r>
              <a:rPr lang="en-US" dirty="0" err="1"/>
              <a:t>kerap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permainan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misalnya</a:t>
            </a:r>
            <a:r>
              <a:rPr lang="en-US" dirty="0"/>
              <a:t>, </a:t>
            </a:r>
            <a:r>
              <a:rPr lang="en-US" dirty="0" err="1"/>
              <a:t>nombor</a:t>
            </a:r>
            <a:r>
              <a:rPr lang="en-US" dirty="0"/>
              <a:t> yang paling </a:t>
            </a:r>
            <a:r>
              <a:rPr lang="en-US" dirty="0" err="1"/>
              <a:t>kerap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sebiji</a:t>
            </a:r>
            <a:r>
              <a:rPr lang="en-US" dirty="0"/>
              <a:t> </a:t>
            </a:r>
            <a:r>
              <a:rPr lang="en-US" dirty="0" err="1"/>
              <a:t>dadu</a:t>
            </a:r>
            <a:r>
              <a:rPr lang="en-US" dirty="0"/>
              <a:t>.</a:t>
            </a:r>
            <a:endParaRPr lang="en-MY" dirty="0"/>
          </a:p>
          <a:p>
            <a:endParaRPr lang="en-MY" dirty="0"/>
          </a:p>
          <a:p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luasnya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pelbagai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pelaburan</a:t>
            </a:r>
            <a:r>
              <a:rPr lang="en-US" dirty="0"/>
              <a:t>, </a:t>
            </a:r>
            <a:r>
              <a:rPr lang="en-US" dirty="0" err="1"/>
              <a:t>insurans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ramalan</a:t>
            </a:r>
            <a:r>
              <a:rPr lang="en-US" dirty="0"/>
              <a:t> </a:t>
            </a:r>
            <a:r>
              <a:rPr lang="en-US" dirty="0" err="1"/>
              <a:t>cuaca</a:t>
            </a:r>
            <a:r>
              <a:rPr lang="en-US" dirty="0"/>
              <a:t>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32309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1.4.1 </a:t>
            </a:r>
            <a:r>
              <a:rPr lang="en-US" b="1" dirty="0" err="1"/>
              <a:t>Takrif</a:t>
            </a:r>
            <a:r>
              <a:rPr lang="en-US" b="1" dirty="0"/>
              <a:t> </a:t>
            </a:r>
            <a:r>
              <a:rPr lang="en-US" b="1" dirty="0" err="1"/>
              <a:t>kebarangkalian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percubaan</a:t>
            </a:r>
            <a:r>
              <a:rPr lang="en-US" dirty="0"/>
              <a:t>.</a:t>
            </a:r>
            <a:endParaRPr lang="en-MY" dirty="0"/>
          </a:p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.</a:t>
            </a:r>
            <a:endParaRPr lang="en-MY" dirty="0"/>
          </a:p>
          <a:p>
            <a:pPr lvl="0"/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.</a:t>
            </a:r>
            <a:endParaRPr lang="en-MY" dirty="0"/>
          </a:p>
          <a:p>
            <a:pPr lvl="0"/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subset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597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Kebarangkalian</a:t>
            </a:r>
            <a:r>
              <a:rPr lang="en-US" b="1" dirty="0"/>
              <a:t> </a:t>
            </a:r>
            <a:r>
              <a:rPr lang="en-US" b="1" dirty="0" err="1"/>
              <a:t>suatu</a:t>
            </a:r>
            <a:r>
              <a:rPr lang="en-US" b="1" dirty="0"/>
              <a:t> </a:t>
            </a:r>
            <a:r>
              <a:rPr lang="en-US" b="1" dirty="0" err="1"/>
              <a:t>peristiwa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Misalnya</a:t>
            </a:r>
            <a:r>
              <a:rPr lang="en-US" dirty="0"/>
              <a:t>,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duit</a:t>
            </a:r>
            <a:r>
              <a:rPr lang="en-US" dirty="0"/>
              <a:t> </a:t>
            </a:r>
            <a:r>
              <a:rPr lang="en-US" dirty="0" err="1"/>
              <a:t>syilling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, </a:t>
            </a:r>
            <a:r>
              <a:rPr lang="en-US" dirty="0" err="1"/>
              <a:t>iaitu</a:t>
            </a:r>
            <a:r>
              <a:rPr lang="en-US" dirty="0"/>
              <a:t>  {head, tail</a:t>
            </a:r>
            <a:r>
              <a:rPr lang="en-US" dirty="0" smtClean="0"/>
              <a:t>}.</a:t>
            </a:r>
          </a:p>
          <a:p>
            <a:r>
              <a:rPr lang="en-US" dirty="0" smtClean="0"/>
              <a:t>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dadu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enam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, </a:t>
            </a:r>
            <a:r>
              <a:rPr lang="en-US" dirty="0" err="1"/>
              <a:t>iaitu</a:t>
            </a:r>
            <a:r>
              <a:rPr lang="en-US" dirty="0"/>
              <a:t> {1, 2, 3, 4, 5, 6}. </a:t>
            </a:r>
            <a:endParaRPr lang="en-US" dirty="0" smtClean="0"/>
          </a:p>
          <a:p>
            <a:r>
              <a:rPr lang="en-US" dirty="0" err="1" smtClean="0"/>
              <a:t>Lambungan</a:t>
            </a:r>
            <a:r>
              <a:rPr lang="en-US" dirty="0" smtClean="0"/>
              <a:t> </a:t>
            </a:r>
            <a:r>
              <a:rPr lang="en-US" dirty="0" err="1"/>
              <a:t>duit</a:t>
            </a:r>
            <a:r>
              <a:rPr lang="en-US" dirty="0"/>
              <a:t> </a:t>
            </a:r>
            <a:r>
              <a:rPr lang="en-US" dirty="0" err="1"/>
              <a:t>syilling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dadu</a:t>
            </a:r>
            <a:r>
              <a:rPr lang="en-US" dirty="0"/>
              <a:t> </a:t>
            </a:r>
            <a:r>
              <a:rPr lang="en-US" dirty="0" err="1"/>
              <a:t>serentak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belas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, </a:t>
            </a:r>
            <a:r>
              <a:rPr lang="en-US" dirty="0" err="1"/>
              <a:t>iaitu</a:t>
            </a:r>
            <a:r>
              <a:rPr lang="en-US" dirty="0"/>
              <a:t> {</a:t>
            </a:r>
            <a:r>
              <a:rPr lang="en-US" i="1" dirty="0"/>
              <a:t>H1, H2, H3, H4, H5, H6, T1,T2, T3, T4, T5, T6</a:t>
            </a:r>
            <a:r>
              <a:rPr lang="en-US" dirty="0"/>
              <a:t>}.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4273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52600"/>
                <a:ext cx="8229600" cy="462872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err="1"/>
                  <a:t>Jika</a:t>
                </a:r>
                <a:r>
                  <a:rPr lang="en-US" dirty="0"/>
                  <a:t> A </a:t>
                </a:r>
                <a:r>
                  <a:rPr lang="en-US" dirty="0" err="1"/>
                  <a:t>mewakili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set </a:t>
                </a:r>
                <a:r>
                  <a:rPr lang="en-US" dirty="0" err="1"/>
                  <a:t>kesudahan</a:t>
                </a:r>
                <a:r>
                  <a:rPr lang="en-US" dirty="0"/>
                  <a:t> yang </a:t>
                </a:r>
                <a:r>
                  <a:rPr lang="en-US" dirty="0" err="1"/>
                  <a:t>dikehendaki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S </a:t>
                </a:r>
                <a:r>
                  <a:rPr lang="en-US" dirty="0" err="1"/>
                  <a:t>mewakili</a:t>
                </a:r>
                <a:r>
                  <a:rPr lang="en-US" dirty="0"/>
                  <a:t> </a:t>
                </a:r>
                <a:r>
                  <a:rPr lang="en-US" b="1" dirty="0" err="1"/>
                  <a:t>ruang</a:t>
                </a:r>
                <a:r>
                  <a:rPr lang="en-US" b="1" dirty="0"/>
                  <a:t> </a:t>
                </a:r>
                <a:r>
                  <a:rPr lang="en-US" b="1" dirty="0" err="1"/>
                  <a:t>sampel</a:t>
                </a:r>
                <a:r>
                  <a:rPr lang="en-US" dirty="0"/>
                  <a:t> </a:t>
                </a:r>
                <a:r>
                  <a:rPr lang="en-US" dirty="0" err="1"/>
                  <a:t>bagi</a:t>
                </a:r>
                <a:r>
                  <a:rPr lang="en-US" dirty="0"/>
                  <a:t> </a:t>
                </a:r>
                <a:r>
                  <a:rPr lang="en-US" dirty="0" err="1"/>
                  <a:t>semua</a:t>
                </a:r>
                <a:r>
                  <a:rPr lang="en-US" dirty="0"/>
                  <a:t> </a:t>
                </a:r>
                <a:r>
                  <a:rPr lang="en-US" b="1" dirty="0" err="1"/>
                  <a:t>kesudahan</a:t>
                </a:r>
                <a:r>
                  <a:rPr lang="en-US" dirty="0"/>
                  <a:t> yang </a:t>
                </a:r>
                <a:r>
                  <a:rPr lang="en-US" dirty="0" err="1"/>
                  <a:t>mungkin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,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 </a:t>
                </a:r>
                <a:endParaRPr lang="en-MY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r>
                        <a:rPr lang="en-US" i="1"/>
                        <m:t>𝐴</m:t>
                      </m:r>
                      <m:r>
                        <a:rPr lang="en-US" i="1"/>
                        <m:t>)=</m:t>
                      </m:r>
                      <m:f>
                        <m:fPr>
                          <m:ctrlPr>
                            <a:rPr lang="en-MY" i="1"/>
                          </m:ctrlPr>
                        </m:fPr>
                        <m:num>
                          <m:r>
                            <a:rPr lang="en-US" i="1"/>
                            <m:t>𝑛</m:t>
                          </m:r>
                          <m:r>
                            <a:rPr lang="en-US" i="1"/>
                            <m:t>(</m:t>
                          </m:r>
                          <m:r>
                            <a:rPr lang="en-US" i="1"/>
                            <m:t>𝐴</m:t>
                          </m:r>
                          <m:r>
                            <a:rPr lang="en-US" i="1"/>
                            <m:t>)</m:t>
                          </m:r>
                        </m:num>
                        <m:den>
                          <m:r>
                            <a:rPr lang="en-US" i="1"/>
                            <m:t>𝑛</m:t>
                          </m:r>
                          <m:r>
                            <a:rPr lang="en-US" i="1"/>
                            <m:t>(</m:t>
                          </m:r>
                          <m:r>
                            <a:rPr lang="en-US" i="1"/>
                            <m:t>𝑆</m:t>
                          </m:r>
                          <m:r>
                            <a:rPr lang="en-US" i="1"/>
                            <m:t>)</m:t>
                          </m:r>
                        </m:den>
                      </m:f>
                    </m:oMath>
                  </m:oMathPara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bilangan</a:t>
                </a:r>
                <a:r>
                  <a:rPr lang="en-US" dirty="0"/>
                  <a:t> </a:t>
                </a:r>
                <a:r>
                  <a:rPr lang="en-US" dirty="0" err="1"/>
                  <a:t>kesudahan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set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  <m:r>
                      <a:rPr lang="en-US" i="1"/>
                      <m:t>,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r>
                      <a:rPr lang="en-US" i="1"/>
                      <m:t> </m:t>
                    </m:r>
                    <m:r>
                      <a:rPr lang="en-US" i="1"/>
                      <m:t>𝑛</m:t>
                    </m:r>
                    <m:r>
                      <a:rPr lang="en-US" i="1"/>
                      <m:t>(</m:t>
                    </m:r>
                    <m:r>
                      <a:rPr lang="en-US" i="1"/>
                      <m:t>𝑆</m:t>
                    </m:r>
                    <m:r>
                      <a:rPr lang="en-US" i="1"/>
                      <m:t>)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semua</a:t>
                </a:r>
                <a:r>
                  <a:rPr lang="en-US" dirty="0"/>
                  <a:t> </a:t>
                </a:r>
                <a:r>
                  <a:rPr lang="en-US" dirty="0" err="1"/>
                  <a:t>kesudahan</a:t>
                </a:r>
                <a:r>
                  <a:rPr lang="en-US" dirty="0"/>
                  <a:t> yang </a:t>
                </a:r>
                <a:r>
                  <a:rPr lang="en-US" dirty="0" err="1"/>
                  <a:t>mungkin</a:t>
                </a:r>
                <a:r>
                  <a:rPr lang="en-US" dirty="0"/>
                  <a:t> </a:t>
                </a:r>
                <a:r>
                  <a:rPr lang="en-US" dirty="0" smtClean="0"/>
                  <a:t>     </a:t>
                </a:r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   </a:t>
                </a:r>
                <a:r>
                  <a:rPr lang="en-US" dirty="0" err="1" smtClean="0"/>
                  <a:t>dalam</a:t>
                </a:r>
                <a:r>
                  <a:rPr lang="en-US" dirty="0" smtClean="0"/>
                  <a:t> </a:t>
                </a:r>
                <a:r>
                  <a:rPr lang="en-US" dirty="0" err="1"/>
                  <a:t>ruang</a:t>
                </a:r>
                <a:r>
                  <a:rPr lang="en-US" dirty="0"/>
                  <a:t> </a:t>
                </a:r>
                <a:r>
                  <a:rPr lang="en-US" dirty="0" err="1"/>
                  <a:t>sampel</a:t>
                </a:r>
                <a:r>
                  <a:rPr lang="en-US" dirty="0" smtClean="0"/>
                  <a:t>.</a:t>
                </a:r>
              </a:p>
              <a:p>
                <a:pPr marL="114300" indent="0">
                  <a:buNone/>
                </a:pPr>
                <a:endParaRPr lang="en-MY" dirty="0"/>
              </a:p>
              <a:p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erti</a:t>
                </a:r>
                <a:r>
                  <a:rPr lang="en-US" dirty="0"/>
                  <a:t> kata lain,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didefinisikan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bilangan</a:t>
                </a:r>
                <a:r>
                  <a:rPr lang="en-US" dirty="0"/>
                  <a:t> </a:t>
                </a:r>
                <a:r>
                  <a:rPr lang="en-US" dirty="0" err="1"/>
                  <a:t>cara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diungkapkan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pecahan</a:t>
                </a:r>
                <a:r>
                  <a:rPr lang="en-US" dirty="0"/>
                  <a:t> </a:t>
                </a:r>
                <a:r>
                  <a:rPr lang="en-US" dirty="0" err="1"/>
                  <a:t>daripada</a:t>
                </a:r>
                <a:r>
                  <a:rPr lang="en-US" dirty="0"/>
                  <a:t> </a:t>
                </a:r>
                <a:r>
                  <a:rPr lang="en-US" dirty="0" err="1"/>
                  <a:t>bilangan</a:t>
                </a:r>
                <a:r>
                  <a:rPr lang="en-US" dirty="0"/>
                  <a:t> </a:t>
                </a:r>
                <a:r>
                  <a:rPr lang="en-US" dirty="0" err="1"/>
                  <a:t>cara</a:t>
                </a:r>
                <a:r>
                  <a:rPr lang="en-US" dirty="0"/>
                  <a:t> </a:t>
                </a:r>
                <a:r>
                  <a:rPr lang="en-US" dirty="0" err="1"/>
                  <a:t>semua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serupa</a:t>
                </a:r>
                <a:r>
                  <a:rPr lang="en-US" dirty="0"/>
                  <a:t> yang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, </a:t>
                </a:r>
                <a:r>
                  <a:rPr lang="en-US" dirty="0" err="1"/>
                  <a:t>termasuk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</m:oMath>
                </a14:m>
                <a:r>
                  <a:rPr lang="en-US" dirty="0"/>
                  <a:t>.</a:t>
                </a:r>
                <a:endParaRPr lang="en-MY" dirty="0"/>
              </a:p>
              <a:p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52600"/>
                <a:ext cx="8229600" cy="4628728"/>
              </a:xfrm>
              <a:blipFill rotWithShape="1">
                <a:blip r:embed="rId2"/>
                <a:stretch>
                  <a:fillRect t="-2240" b="-210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442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Contoh</a:t>
            </a:r>
            <a:r>
              <a:rPr lang="en-US" b="1" dirty="0"/>
              <a:t> 1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96855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err="1"/>
                  <a:t>Sebiji</a:t>
                </a:r>
                <a:r>
                  <a:rPr lang="en-US" dirty="0"/>
                  <a:t> </a:t>
                </a:r>
                <a:r>
                  <a:rPr lang="en-US" dirty="0" err="1"/>
                  <a:t>dadu</a:t>
                </a:r>
                <a:r>
                  <a:rPr lang="en-US" dirty="0"/>
                  <a:t> </a:t>
                </a:r>
                <a:r>
                  <a:rPr lang="en-US" dirty="0" err="1"/>
                  <a:t>adil</a:t>
                </a:r>
                <a:r>
                  <a:rPr lang="en-US" dirty="0"/>
                  <a:t> </a:t>
                </a:r>
                <a:r>
                  <a:rPr lang="en-US" dirty="0" err="1"/>
                  <a:t>dilambungkan</a:t>
                </a:r>
                <a:r>
                  <a:rPr lang="en-US" dirty="0"/>
                  <a:t>, </a:t>
                </a:r>
                <a:r>
                  <a:rPr lang="en-US" dirty="0" err="1"/>
                  <a:t>Tuliskan</a:t>
                </a:r>
                <a:r>
                  <a:rPr lang="en-US" dirty="0"/>
                  <a:t> </a:t>
                </a:r>
                <a:r>
                  <a:rPr lang="en-US" dirty="0" err="1"/>
                  <a:t>ruang</a:t>
                </a:r>
                <a:r>
                  <a:rPr lang="en-US" dirty="0"/>
                  <a:t> </a:t>
                </a:r>
                <a:r>
                  <a:rPr lang="en-US" dirty="0" err="1"/>
                  <a:t>sampel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seterusnya</a:t>
                </a:r>
                <a:r>
                  <a:rPr lang="en-US" dirty="0"/>
                  <a:t> </a:t>
                </a:r>
                <a:r>
                  <a:rPr lang="en-US" dirty="0" err="1"/>
                  <a:t>mencari</a:t>
                </a:r>
                <a:r>
                  <a:rPr lang="en-US" dirty="0"/>
                  <a:t>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nombor</a:t>
                </a:r>
                <a:r>
                  <a:rPr lang="en-US" dirty="0"/>
                  <a:t> </a:t>
                </a:r>
                <a:r>
                  <a:rPr lang="en-US" dirty="0" err="1"/>
                  <a:t>genap</a:t>
                </a:r>
                <a:r>
                  <a:rPr lang="en-US" dirty="0"/>
                  <a:t>.</a:t>
                </a:r>
                <a:endParaRPr lang="en-MY" dirty="0"/>
              </a:p>
              <a:p>
                <a:pPr marL="114300" indent="0">
                  <a:buNone/>
                </a:pPr>
                <a:endParaRPr lang="en-US" b="1" dirty="0" smtClean="0"/>
              </a:p>
              <a:p>
                <a:pPr marL="114300" indent="0">
                  <a:buNone/>
                </a:pPr>
                <a:r>
                  <a:rPr lang="en-US" b="1" dirty="0" err="1" smtClean="0"/>
                  <a:t>Penyelesaian</a:t>
                </a:r>
                <a:endParaRPr lang="en-MY" dirty="0"/>
              </a:p>
              <a:p>
                <a:r>
                  <a:rPr lang="en-US" dirty="0" err="1"/>
                  <a:t>Terdapat</a:t>
                </a:r>
                <a:r>
                  <a:rPr lang="en-US" dirty="0"/>
                  <a:t> 6 </a:t>
                </a:r>
                <a:r>
                  <a:rPr lang="en-US" dirty="0" err="1"/>
                  <a:t>kesudahan</a:t>
                </a:r>
                <a:r>
                  <a:rPr lang="en-US" dirty="0"/>
                  <a:t> </a:t>
                </a:r>
                <a:r>
                  <a:rPr lang="en-US" dirty="0" err="1"/>
                  <a:t>apabila</a:t>
                </a:r>
                <a:r>
                  <a:rPr lang="en-US" dirty="0"/>
                  <a:t> </a:t>
                </a:r>
                <a:r>
                  <a:rPr lang="en-US" dirty="0" err="1"/>
                  <a:t>sebiji</a:t>
                </a:r>
                <a:r>
                  <a:rPr lang="en-US" dirty="0"/>
                  <a:t> </a:t>
                </a:r>
                <a:r>
                  <a:rPr lang="en-US" dirty="0" err="1"/>
                  <a:t>dadu</a:t>
                </a:r>
                <a:r>
                  <a:rPr lang="en-US" dirty="0"/>
                  <a:t> </a:t>
                </a:r>
                <a:r>
                  <a:rPr lang="en-US" dirty="0" err="1"/>
                  <a:t>dilambungkan</a:t>
                </a:r>
                <a:r>
                  <a:rPr lang="en-US" dirty="0"/>
                  <a:t>.</a:t>
                </a:r>
                <a:endParaRPr lang="en-MY" dirty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 err="1" smtClean="0"/>
                  <a:t>Jadi</a:t>
                </a:r>
                <a:r>
                  <a:rPr lang="en-US" dirty="0"/>
                  <a:t>, </a:t>
                </a:r>
                <a:r>
                  <a:rPr lang="en-US" dirty="0" err="1"/>
                  <a:t>ruang</a:t>
                </a:r>
                <a:r>
                  <a:rPr lang="en-US" dirty="0"/>
                  <a:t> </a:t>
                </a:r>
                <a:r>
                  <a:rPr lang="en-US" dirty="0" err="1"/>
                  <a:t>sampel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/>
                      <m:t>𝑆</m:t>
                    </m:r>
                  </m:oMath>
                </a14:m>
                <a:r>
                  <a:rPr lang="en-US" i="1" dirty="0"/>
                  <a:t> = {1,2,3,4,5,6}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Katakan</a:t>
                </a:r>
                <a:r>
                  <a:rPr lang="en-US" dirty="0"/>
                  <a:t>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</a:t>
                </a:r>
                <a:r>
                  <a:rPr lang="en-US" dirty="0" err="1"/>
                  <a:t>nombor</a:t>
                </a:r>
                <a:r>
                  <a:rPr lang="en-US" dirty="0"/>
                  <a:t> </a:t>
                </a:r>
                <a:r>
                  <a:rPr lang="en-US" dirty="0" err="1"/>
                  <a:t>genap</a:t>
                </a:r>
                <a:endParaRPr lang="en-MY" dirty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 err="1" smtClean="0"/>
                  <a:t>Maka</a:t>
                </a:r>
                <a:r>
                  <a:rPr lang="en-US" dirty="0"/>
                  <a:t>, 	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</m:oMath>
                </a14:m>
                <a:r>
                  <a:rPr lang="en-US" dirty="0"/>
                  <a:t>= </a:t>
                </a:r>
                <a:r>
                  <a:rPr lang="en-US" i="1" dirty="0"/>
                  <a:t>{2,4,6}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i="1" dirty="0"/>
                  <a:t>	</a:t>
                </a:r>
                <a14:m>
                  <m:oMath xmlns:m="http://schemas.openxmlformats.org/officeDocument/2006/math">
                    <m:r>
                      <a:rPr lang="en-US" i="1"/>
                      <m:t>      </m:t>
                    </m:r>
                    <m:r>
                      <a:rPr lang="en-US" i="1"/>
                      <m:t>𝑛</m:t>
                    </m:r>
                    <m:r>
                      <a:rPr lang="en-US" i="1"/>
                      <m:t>{</m:t>
                    </m:r>
                    <m:r>
                      <a:rPr lang="en-US" i="1"/>
                      <m:t>𝑆</m:t>
                    </m:r>
                    <m:r>
                      <a:rPr lang="en-US" i="1"/>
                      <m:t>}</m:t>
                    </m:r>
                  </m:oMath>
                </a14:m>
                <a:r>
                  <a:rPr lang="en-US" i="1" dirty="0"/>
                  <a:t> = 6,	</a:t>
                </a:r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  <m:r>
                      <a:rPr lang="en-US" i="1"/>
                      <m:t>{</m:t>
                    </m:r>
                    <m:r>
                      <a:rPr lang="en-US" i="1"/>
                      <m:t>𝐴</m:t>
                    </m:r>
                    <m:r>
                      <a:rPr lang="en-US" i="1"/>
                      <m:t>} </m:t>
                    </m:r>
                  </m:oMath>
                </a14:m>
                <a:r>
                  <a:rPr lang="en-US" i="1" dirty="0"/>
                  <a:t>=3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/>
                      <m:t>       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)=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3</m:t>
                        </m:r>
                      </m:num>
                      <m:den>
                        <m:r>
                          <a:rPr lang="en-US" i="1"/>
                          <m:t>6</m:t>
                        </m:r>
                      </m:den>
                    </m:f>
                    <m:r>
                      <a:rPr lang="en-US" i="1"/>
                      <m:t>=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1</m:t>
                        </m:r>
                      </m:num>
                      <m:den>
                        <m:r>
                          <a:rPr lang="en-US" i="1"/>
                          <m:t>2</m:t>
                        </m:r>
                      </m:den>
                    </m:f>
                  </m:oMath>
                </a14:m>
                <a:endParaRPr lang="en-MY" dirty="0"/>
              </a:p>
              <a:p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968552"/>
              </a:xfrm>
              <a:blipFill rotWithShape="1">
                <a:blip r:embed="rId2"/>
                <a:stretch>
                  <a:fillRect t="-208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93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1.4.2 </a:t>
            </a:r>
            <a:r>
              <a:rPr lang="en-US" b="1" dirty="0" err="1"/>
              <a:t>Peristiwa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subset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.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set </a:t>
            </a:r>
            <a:r>
              <a:rPr lang="en-US" dirty="0" err="1"/>
              <a:t>kesudahan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tertakluk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</a:t>
            </a:r>
            <a:endParaRPr lang="en-MY" dirty="0"/>
          </a:p>
          <a:p>
            <a:r>
              <a:rPr lang="en-US" dirty="0"/>
              <a:t> </a:t>
            </a:r>
            <a:endParaRPr lang="en-MY" dirty="0"/>
          </a:p>
          <a:p>
            <a:r>
              <a:rPr lang="en-US" b="1" dirty="0" err="1"/>
              <a:t>Contoh</a:t>
            </a:r>
            <a:r>
              <a:rPr lang="en-US" b="1" dirty="0"/>
              <a:t> 2</a:t>
            </a:r>
            <a:endParaRPr lang="en-MY" dirty="0"/>
          </a:p>
          <a:p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biji</a:t>
            </a:r>
            <a:r>
              <a:rPr lang="en-US" dirty="0"/>
              <a:t> </a:t>
            </a:r>
            <a:r>
              <a:rPr lang="en-US" dirty="0" err="1"/>
              <a:t>dadu</a:t>
            </a:r>
            <a:r>
              <a:rPr lang="en-US" dirty="0"/>
              <a:t> </a:t>
            </a:r>
            <a:r>
              <a:rPr lang="en-US" dirty="0" err="1"/>
              <a:t>dilambungkan</a:t>
            </a:r>
            <a:r>
              <a:rPr lang="en-US" dirty="0"/>
              <a:t>. </a:t>
            </a:r>
            <a:r>
              <a:rPr lang="en-US" dirty="0" err="1"/>
              <a:t>Carikan</a:t>
            </a:r>
            <a:r>
              <a:rPr lang="en-US" dirty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bahawa</a:t>
            </a:r>
            <a:endParaRPr lang="en-MY" dirty="0"/>
          </a:p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tambah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nombor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8. </a:t>
            </a:r>
            <a:endParaRPr lang="en-MY" dirty="0"/>
          </a:p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darab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nombor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dibahagi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5.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123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>
                  <a:buNone/>
                </a:pPr>
                <a:r>
                  <a:rPr lang="en-US" b="1" dirty="0" err="1"/>
                  <a:t>Penyelesaian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Ruang</a:t>
                </a:r>
                <a:r>
                  <a:rPr lang="en-US" dirty="0"/>
                  <a:t> </a:t>
                </a:r>
                <a:r>
                  <a:rPr lang="en-US" dirty="0" err="1"/>
                  <a:t>sampel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𝑆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6 × 6 = 36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unsur</a:t>
                </a:r>
                <a:r>
                  <a:rPr lang="en-US" dirty="0"/>
                  <a:t>.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Jadi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  <m:r>
                      <a:rPr lang="en-US" i="1"/>
                      <m:t>{</m:t>
                    </m:r>
                    <m:r>
                      <a:rPr lang="en-US" i="1"/>
                      <m:t>𝑆</m:t>
                    </m:r>
                    <m:r>
                      <a:rPr lang="en-US" i="1"/>
                      <m:t>} = 36</m:t>
                    </m:r>
                  </m:oMath>
                </a14:m>
                <a:r>
                  <a:rPr lang="en-US" i="1" dirty="0"/>
                  <a:t>.</a:t>
                </a:r>
                <a:endParaRPr lang="en-MY" dirty="0"/>
              </a:p>
              <a:p>
                <a:pPr marL="114300" lvl="0" indent="0">
                  <a:buNone/>
                </a:pPr>
                <a:r>
                  <a:rPr lang="en-US" dirty="0" err="1"/>
                  <a:t>Katakan</a:t>
                </a:r>
                <a:r>
                  <a:rPr lang="en-US" dirty="0"/>
                  <a:t> E</a:t>
                </a:r>
                <a:r>
                  <a:rPr lang="en-US" baseline="-25000" dirty="0"/>
                  <a:t>1</a:t>
                </a:r>
                <a:r>
                  <a:rPr lang="en-US" i="1" baseline="-25000" dirty="0"/>
                  <a:t> </a:t>
                </a:r>
                <a:r>
                  <a:rPr lang="en-US" i="1" dirty="0"/>
                  <a:t>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tambah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nombor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 8. </a:t>
                </a:r>
                <a:endParaRPr lang="en-MY" dirty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 err="1" smtClean="0"/>
                  <a:t>Maka</a:t>
                </a:r>
                <a:r>
                  <a:rPr lang="en-US" dirty="0"/>
                  <a:t>, </a:t>
                </a:r>
                <a:r>
                  <a:rPr lang="en-US" i="1" dirty="0"/>
                  <a:t>E</a:t>
                </a:r>
                <a:r>
                  <a:rPr lang="en-US" i="1" baseline="-25000" dirty="0"/>
                  <a:t>1</a:t>
                </a:r>
                <a:r>
                  <a:rPr lang="en-US" dirty="0"/>
                  <a:t> = {(2,6),(3,5),(4,4),(5,3),(6,2)} </a:t>
                </a:r>
                <a:endParaRPr lang="en-MY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𝑛</m:t>
                      </m:r>
                      <m:r>
                        <a:rPr lang="en-US" i="1"/>
                        <m:t>(</m:t>
                      </m:r>
                      <m:sSub>
                        <m:sSubPr>
                          <m:ctrlPr>
                            <a:rPr lang="en-MY" i="1"/>
                          </m:ctrlPr>
                        </m:sSubPr>
                        <m:e>
                          <m:r>
                            <a:rPr lang="en-US" i="1"/>
                            <m:t>𝐸</m:t>
                          </m:r>
                        </m:e>
                        <m:sub>
                          <m:r>
                            <a:rPr lang="en-US" i="1"/>
                            <m:t>1</m:t>
                          </m:r>
                        </m:sub>
                      </m:sSub>
                      <m:r>
                        <a:rPr lang="en-US" i="1"/>
                        <m:t>) = 5</m:t>
                      </m:r>
                    </m:oMath>
                  </m:oMathPara>
                </a14:m>
                <a:endParaRPr lang="en-MY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   </m:t>
                      </m:r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sSub>
                        <m:sSubPr>
                          <m:ctrlPr>
                            <a:rPr lang="en-MY" i="1"/>
                          </m:ctrlPr>
                        </m:sSubPr>
                        <m:e>
                          <m:r>
                            <a:rPr lang="en-US" i="1"/>
                            <m:t>𝐸</m:t>
                          </m:r>
                        </m:e>
                        <m:sub>
                          <m:r>
                            <a:rPr lang="en-US" i="1"/>
                            <m:t>2</m:t>
                          </m:r>
                        </m:sub>
                      </m:sSub>
                      <m:r>
                        <a:rPr lang="en-US" i="1"/>
                        <m:t>)= </m:t>
                      </m:r>
                      <m:f>
                        <m:fPr>
                          <m:ctrlPr>
                            <a:rPr lang="en-MY" i="1"/>
                          </m:ctrlPr>
                        </m:fPr>
                        <m:num>
                          <m:r>
                            <a:rPr lang="en-US" i="1"/>
                            <m:t>5</m:t>
                          </m:r>
                        </m:num>
                        <m:den>
                          <m:r>
                            <a:rPr lang="en-US" i="1"/>
                            <m:t>36</m:t>
                          </m:r>
                        </m:den>
                      </m:f>
                    </m:oMath>
                  </m:oMathPara>
                </a14:m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50705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lvl="0" indent="0">
                  <a:buNone/>
                </a:pPr>
                <a:r>
                  <a:rPr lang="en-US" dirty="0" err="1"/>
                  <a:t>Katakan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MY" i="1"/>
                        </m:ctrlPr>
                      </m:sSubPr>
                      <m:e>
                        <m:r>
                          <a:rPr lang="en-US" i="1"/>
                          <m:t>𝐸</m:t>
                        </m:r>
                      </m:e>
                      <m:sub>
                        <m:r>
                          <a:rPr lang="en-US" i="1"/>
                          <m:t>2</m:t>
                        </m:r>
                      </m:sub>
                    </m:sSub>
                  </m:oMath>
                </a14:m>
                <a:r>
                  <a:rPr lang="en-US" i="1" dirty="0"/>
                  <a:t>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darab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nombor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dibahagi</a:t>
                </a:r>
                <a:r>
                  <a:rPr lang="en-US" dirty="0"/>
                  <a:t> </a:t>
                </a:r>
                <a:r>
                  <a:rPr lang="en-US" dirty="0" err="1"/>
                  <a:t>tepat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5</a:t>
                </a:r>
                <a:r>
                  <a:rPr lang="en-US" dirty="0" smtClean="0"/>
                  <a:t>.</a:t>
                </a:r>
              </a:p>
              <a:p>
                <a:pPr marL="114300" lvl="0" indent="0">
                  <a:buNone/>
                </a:pP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Maka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MY" i="1"/>
                        </m:ctrlPr>
                      </m:sSubPr>
                      <m:e>
                        <m:r>
                          <a:rPr lang="en-US" i="1"/>
                          <m:t>𝐸</m:t>
                        </m:r>
                      </m:e>
                      <m:sub>
                        <m:r>
                          <a:rPr lang="en-US" i="1"/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={(1,5),(2,5),(3,5),(4,5),(5,5),(6,5),(5,1),(5,2),(5,3),(5,4</a:t>
                </a:r>
                <a:r>
                  <a:rPr lang="en-US" dirty="0" smtClean="0"/>
                  <a:t>),  </a:t>
                </a:r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(</a:t>
                </a:r>
                <a:r>
                  <a:rPr lang="en-US" dirty="0"/>
                  <a:t>5,6)} </a:t>
                </a:r>
                <a:endParaRPr lang="en-MY" dirty="0"/>
              </a:p>
              <a:p>
                <a:pPr marL="114300" indent="0">
                  <a:buNone/>
                </a:pPr>
                <a:endParaRPr lang="en-MY" dirty="0"/>
              </a:p>
              <a:p>
                <a:pPr marL="114300" indent="0">
                  <a:buNone/>
                </a:pPr>
                <a:r>
                  <a:rPr lang="en-MY" dirty="0"/>
                  <a:t>	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  <m:r>
                      <a:rPr lang="en-US" i="1"/>
                      <m:t>(</m:t>
                    </m:r>
                    <m:sSub>
                      <m:sSubPr>
                        <m:ctrlPr>
                          <a:rPr lang="en-MY" i="1"/>
                        </m:ctrlPr>
                      </m:sSubPr>
                      <m:e>
                        <m:r>
                          <a:rPr lang="en-US" i="1"/>
                          <m:t>𝐸</m:t>
                        </m:r>
                      </m:e>
                      <m:sub>
                        <m:r>
                          <a:rPr lang="en-US" i="1"/>
                          <m:t>2</m:t>
                        </m:r>
                      </m:sub>
                    </m:sSub>
                    <m:r>
                      <a:rPr lang="en-US" i="1"/>
                      <m:t>) = 11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i="1" dirty="0"/>
                  <a:t>	</a:t>
                </a:r>
                <a:r>
                  <a:rPr lang="en-US" i="1" dirty="0" smtClean="0"/>
                  <a:t>  </a:t>
                </a:r>
                <a14:m>
                  <m:oMath xmlns:m="http://schemas.openxmlformats.org/officeDocument/2006/math"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sSub>
                      <m:sSubPr>
                        <m:ctrlPr>
                          <a:rPr lang="en-MY" i="1"/>
                        </m:ctrlPr>
                      </m:sSubPr>
                      <m:e>
                        <m:r>
                          <a:rPr lang="en-US" i="1"/>
                          <m:t>𝐸</m:t>
                        </m:r>
                      </m:e>
                      <m:sub>
                        <m:r>
                          <a:rPr lang="en-US" i="1"/>
                          <m:t>2</m:t>
                        </m:r>
                      </m:sub>
                    </m:sSub>
                    <m:r>
                      <a:rPr lang="en-US" i="1"/>
                      <m:t>)= 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11</m:t>
                        </m:r>
                      </m:num>
                      <m:den>
                        <m:r>
                          <a:rPr lang="en-US" i="1"/>
                          <m:t>36</m:t>
                        </m:r>
                      </m:den>
                    </m:f>
                  </m:oMath>
                </a14:m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 r="-3037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61119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>
                  <a:buNone/>
                </a:pP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0 </a:t>
                </a:r>
                <a:r>
                  <a:rPr lang="en-US" dirty="0" err="1"/>
                  <a:t>hingga</a:t>
                </a:r>
                <a:r>
                  <a:rPr lang="en-US" dirty="0"/>
                  <a:t> 1, </a:t>
                </a:r>
                <a:endParaRPr lang="en-MY" dirty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/>
                  <a:t>	</a:t>
                </a:r>
                <a:r>
                  <a:rPr lang="en-US" dirty="0" err="1"/>
                  <a:t>iaitu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0≤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)≤1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 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  <m:r>
                      <a:rPr lang="en-US" i="1"/>
                      <m:t>′</m:t>
                    </m:r>
                  </m:oMath>
                </a14:m>
                <a:r>
                  <a:rPr lang="en-US" dirty="0" err="1"/>
                  <a:t>mewakili</a:t>
                </a:r>
                <a:r>
                  <a:rPr lang="en-US" dirty="0"/>
                  <a:t> </a:t>
                </a:r>
                <a:r>
                  <a:rPr lang="en-US" dirty="0" err="1"/>
                  <a:t>pelengkap</a:t>
                </a:r>
                <a:r>
                  <a:rPr lang="en-US" dirty="0"/>
                  <a:t> </a:t>
                </a:r>
                <a:r>
                  <a:rPr lang="en-US" dirty="0" err="1"/>
                  <a:t>bagi</a:t>
                </a:r>
                <a:r>
                  <a:rPr lang="en-US" dirty="0"/>
                  <a:t> set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iaitu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  <m:r>
                      <a:rPr lang="en-US" i="1"/>
                      <m:t> </m:t>
                    </m:r>
                  </m:oMath>
                </a14:m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,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r>
                        <a:rPr lang="en-US" i="1"/>
                        <m:t>𝐴</m:t>
                      </m:r>
                      <m:r>
                        <a:rPr lang="en-US" i="1"/>
                        <m:t>)’= 1−</m:t>
                      </m:r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r>
                        <a:rPr lang="en-US" i="1"/>
                        <m:t>𝐴</m:t>
                      </m:r>
                      <m:r>
                        <a:rPr lang="en-US" i="1"/>
                        <m:t>).</m:t>
                      </m:r>
                    </m:oMath>
                  </m:oMathPara>
                </a14:m>
                <a:endParaRPr lang="en-MY" dirty="0"/>
              </a:p>
              <a:p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022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990600"/>
          </a:xfrm>
        </p:spPr>
        <p:txBody>
          <a:bodyPr anchor="t">
            <a:noAutofit/>
          </a:bodyPr>
          <a:lstStyle/>
          <a:p>
            <a:r>
              <a:rPr lang="en-US" sz="2400" b="1" dirty="0"/>
              <a:t>1.5 </a:t>
            </a:r>
            <a:r>
              <a:rPr lang="en-US" sz="2400" b="1" dirty="0" err="1"/>
              <a:t>Kebarangkalian</a:t>
            </a:r>
            <a:r>
              <a:rPr lang="en-US" sz="2400" b="1" dirty="0"/>
              <a:t> </a:t>
            </a:r>
            <a:r>
              <a:rPr lang="en-US" sz="2400" b="1" dirty="0" err="1"/>
              <a:t>bagi</a:t>
            </a:r>
            <a:r>
              <a:rPr lang="en-US" sz="2400" b="1" dirty="0"/>
              <a:t> </a:t>
            </a:r>
            <a:r>
              <a:rPr lang="en-US" sz="2400" b="1" dirty="0" err="1"/>
              <a:t>gabungan</a:t>
            </a:r>
            <a:r>
              <a:rPr lang="en-US" sz="2400" b="1" dirty="0"/>
              <a:t> </a:t>
            </a:r>
            <a:r>
              <a:rPr lang="en-US" sz="2400" b="1" dirty="0" err="1"/>
              <a:t>dua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lebih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MY" sz="2400" dirty="0"/>
              <a:t/>
            </a:r>
            <a:br>
              <a:rPr lang="en-MY" sz="2400" dirty="0"/>
            </a:br>
            <a:endParaRPr lang="en-MY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b="1" dirty="0"/>
              <a:t>1.5.1	</a:t>
            </a:r>
            <a:r>
              <a:rPr lang="en-US" b="1" dirty="0" err="1"/>
              <a:t>Peristiwa-peristiwa</a:t>
            </a:r>
            <a:r>
              <a:rPr lang="en-US" b="1" dirty="0"/>
              <a:t> </a:t>
            </a:r>
            <a:r>
              <a:rPr lang="en-US" b="1" dirty="0" err="1"/>
              <a:t>saling</a:t>
            </a:r>
            <a:r>
              <a:rPr lang="en-US" b="1" dirty="0"/>
              <a:t> </a:t>
            </a:r>
            <a:r>
              <a:rPr lang="en-US" b="1" dirty="0" err="1"/>
              <a:t>tak</a:t>
            </a:r>
            <a:r>
              <a:rPr lang="en-US" b="1" dirty="0"/>
              <a:t> </a:t>
            </a:r>
            <a:r>
              <a:rPr lang="en-US" b="1" dirty="0" err="1"/>
              <a:t>bersandar</a:t>
            </a:r>
            <a:r>
              <a:rPr lang="en-US" b="1" dirty="0"/>
              <a:t> </a:t>
            </a:r>
            <a:r>
              <a:rPr lang="en-US" b="1" dirty="0" smtClean="0"/>
              <a:t>   </a:t>
            </a:r>
          </a:p>
          <a:p>
            <a:pPr marL="11430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     (</a:t>
            </a:r>
            <a:r>
              <a:rPr lang="en-US" b="1" i="1" dirty="0"/>
              <a:t>Independent events</a:t>
            </a:r>
            <a:r>
              <a:rPr lang="en-US" b="1" dirty="0"/>
              <a:t>)</a:t>
            </a:r>
            <a:endParaRPr lang="en-MY" dirty="0"/>
          </a:p>
          <a:p>
            <a:endParaRPr lang="en-US" dirty="0" smtClean="0"/>
          </a:p>
          <a:p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 err="1"/>
              <a:t>tak</a:t>
            </a:r>
            <a:r>
              <a:rPr lang="en-US" b="1" dirty="0"/>
              <a:t> </a:t>
            </a:r>
            <a:r>
              <a:rPr lang="en-US" b="1" dirty="0" err="1"/>
              <a:t>bersandar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kewujudan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kewujudan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B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. </a:t>
            </a:r>
            <a:endParaRPr lang="en-MY" dirty="0"/>
          </a:p>
          <a:p>
            <a:pPr marL="114300" indent="0">
              <a:buNone/>
            </a:pPr>
            <a:r>
              <a:rPr lang="en-US" dirty="0"/>
              <a:t> </a:t>
            </a:r>
            <a:endParaRPr lang="en-MY" dirty="0"/>
          </a:p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kesudahan</a:t>
            </a:r>
            <a:r>
              <a:rPr lang="en-US" dirty="0"/>
              <a:t>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duit</a:t>
            </a:r>
            <a:r>
              <a:rPr lang="en-US" dirty="0"/>
              <a:t> </a:t>
            </a:r>
            <a:r>
              <a:rPr lang="en-US" dirty="0" err="1"/>
              <a:t>syilling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duit</a:t>
            </a:r>
            <a:r>
              <a:rPr lang="en-US" dirty="0"/>
              <a:t> </a:t>
            </a:r>
            <a:r>
              <a:rPr lang="en-US" dirty="0" err="1"/>
              <a:t>syilling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Head </a:t>
            </a:r>
            <a:r>
              <a:rPr lang="en-US" dirty="0" err="1"/>
              <a:t>dalam</a:t>
            </a:r>
            <a:r>
              <a:rPr lang="en-US" dirty="0"/>
              <a:t> 5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, 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Head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keenam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setengah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bersandar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 lima </a:t>
            </a:r>
            <a:r>
              <a:rPr lang="en-US" dirty="0" err="1"/>
              <a:t>lambungan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9331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Pendaraban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>
                  <a:buNone/>
                </a:pPr>
                <a:r>
                  <a:rPr lang="en-US" dirty="0" err="1"/>
                  <a:t>Bagi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B yang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tak</a:t>
                </a:r>
                <a:r>
                  <a:rPr lang="en-US" dirty="0"/>
                  <a:t> </a:t>
                </a:r>
                <a:r>
                  <a:rPr lang="en-US" dirty="0" err="1"/>
                  <a:t>bersandar</a:t>
                </a:r>
                <a:r>
                  <a:rPr lang="en-US" dirty="0"/>
                  <a:t>,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B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:</a:t>
                </a:r>
                <a:endParaRPr lang="en-MY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r>
                        <a:rPr lang="en-US" i="1"/>
                        <m:t>𝐴</m:t>
                      </m:r>
                      <m:r>
                        <a:rPr lang="en-US" i="1"/>
                        <m:t> </m:t>
                      </m:r>
                      <m:r>
                        <a:rPr lang="en-US" i="1"/>
                        <m:t>𝑑𝑎𝑛</m:t>
                      </m:r>
                      <m:r>
                        <a:rPr lang="en-US" i="1"/>
                        <m:t> </m:t>
                      </m:r>
                      <m:r>
                        <a:rPr lang="en-US" i="1"/>
                        <m:t>𝐵</m:t>
                      </m:r>
                      <m:r>
                        <a:rPr lang="en-US" i="1"/>
                        <m:t>) =</m:t>
                      </m:r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r>
                        <a:rPr lang="en-US" i="1"/>
                        <m:t>𝐴</m:t>
                      </m:r>
                      <m:r>
                        <a:rPr lang="en-US" i="1"/>
                        <m:t> ∩</m:t>
                      </m:r>
                      <m:r>
                        <a:rPr lang="en-US" i="1"/>
                        <m:t>𝐵</m:t>
                      </m:r>
                      <m:r>
                        <a:rPr lang="en-US" i="1"/>
                        <m:t>)</m:t>
                      </m:r>
                    </m:oMath>
                  </m:oMathPara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 smtClean="0"/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i="1"/>
                      <m:t>=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 × 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𝐵</m:t>
                    </m:r>
                    <m:r>
                      <a:rPr lang="en-US" i="1"/>
                      <m:t>)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dikenali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b="1" dirty="0"/>
                  <a:t> </a:t>
                </a:r>
                <a:r>
                  <a:rPr lang="en-US" b="1" dirty="0" err="1"/>
                  <a:t>Hukum</a:t>
                </a:r>
                <a:r>
                  <a:rPr lang="en-US" b="1" dirty="0"/>
                  <a:t> </a:t>
                </a:r>
                <a:r>
                  <a:rPr lang="en-US" b="1" dirty="0" err="1"/>
                  <a:t>Pendaraban</a:t>
                </a:r>
                <a:r>
                  <a:rPr lang="en-US" b="1" dirty="0"/>
                  <a:t> </a:t>
                </a:r>
                <a:r>
                  <a:rPr lang="en-US" dirty="0"/>
                  <a:t> </a:t>
                </a:r>
                <a:r>
                  <a:rPr lang="en-US" dirty="0" err="1"/>
                  <a:t>bagi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tak</a:t>
                </a:r>
                <a:r>
                  <a:rPr lang="en-US" dirty="0"/>
                  <a:t> </a:t>
                </a:r>
                <a:r>
                  <a:rPr lang="en-US" dirty="0" err="1"/>
                  <a:t>bersandar</a:t>
                </a:r>
                <a:r>
                  <a:rPr lang="en-US" dirty="0"/>
                  <a:t>..</a:t>
                </a:r>
                <a:endParaRPr lang="en-MY" dirty="0"/>
              </a:p>
              <a:p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9352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Contoh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sepasang</a:t>
            </a:r>
            <a:r>
              <a:rPr lang="en-US" dirty="0"/>
              <a:t> </a:t>
            </a:r>
            <a:r>
              <a:rPr lang="en-US" dirty="0" err="1"/>
              <a:t>nombor</a:t>
            </a:r>
            <a:r>
              <a:rPr lang="en-US" dirty="0"/>
              <a:t> 3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sebiji</a:t>
            </a:r>
            <a:r>
              <a:rPr lang="en-US" dirty="0"/>
              <a:t> </a:t>
            </a:r>
            <a:r>
              <a:rPr lang="en-US" dirty="0" err="1"/>
              <a:t>dadu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 </a:t>
            </a:r>
            <a:r>
              <a:rPr lang="en-US" dirty="0" err="1"/>
              <a:t>dilambungkan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kali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berturut-turut</a:t>
            </a:r>
            <a:r>
              <a:rPr lang="en-US" dirty="0"/>
              <a:t>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407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114300" indent="0">
                  <a:buNone/>
                </a:pPr>
                <a:r>
                  <a:rPr lang="en-US" b="1" dirty="0" err="1"/>
                  <a:t>Penyelesaian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Katakan</a:t>
                </a:r>
                <a:r>
                  <a:rPr lang="en-US" dirty="0"/>
                  <a:t> A 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</a:t>
                </a:r>
                <a:r>
                  <a:rPr lang="en-US" dirty="0" err="1"/>
                  <a:t>nombor</a:t>
                </a:r>
                <a:r>
                  <a:rPr lang="en-US" dirty="0"/>
                  <a:t> 3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smtClean="0"/>
                  <a:t> </a:t>
                </a:r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</a:t>
                </a:r>
                <a:r>
                  <a:rPr lang="en-US" dirty="0" err="1" smtClean="0"/>
                  <a:t>lambungan</a:t>
                </a:r>
                <a:r>
                  <a:rPr lang="en-US" dirty="0" smtClean="0"/>
                  <a:t> </a:t>
                </a:r>
                <a:r>
                  <a:rPr lang="en-US" dirty="0" err="1"/>
                  <a:t>pertama</a:t>
                </a:r>
                <a:r>
                  <a:rPr lang="en-US" dirty="0"/>
                  <a:t>,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 	</a:t>
                </a:r>
                <a:r>
                  <a:rPr lang="en-US" dirty="0" smtClean="0"/>
                  <a:t>      </a:t>
                </a:r>
                <a:r>
                  <a:rPr lang="en-US" dirty="0"/>
                  <a:t>B 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</a:t>
                </a:r>
                <a:r>
                  <a:rPr lang="en-US" dirty="0" err="1"/>
                  <a:t>nombor</a:t>
                </a:r>
                <a:r>
                  <a:rPr lang="en-US" dirty="0"/>
                  <a:t> 3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smtClean="0"/>
                  <a:t>  </a:t>
                </a:r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</a:t>
                </a:r>
                <a:r>
                  <a:rPr lang="en-US" dirty="0" err="1" smtClean="0"/>
                  <a:t>lambungan</a:t>
                </a:r>
                <a:r>
                  <a:rPr lang="en-US" dirty="0" smtClean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.</a:t>
                </a:r>
                <a:endParaRPr lang="en-MY" dirty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 err="1" smtClean="0"/>
                  <a:t>Maka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 =1/6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𝐵</m:t>
                    </m:r>
                    <m:r>
                      <a:rPr lang="en-US" i="1"/>
                      <m:t>)=1/6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 smtClean="0"/>
                  <a:t>P(</a:t>
                </a:r>
                <a:r>
                  <a:rPr lang="en-US" dirty="0" err="1" smtClean="0"/>
                  <a:t>mendapatkan</a:t>
                </a:r>
                <a:r>
                  <a:rPr lang="en-US" dirty="0" smtClean="0"/>
                  <a:t> </a:t>
                </a:r>
                <a:r>
                  <a:rPr lang="en-US" dirty="0" err="1"/>
                  <a:t>sepasang</a:t>
                </a:r>
                <a:r>
                  <a:rPr lang="en-US" dirty="0"/>
                  <a:t> </a:t>
                </a:r>
                <a:r>
                  <a:rPr lang="en-US" dirty="0" err="1"/>
                  <a:t>nombor</a:t>
                </a:r>
                <a:r>
                  <a:rPr lang="en-US" dirty="0"/>
                  <a:t> 3) </a:t>
                </a:r>
                <a14:m>
                  <m:oMath xmlns:m="http://schemas.openxmlformats.org/officeDocument/2006/math">
                    <m:r>
                      <a:rPr lang="en-US" i="1"/>
                      <m:t>= 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∩</m:t>
                    </m:r>
                    <m:r>
                      <a:rPr lang="en-US" i="1"/>
                      <m:t>𝐵</m:t>
                    </m:r>
                    <m:r>
                      <a:rPr lang="en-US" i="1"/>
                      <m:t>)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i="1"/>
                      <m:t>=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)×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𝐵</m:t>
                    </m:r>
                    <m:r>
                      <a:rPr lang="en-US" i="1"/>
                      <m:t>)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i="1"/>
                      <m:t>=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1</m:t>
                        </m:r>
                      </m:num>
                      <m:den>
                        <m:r>
                          <a:rPr lang="en-US" i="1"/>
                          <m:t>6</m:t>
                        </m:r>
                      </m:den>
                    </m:f>
                    <m:r>
                      <a:rPr lang="en-US" i="1"/>
                      <m:t> × 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1</m:t>
                        </m:r>
                      </m:num>
                      <m:den>
                        <m:r>
                          <a:rPr lang="en-US" i="1"/>
                          <m:t>6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= 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1</m:t>
                        </m:r>
                      </m:num>
                      <m:den>
                        <m:r>
                          <a:rPr lang="en-US" i="1"/>
                          <m:t>36</m:t>
                        </m:r>
                      </m:den>
                    </m:f>
                  </m:oMath>
                </a14:m>
                <a:endParaRPr lang="en-MY" dirty="0"/>
              </a:p>
              <a:p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674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5951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52128"/>
          </a:xfrm>
        </p:spPr>
        <p:txBody>
          <a:bodyPr anchor="t">
            <a:noAutofit/>
          </a:bodyPr>
          <a:lstStyle/>
          <a:p>
            <a:r>
              <a:rPr lang="en-US" sz="2400" b="1" dirty="0"/>
              <a:t>1.5.2 </a:t>
            </a:r>
            <a:r>
              <a:rPr lang="en-US" sz="2400" b="1" dirty="0" err="1"/>
              <a:t>Peristiwa-peristiwa</a:t>
            </a:r>
            <a:r>
              <a:rPr lang="en-US" sz="2400" b="1" dirty="0"/>
              <a:t>  </a:t>
            </a:r>
            <a:r>
              <a:rPr lang="en-US" sz="2400" b="1" dirty="0" err="1"/>
              <a:t>saling</a:t>
            </a:r>
            <a:r>
              <a:rPr lang="en-US" sz="2400" b="1" dirty="0"/>
              <a:t> </a:t>
            </a:r>
            <a:r>
              <a:rPr lang="en-US" sz="2400" b="1" dirty="0" err="1" smtClean="0"/>
              <a:t>eksklusif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(</a:t>
            </a:r>
            <a:r>
              <a:rPr lang="en-US" sz="2400" b="1" i="1" dirty="0" smtClean="0"/>
              <a:t>Mutually </a:t>
            </a:r>
            <a:r>
              <a:rPr lang="en-US" sz="2400" b="1" i="1" dirty="0"/>
              <a:t>exclusive events</a:t>
            </a:r>
            <a:r>
              <a:rPr lang="en-US" sz="2400" dirty="0"/>
              <a:t>)</a:t>
            </a:r>
            <a:r>
              <a:rPr lang="en-MY" sz="2400" dirty="0"/>
              <a:t/>
            </a:r>
            <a:br>
              <a:rPr lang="en-MY" sz="2400" dirty="0"/>
            </a:br>
            <a:endParaRPr lang="en-MY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52600"/>
                <a:ext cx="8229600" cy="4772744"/>
              </a:xfrm>
            </p:spPr>
            <p:txBody>
              <a:bodyPr>
                <a:normAutofit fontScale="92500" lnSpcReduction="10000"/>
              </a:bodyPr>
              <a:lstStyle/>
              <a:p>
                <a:pPr marL="114300" indent="0">
                  <a:buNone/>
                </a:pP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dikatakan</a:t>
                </a:r>
                <a:r>
                  <a:rPr lang="en-US" dirty="0"/>
                  <a:t> </a:t>
                </a:r>
                <a:r>
                  <a:rPr lang="en-US" b="1" dirty="0" err="1"/>
                  <a:t>saling</a:t>
                </a:r>
                <a:r>
                  <a:rPr lang="en-US" b="1" dirty="0"/>
                  <a:t> </a:t>
                </a:r>
                <a:r>
                  <a:rPr lang="en-US" b="1" dirty="0" err="1"/>
                  <a:t>eksklusif</a:t>
                </a:r>
                <a:r>
                  <a:rPr lang="en-US" b="1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kedua-dua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masa</a:t>
                </a:r>
                <a:r>
                  <a:rPr lang="en-US" dirty="0"/>
                  <a:t> yang </a:t>
                </a:r>
                <a:r>
                  <a:rPr lang="en-US" dirty="0" err="1"/>
                  <a:t>sama</a:t>
                </a:r>
                <a:r>
                  <a:rPr lang="en-US" dirty="0"/>
                  <a:t>, </a:t>
                </a:r>
                <a:r>
                  <a:rPr lang="en-US" dirty="0" err="1"/>
                  <a:t>iaitu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 ∩ </m:t>
                    </m:r>
                    <m:r>
                      <a:rPr lang="en-US" i="1"/>
                      <m:t>𝐵</m:t>
                    </m:r>
                    <m:r>
                      <a:rPr lang="en-US" i="1"/>
                      <m:t>) = Ø.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 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atau</a:t>
                </a:r>
                <a:r>
                  <a:rPr lang="en-US" dirty="0"/>
                  <a:t> B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tetapi</a:t>
                </a:r>
                <a:r>
                  <a:rPr lang="en-US" dirty="0"/>
                  <a:t> </a:t>
                </a:r>
                <a:r>
                  <a:rPr lang="en-US" dirty="0" err="1"/>
                  <a:t>bukan</a:t>
                </a:r>
                <a:r>
                  <a:rPr lang="en-US" dirty="0"/>
                  <a:t> </a:t>
                </a:r>
                <a:r>
                  <a:rPr lang="en-US" dirty="0" err="1"/>
                  <a:t>kedua-dua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kedua-dua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B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dikatakan</a:t>
                </a:r>
                <a:r>
                  <a:rPr lang="en-US" dirty="0"/>
                  <a:t>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eksklusif</a:t>
                </a:r>
                <a:r>
                  <a:rPr lang="en-US" dirty="0"/>
                  <a:t>.	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 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erti</a:t>
                </a:r>
                <a:r>
                  <a:rPr lang="en-US" dirty="0"/>
                  <a:t> kata lain,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hanya</a:t>
                </a:r>
                <a:r>
                  <a:rPr lang="en-US" dirty="0"/>
                  <a:t> </a:t>
                </a:r>
                <a:r>
                  <a:rPr lang="en-US" dirty="0" err="1"/>
                  <a:t>salah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daripada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 smtClean="0"/>
                  <a:t>.</a:t>
                </a:r>
              </a:p>
              <a:p>
                <a:pPr marL="114300" indent="0">
                  <a:buNone/>
                </a:pPr>
                <a:r>
                  <a:rPr lang="en-US" dirty="0" err="1" smtClean="0"/>
                  <a:t>Contohnya</a:t>
                </a:r>
                <a:r>
                  <a:rPr lang="en-US" dirty="0"/>
                  <a:t>, </a:t>
                </a:r>
                <a:r>
                  <a:rPr lang="en-US" dirty="0" err="1"/>
                  <a:t>jika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B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yang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eksklusif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ada</a:t>
                </a:r>
                <a:r>
                  <a:rPr lang="en-US" dirty="0"/>
                  <a:t> A </a:t>
                </a:r>
                <a:r>
                  <a:rPr lang="en-US" dirty="0" err="1"/>
                  <a:t>atau</a:t>
                </a:r>
                <a:r>
                  <a:rPr lang="en-US" dirty="0"/>
                  <a:t> B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, </a:t>
                </a:r>
                <a:r>
                  <a:rPr lang="en-US" dirty="0" err="1"/>
                  <a:t>tetapi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kedua-dua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B.</a:t>
                </a:r>
                <a:endParaRPr lang="en-MY" dirty="0"/>
              </a:p>
              <a:p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52600"/>
                <a:ext cx="8229600" cy="4772744"/>
              </a:xfrm>
              <a:blipFill rotWithShape="1">
                <a:blip r:embed="rId2"/>
                <a:stretch>
                  <a:fillRect t="-1535" r="-444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4775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Penambahan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>
                  <a:buNone/>
                </a:pPr>
                <a:r>
                  <a:rPr lang="en-US" dirty="0" err="1"/>
                  <a:t>Bagi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B yang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eksklusif</a:t>
                </a:r>
                <a:r>
                  <a:rPr lang="en-US" dirty="0"/>
                  <a:t>,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B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 </a:t>
                </a:r>
                <a:r>
                  <a:rPr lang="en-MY" dirty="0"/>
                  <a:t> </a:t>
                </a:r>
                <a:endParaRPr lang="en-MY" dirty="0" smtClean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r>
                        <a:rPr lang="en-US" i="1"/>
                        <m:t>𝐴</m:t>
                      </m:r>
                      <m:r>
                        <a:rPr lang="en-US" i="1"/>
                        <m:t> </m:t>
                      </m:r>
                      <m:r>
                        <a:rPr lang="en-US" i="1"/>
                        <m:t>𝑎𝑡𝑎𝑢</m:t>
                      </m:r>
                      <m:r>
                        <a:rPr lang="en-US" i="1"/>
                        <m:t> </m:t>
                      </m:r>
                      <m:r>
                        <a:rPr lang="en-US" i="1"/>
                        <m:t>𝐵</m:t>
                      </m:r>
                      <m:r>
                        <a:rPr lang="en-US" i="1"/>
                        <m:t>)= </m:t>
                      </m:r>
                      <m:r>
                        <a:rPr lang="en-US" i="1"/>
                        <m:t>𝑃</m:t>
                      </m:r>
                      <m:r>
                        <a:rPr lang="en-US" i="1"/>
                        <m:t>(</m:t>
                      </m:r>
                      <m:r>
                        <a:rPr lang="en-US" i="1"/>
                        <m:t>𝐴</m:t>
                      </m:r>
                      <m:r>
                        <a:rPr lang="en-US" i="1"/>
                        <m:t> </m:t>
                      </m:r>
                      <m:r>
                        <a:rPr lang="en-US" i="1"/>
                        <m:t>𝑈</m:t>
                      </m:r>
                      <m:r>
                        <a:rPr lang="en-US" i="1"/>
                        <m:t> </m:t>
                      </m:r>
                      <m:r>
                        <a:rPr lang="en-US" i="1"/>
                        <m:t>𝐵</m:t>
                      </m:r>
                      <m:r>
                        <a:rPr lang="en-US" i="1"/>
                        <m:t>)</m:t>
                      </m:r>
                    </m:oMath>
                  </m:oMathPara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 smtClean="0"/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i="1"/>
                      <m:t>= 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 + 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𝐵</m:t>
                    </m:r>
                    <m:r>
                      <a:rPr lang="en-US" i="1"/>
                      <m:t>)	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dikenali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b="1" dirty="0"/>
                  <a:t> </a:t>
                </a:r>
                <a:r>
                  <a:rPr lang="en-US" b="1" dirty="0" err="1"/>
                  <a:t>Hukum</a:t>
                </a:r>
                <a:r>
                  <a:rPr lang="en-US" b="1" dirty="0"/>
                  <a:t> </a:t>
                </a:r>
                <a:r>
                  <a:rPr lang="en-US" b="1" dirty="0" err="1"/>
                  <a:t>Penambahan</a:t>
                </a:r>
                <a:r>
                  <a:rPr lang="en-US" dirty="0"/>
                  <a:t> </a:t>
                </a:r>
                <a:r>
                  <a:rPr lang="en-US" dirty="0" err="1"/>
                  <a:t>bagi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eksklusif</a:t>
                </a:r>
                <a:r>
                  <a:rPr lang="en-US" dirty="0"/>
                  <a:t>.</a:t>
                </a:r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46547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Contoh</a:t>
            </a:r>
            <a:r>
              <a:rPr lang="en-US" b="1" dirty="0" smtClean="0"/>
              <a:t>  1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/>
              <a:t>Sebuah</a:t>
            </a:r>
            <a:r>
              <a:rPr lang="en-US" dirty="0"/>
              <a:t> beg </a:t>
            </a:r>
            <a:r>
              <a:rPr lang="en-US" dirty="0" err="1"/>
              <a:t>mengandungi</a:t>
            </a:r>
            <a:r>
              <a:rPr lang="en-US" dirty="0"/>
              <a:t> 3 </a:t>
            </a:r>
            <a:r>
              <a:rPr lang="en-US" dirty="0" err="1"/>
              <a:t>biji</a:t>
            </a:r>
            <a:r>
              <a:rPr lang="en-US" dirty="0"/>
              <a:t> bola </a:t>
            </a:r>
            <a:r>
              <a:rPr lang="en-US" dirty="0" err="1"/>
              <a:t>kuning</a:t>
            </a:r>
            <a:r>
              <a:rPr lang="en-US" dirty="0"/>
              <a:t>, 5 </a:t>
            </a:r>
            <a:r>
              <a:rPr lang="en-US" dirty="0" err="1"/>
              <a:t>biji</a:t>
            </a:r>
            <a:r>
              <a:rPr lang="en-US" dirty="0"/>
              <a:t> bola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7 </a:t>
            </a:r>
            <a:r>
              <a:rPr lang="en-US" dirty="0" err="1"/>
              <a:t>biji</a:t>
            </a:r>
            <a:r>
              <a:rPr lang="en-US" dirty="0"/>
              <a:t> bola </a:t>
            </a:r>
            <a:r>
              <a:rPr lang="en-US" dirty="0" err="1"/>
              <a:t>putih</a:t>
            </a:r>
            <a:r>
              <a:rPr lang="en-US" dirty="0"/>
              <a:t>.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rawak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beg </a:t>
            </a:r>
            <a:r>
              <a:rPr lang="en-US" dirty="0" err="1"/>
              <a:t>itu</a:t>
            </a:r>
            <a:r>
              <a:rPr lang="en-US" dirty="0"/>
              <a:t>. </a:t>
            </a:r>
            <a:endParaRPr lang="en-MY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bahawa</a:t>
            </a:r>
            <a:r>
              <a:rPr lang="en-US" dirty="0"/>
              <a:t> bola yang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berwarna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?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12766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Penyelesaian</a:t>
            </a:r>
            <a:r>
              <a:rPr lang="en-US" b="1" dirty="0"/>
              <a:t>: 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52600"/>
                <a:ext cx="8229600" cy="4844752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u="sng" dirty="0" err="1"/>
                  <a:t>Kaedah</a:t>
                </a:r>
                <a:r>
                  <a:rPr lang="en-US" u="sng" dirty="0"/>
                  <a:t> 1: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Katakan</a:t>
                </a:r>
                <a:r>
                  <a:rPr lang="en-US" dirty="0"/>
                  <a:t> A 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sebiji</a:t>
                </a:r>
                <a:r>
                  <a:rPr lang="en-US" dirty="0"/>
                  <a:t> bola </a:t>
                </a:r>
                <a:r>
                  <a:rPr lang="en-US" dirty="0" err="1"/>
                  <a:t>hijau</a:t>
                </a:r>
                <a:r>
                  <a:rPr lang="en-US" dirty="0"/>
                  <a:t> </a:t>
                </a:r>
                <a:r>
                  <a:rPr lang="en-US" dirty="0" err="1"/>
                  <a:t>terpilih</a:t>
                </a:r>
                <a:r>
                  <a:rPr lang="en-US" dirty="0"/>
                  <a:t>,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smtClean="0"/>
                  <a:t>                </a:t>
                </a:r>
                <a:r>
                  <a:rPr lang="en-US" dirty="0"/>
                  <a:t>B 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sebiji</a:t>
                </a:r>
                <a:r>
                  <a:rPr lang="en-US" dirty="0"/>
                  <a:t> bola </a:t>
                </a:r>
                <a:r>
                  <a:rPr lang="en-US" dirty="0" err="1"/>
                  <a:t>putih</a:t>
                </a:r>
                <a:r>
                  <a:rPr lang="en-US" dirty="0"/>
                  <a:t> </a:t>
                </a:r>
                <a:r>
                  <a:rPr lang="en-US" dirty="0" err="1"/>
                  <a:t>terpilih</a:t>
                </a:r>
                <a:r>
                  <a:rPr lang="en-US" dirty="0"/>
                  <a:t>.</a:t>
                </a:r>
                <a:endParaRPr lang="en-MY" dirty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 err="1" smtClean="0"/>
                  <a:t>Oleh</a:t>
                </a:r>
                <a:r>
                  <a:rPr lang="en-US" dirty="0" smtClean="0"/>
                  <a:t> </a:t>
                </a:r>
                <a:r>
                  <a:rPr lang="en-US" dirty="0" err="1"/>
                  <a:t>kerana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B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boleh</a:t>
                </a:r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serentak</a:t>
                </a:r>
                <a:r>
                  <a:rPr lang="en-US" dirty="0"/>
                  <a:t> (</a:t>
                </a:r>
                <a:r>
                  <a:rPr lang="en-US" dirty="0" err="1"/>
                  <a:t>iaitu</a:t>
                </a:r>
                <a:r>
                  <a:rPr lang="en-US" dirty="0"/>
                  <a:t>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eksklusif</a:t>
                </a:r>
                <a:r>
                  <a:rPr lang="en-US" dirty="0"/>
                  <a:t>), 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 </m:t>
                    </m:r>
                    <m:r>
                      <a:rPr lang="en-US" i="1"/>
                      <m:t>𝑈</m:t>
                    </m:r>
                    <m:r>
                      <a:rPr lang="en-US" i="1"/>
                      <m:t> </m:t>
                    </m:r>
                    <m:r>
                      <a:rPr lang="en-US" i="1"/>
                      <m:t>𝐵</m:t>
                    </m:r>
                    <m:r>
                      <a:rPr lang="en-US" i="1"/>
                      <m:t>)= 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𝐴</m:t>
                    </m:r>
                    <m:r>
                      <a:rPr lang="en-US" i="1"/>
                      <m:t>)+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𝐵</m:t>
                    </m:r>
                    <m:r>
                      <a:rPr lang="en-US" i="1"/>
                      <m:t>)=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5</m:t>
                        </m:r>
                      </m:num>
                      <m:den>
                        <m:r>
                          <a:rPr lang="en-US" i="1"/>
                          <m:t>15</m:t>
                        </m:r>
                      </m:den>
                    </m:f>
                    <m:r>
                      <a:rPr lang="en-US" i="1"/>
                      <m:t>+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7</m:t>
                        </m:r>
                      </m:num>
                      <m:den>
                        <m:r>
                          <a:rPr lang="en-US" i="1"/>
                          <m:t>15</m:t>
                        </m:r>
                      </m:den>
                    </m:f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 smtClean="0"/>
                  <a:t>                                                   </a:t>
                </a:r>
                <a14:m>
                  <m:oMath xmlns:m="http://schemas.openxmlformats.org/officeDocument/2006/math">
                    <m:r>
                      <a:rPr lang="en-US" i="1"/>
                      <m:t>=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12</m:t>
                        </m:r>
                      </m:num>
                      <m:den>
                        <m:r>
                          <a:rPr lang="en-US" i="1"/>
                          <m:t>15</m:t>
                        </m:r>
                      </m:den>
                    </m:f>
                    <m:r>
                      <a:rPr lang="en-US" i="1"/>
                      <m:t>        =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4</m:t>
                        </m:r>
                      </m:num>
                      <m:den>
                        <m:r>
                          <a:rPr lang="en-US" i="1"/>
                          <m:t>5</m:t>
                        </m:r>
                      </m:den>
                    </m:f>
                  </m:oMath>
                </a14:m>
                <a:endParaRPr lang="en-MY" dirty="0" smtClean="0"/>
              </a:p>
              <a:p>
                <a:pPr marL="114300" indent="0">
                  <a:buNone/>
                </a:pP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/>
                  <a:t>(</a:t>
                </a:r>
                <a:r>
                  <a:rPr lang="en-US" i="1" dirty="0"/>
                  <a:t>A </a:t>
                </a:r>
                <a:r>
                  <a:rPr lang="en-US" i="1" dirty="0" err="1"/>
                  <a:t>dan</a:t>
                </a:r>
                <a:r>
                  <a:rPr lang="en-US" i="1" dirty="0"/>
                  <a:t> B </a:t>
                </a:r>
                <a:r>
                  <a:rPr lang="en-US" i="1" dirty="0" err="1"/>
                  <a:t>adalah</a:t>
                </a:r>
                <a:r>
                  <a:rPr lang="en-US" i="1" dirty="0"/>
                  <a:t> </a:t>
                </a:r>
                <a:r>
                  <a:rPr lang="en-US" i="1" dirty="0" err="1"/>
                  <a:t>saling</a:t>
                </a:r>
                <a:r>
                  <a:rPr lang="en-US" i="1" dirty="0"/>
                  <a:t> </a:t>
                </a:r>
                <a:r>
                  <a:rPr lang="en-US" i="1" dirty="0" err="1"/>
                  <a:t>eksklusif</a:t>
                </a:r>
                <a:r>
                  <a:rPr lang="en-US" dirty="0"/>
                  <a:t>)</a:t>
                </a:r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52600"/>
                <a:ext cx="8229600" cy="4844752"/>
              </a:xfrm>
              <a:blipFill rotWithShape="1">
                <a:blip r:embed="rId2"/>
                <a:stretch>
                  <a:fillRect t="-1008" b="-504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649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>
                  <a:buNone/>
                </a:pPr>
                <a:r>
                  <a:rPr lang="en-US" u="sng" dirty="0" err="1"/>
                  <a:t>Kaedah</a:t>
                </a:r>
                <a:r>
                  <a:rPr lang="en-US" u="sng" dirty="0"/>
                  <a:t> 2: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Katakan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𝐶</m:t>
                    </m:r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bola </a:t>
                </a:r>
                <a:r>
                  <a:rPr lang="en-US" dirty="0" err="1"/>
                  <a:t>hijau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</a:t>
                </a:r>
                <a:r>
                  <a:rPr lang="en-US" dirty="0" err="1" smtClean="0"/>
                  <a:t>putih</a:t>
                </a:r>
                <a:r>
                  <a:rPr lang="en-US" dirty="0"/>
                  <a:t>,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 smtClean="0"/>
                  <a:t>dan</a:t>
                </a:r>
                <a:r>
                  <a:rPr lang="en-US" dirty="0" smtClean="0"/>
                  <a:t>     </a:t>
                </a:r>
                <a14:m>
                  <m:oMath xmlns:m="http://schemas.openxmlformats.org/officeDocument/2006/math">
                    <m:r>
                      <a:rPr lang="en-US" i="1"/>
                      <m:t>𝑆</m:t>
                    </m:r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Ruang</a:t>
                </a:r>
                <a:r>
                  <a:rPr lang="en-US" dirty="0"/>
                  <a:t> </a:t>
                </a:r>
                <a:r>
                  <a:rPr lang="en-US" dirty="0" err="1" smtClean="0"/>
                  <a:t>sampel</a:t>
                </a:r>
                <a:endParaRPr lang="en-US" dirty="0" smtClean="0"/>
              </a:p>
              <a:p>
                <a:pPr marL="114300" indent="0">
                  <a:buNone/>
                </a:pPr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  <m:r>
                      <a:rPr lang="en-US" i="1"/>
                      <m:t>(</m:t>
                    </m:r>
                    <m:r>
                      <a:rPr lang="en-US" i="1"/>
                      <m:t>𝐶</m:t>
                    </m:r>
                    <m:r>
                      <a:rPr lang="en-US" i="1"/>
                      <m:t>) = 5 + 7 = 12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r>
                      <a:rPr lang="en-US" i="1"/>
                      <m:t>	</m:t>
                    </m:r>
                    <m:r>
                      <a:rPr lang="en-US" i="1"/>
                      <m:t>𝑛</m:t>
                    </m:r>
                    <m:r>
                      <a:rPr lang="en-US" i="1"/>
                      <m:t>(</m:t>
                    </m:r>
                    <m:r>
                      <a:rPr lang="en-US" i="1"/>
                      <m:t>𝑆</m:t>
                    </m:r>
                    <m:r>
                      <a:rPr lang="en-US" i="1"/>
                      <m:t>) = 3 + 5 + 7 = 15</m:t>
                    </m:r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  </a:t>
                </a:r>
                <a:r>
                  <a:rPr lang="en-US" dirty="0" smtClean="0"/>
                  <a:t>        </a:t>
                </a:r>
                <a14:m>
                  <m:oMath xmlns:m="http://schemas.openxmlformats.org/officeDocument/2006/math">
                    <m:r>
                      <a:rPr lang="en-US" i="1"/>
                      <m:t>	</m:t>
                    </m:r>
                    <m:r>
                      <a:rPr lang="en-US" i="1"/>
                      <m:t>𝑃</m:t>
                    </m:r>
                    <m:r>
                      <a:rPr lang="en-US" i="1"/>
                      <m:t>(</m:t>
                    </m:r>
                    <m:r>
                      <a:rPr lang="en-US" i="1"/>
                      <m:t>𝐶</m:t>
                    </m:r>
                    <m:r>
                      <a:rPr lang="en-US" i="1"/>
                      <m:t>) = 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𝑛</m:t>
                        </m:r>
                        <m:r>
                          <a:rPr lang="en-US" i="1"/>
                          <m:t>(</m:t>
                        </m:r>
                        <m:r>
                          <a:rPr lang="en-US" i="1"/>
                          <m:t>𝐶</m:t>
                        </m:r>
                        <m:r>
                          <a:rPr lang="en-US" i="1"/>
                          <m:t>)</m:t>
                        </m:r>
                      </m:num>
                      <m:den>
                        <m:r>
                          <a:rPr lang="en-US" i="1"/>
                          <m:t>𝑛</m:t>
                        </m:r>
                        <m:r>
                          <a:rPr lang="en-US" i="1"/>
                          <m:t>(</m:t>
                        </m:r>
                        <m:r>
                          <a:rPr lang="en-US" i="1"/>
                          <m:t>𝑆</m:t>
                        </m:r>
                        <m:r>
                          <a:rPr lang="en-US" i="1"/>
                          <m:t>)</m:t>
                        </m:r>
                      </m:den>
                    </m:f>
                    <m:r>
                      <a:rPr lang="en-US" i="1"/>
                      <m:t> = 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12</m:t>
                        </m:r>
                      </m:num>
                      <m:den>
                        <m:r>
                          <a:rPr lang="en-US" i="1"/>
                          <m:t>15</m:t>
                        </m:r>
                      </m:den>
                    </m:f>
                    <m:r>
                      <a:rPr lang="en-US" i="1"/>
                      <m:t>=</m:t>
                    </m:r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4</m:t>
                        </m:r>
                      </m:num>
                      <m:den>
                        <m:r>
                          <a:rPr lang="en-US" i="1"/>
                          <m:t>5</m:t>
                        </m:r>
                      </m:den>
                    </m:f>
                  </m:oMath>
                </a14:m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0559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1.6 </a:t>
            </a:r>
            <a:r>
              <a:rPr lang="en-US" b="1" dirty="0" err="1"/>
              <a:t>Kebarangkalian</a:t>
            </a:r>
            <a:r>
              <a:rPr lang="en-US" b="1" dirty="0"/>
              <a:t> </a:t>
            </a:r>
            <a:r>
              <a:rPr lang="en-US" b="1" dirty="0" err="1"/>
              <a:t>Bersyarat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5112568"/>
              </a:xfrm>
            </p:spPr>
            <p:txBody>
              <a:bodyPr>
                <a:normAutofit fontScale="85000" lnSpcReduction="20000"/>
              </a:bodyPr>
              <a:lstStyle/>
              <a:p>
                <a:pPr marL="114300" indent="0">
                  <a:buNone/>
                </a:pP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bersyarat</a:t>
                </a:r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berlakunya</a:t>
                </a:r>
                <a:r>
                  <a:rPr lang="en-US" dirty="0"/>
                  <a:t> </a:t>
                </a:r>
                <a:r>
                  <a:rPr lang="en-US" dirty="0" err="1"/>
                  <a:t>satu-satu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syarat</a:t>
                </a:r>
                <a:r>
                  <a:rPr lang="en-US" dirty="0"/>
                  <a:t> </a:t>
                </a:r>
                <a:r>
                  <a:rPr lang="en-US" dirty="0" err="1"/>
                  <a:t>berlakunya</a:t>
                </a:r>
                <a:r>
                  <a:rPr lang="en-US" dirty="0"/>
                  <a:t> </a:t>
                </a:r>
                <a:r>
                  <a:rPr lang="en-US" dirty="0" err="1"/>
                  <a:t>satu-satu</a:t>
                </a:r>
                <a:r>
                  <a:rPr lang="en-US" dirty="0"/>
                  <a:t> </a:t>
                </a:r>
                <a:r>
                  <a:rPr lang="en-US" dirty="0" err="1"/>
                  <a:t>peristiwa</a:t>
                </a:r>
                <a:r>
                  <a:rPr lang="en-US" dirty="0"/>
                  <a:t> yang lain. </a:t>
                </a:r>
                <a:endParaRPr lang="en-US" dirty="0" smtClean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r>
                  <a:rPr lang="en-US" dirty="0" err="1" smtClean="0"/>
                  <a:t>Sebagai</a:t>
                </a:r>
                <a:r>
                  <a:rPr lang="en-US" dirty="0" smtClean="0"/>
                  <a:t> </a:t>
                </a:r>
                <a:r>
                  <a:rPr lang="en-US" dirty="0" err="1"/>
                  <a:t>contoh</a:t>
                </a:r>
                <a:r>
                  <a:rPr lang="en-US" dirty="0"/>
                  <a:t>,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‘Ace’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dek</a:t>
                </a:r>
                <a:r>
                  <a:rPr lang="en-US" dirty="0"/>
                  <a:t> </a:t>
                </a:r>
                <a:r>
                  <a:rPr lang="en-US" dirty="0" err="1"/>
                  <a:t>daun</a:t>
                </a:r>
                <a:r>
                  <a:rPr lang="en-US" dirty="0"/>
                  <a:t> </a:t>
                </a:r>
                <a:r>
                  <a:rPr lang="en-US" dirty="0" err="1"/>
                  <a:t>terup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salah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cabutan</a:t>
                </a:r>
                <a:r>
                  <a:rPr lang="en-US" dirty="0"/>
                  <a:t>. </a:t>
                </a:r>
                <a:r>
                  <a:rPr lang="en-US" dirty="0" err="1"/>
                  <a:t>Kebarangkaliannya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bergantung</a:t>
                </a:r>
                <a:r>
                  <a:rPr lang="en-US" dirty="0"/>
                  <a:t> </a:t>
                </a:r>
                <a:r>
                  <a:rPr lang="en-US" dirty="0" err="1"/>
                  <a:t>kepada</a:t>
                </a:r>
                <a:r>
                  <a:rPr lang="en-US" dirty="0"/>
                  <a:t> </a:t>
                </a:r>
                <a:r>
                  <a:rPr lang="en-US" dirty="0" err="1"/>
                  <a:t>kesudahan</a:t>
                </a:r>
                <a:r>
                  <a:rPr lang="en-US" dirty="0"/>
                  <a:t> </a:t>
                </a:r>
                <a:r>
                  <a:rPr lang="en-US" dirty="0" err="1"/>
                  <a:t>cubaan</a:t>
                </a:r>
                <a:r>
                  <a:rPr lang="en-US" dirty="0"/>
                  <a:t> </a:t>
                </a:r>
                <a:r>
                  <a:rPr lang="en-US" dirty="0" err="1"/>
                  <a:t>pertama</a:t>
                </a:r>
                <a:r>
                  <a:rPr lang="en-US" dirty="0" smtClean="0"/>
                  <a:t>.</a:t>
                </a:r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r>
                  <a:rPr lang="en-US" dirty="0" err="1" smtClean="0"/>
                  <a:t>Jika</a:t>
                </a:r>
                <a:r>
                  <a:rPr lang="en-US" dirty="0" smtClean="0"/>
                  <a:t> </a:t>
                </a:r>
                <a:r>
                  <a:rPr lang="en-US" dirty="0" err="1"/>
                  <a:t>cabutan</a:t>
                </a:r>
                <a:r>
                  <a:rPr lang="en-US" dirty="0"/>
                  <a:t> </a:t>
                </a:r>
                <a:r>
                  <a:rPr lang="en-US" dirty="0" err="1"/>
                  <a:t>pertama</a:t>
                </a:r>
                <a:r>
                  <a:rPr lang="en-US" dirty="0"/>
                  <a:t> </a:t>
                </a:r>
                <a:r>
                  <a:rPr lang="en-US" dirty="0" err="1"/>
                  <a:t>menghasilkan</a:t>
                </a:r>
                <a:r>
                  <a:rPr lang="en-US" dirty="0"/>
                  <a:t> ‘Ace’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‘Ace’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cabutan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3</m:t>
                        </m:r>
                      </m:num>
                      <m:den>
                        <m:r>
                          <a:rPr lang="en-US" i="1"/>
                          <m:t>51</m:t>
                        </m:r>
                      </m:den>
                    </m:f>
                  </m:oMath>
                </a14:m>
                <a:r>
                  <a:rPr lang="en-US" dirty="0"/>
                  <a:t>. </a:t>
                </a:r>
                <a:endParaRPr lang="en-US" dirty="0" smtClean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r>
                  <a:rPr lang="en-US" dirty="0" err="1" smtClean="0"/>
                  <a:t>Jika</a:t>
                </a:r>
                <a:r>
                  <a:rPr lang="en-US" dirty="0" smtClean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, </a:t>
                </a:r>
                <a:r>
                  <a:rPr lang="en-US" dirty="0" err="1"/>
                  <a:t>kebarangkaliannya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4</m:t>
                        </m:r>
                      </m:num>
                      <m:den>
                        <m:r>
                          <a:rPr lang="en-US" i="1"/>
                          <m:t>51</m:t>
                        </m:r>
                      </m:den>
                    </m:f>
                  </m:oMath>
                </a14:m>
                <a:r>
                  <a:rPr lang="en-US" dirty="0"/>
                  <a:t>.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daun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cabutan</a:t>
                </a:r>
                <a:r>
                  <a:rPr lang="en-US" dirty="0"/>
                  <a:t> </a:t>
                </a:r>
                <a:r>
                  <a:rPr lang="en-US" dirty="0" err="1"/>
                  <a:t>pertama</a:t>
                </a:r>
                <a:r>
                  <a:rPr lang="en-US" dirty="0"/>
                  <a:t> </a:t>
                </a:r>
                <a:r>
                  <a:rPr lang="en-US" dirty="0" err="1"/>
                  <a:t>dikembalikan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dek</a:t>
                </a:r>
                <a:r>
                  <a:rPr lang="en-US" dirty="0"/>
                  <a:t>, </a:t>
                </a: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mendapatkan</a:t>
                </a:r>
                <a:r>
                  <a:rPr lang="en-US" dirty="0"/>
                  <a:t> ‘Ace’ </a:t>
                </a:r>
                <a:r>
                  <a:rPr lang="en-US" dirty="0" err="1"/>
                  <a:t>dicabutan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4</m:t>
                        </m:r>
                      </m:num>
                      <m:den>
                        <m:r>
                          <a:rPr lang="en-US" i="1"/>
                          <m:t>52</m:t>
                        </m:r>
                      </m:den>
                    </m:f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 </a:t>
                </a:r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5112568"/>
              </a:xfrm>
              <a:blipFill rotWithShape="1">
                <a:blip r:embed="rId2"/>
                <a:stretch>
                  <a:fillRect t="-178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0345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1.7 </a:t>
            </a:r>
            <a:r>
              <a:rPr lang="en-US" b="1" dirty="0" err="1"/>
              <a:t>Gambarajah</a:t>
            </a:r>
            <a:r>
              <a:rPr lang="en-US" b="1" dirty="0"/>
              <a:t> </a:t>
            </a:r>
            <a:r>
              <a:rPr lang="en-US" b="1" dirty="0" err="1"/>
              <a:t>Pokok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Gambarajah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yang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bersandar</a:t>
            </a:r>
            <a:r>
              <a:rPr lang="en-US" dirty="0"/>
              <a:t>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06677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Contoh</a:t>
            </a:r>
            <a:r>
              <a:rPr lang="en-US" b="1" dirty="0"/>
              <a:t> 1: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kotak</a:t>
            </a:r>
            <a:r>
              <a:rPr lang="en-US" dirty="0"/>
              <a:t> </a:t>
            </a:r>
            <a:r>
              <a:rPr lang="en-US" dirty="0" err="1"/>
              <a:t>mengandungi</a:t>
            </a:r>
            <a:r>
              <a:rPr lang="en-US" dirty="0"/>
              <a:t>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merah</a:t>
            </a:r>
            <a:r>
              <a:rPr lang="en-US" dirty="0"/>
              <a:t>,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hijau</a:t>
            </a:r>
            <a:r>
              <a:rPr lang="en-US" dirty="0"/>
              <a:t>.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rawak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kotak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warnanya</a:t>
            </a:r>
            <a:r>
              <a:rPr lang="en-US" dirty="0"/>
              <a:t> </a:t>
            </a:r>
            <a:r>
              <a:rPr lang="en-US" dirty="0" err="1"/>
              <a:t>dicatatkan</a:t>
            </a:r>
            <a:r>
              <a:rPr lang="en-US" dirty="0"/>
              <a:t>. Bola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semula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kotak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dipilih</a:t>
            </a:r>
            <a:r>
              <a:rPr lang="en-US" dirty="0"/>
              <a:t>.</a:t>
            </a:r>
            <a:endParaRPr lang="en-MY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bergabung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.</a:t>
            </a:r>
            <a:endParaRPr lang="en-MY" dirty="0"/>
          </a:p>
          <a:p>
            <a:pPr marL="628650" lvl="0" indent="-514350">
              <a:buClrTx/>
              <a:buFont typeface="+mj-lt"/>
              <a:buAutoNum type="romanLcPeriod"/>
            </a:pPr>
            <a:r>
              <a:rPr lang="en-US" dirty="0" err="1"/>
              <a:t>Mendapat</a:t>
            </a:r>
            <a:r>
              <a:rPr lang="en-US" dirty="0"/>
              <a:t> bola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bola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kali </a:t>
            </a:r>
            <a:r>
              <a:rPr lang="en-US" dirty="0" err="1"/>
              <a:t>pertama</a:t>
            </a:r>
            <a:r>
              <a:rPr lang="en-US" dirty="0"/>
              <a:t>.</a:t>
            </a:r>
            <a:endParaRPr lang="en-MY" dirty="0"/>
          </a:p>
          <a:p>
            <a:pPr marL="628650" lvl="0" indent="-514350">
              <a:buClrTx/>
              <a:buFont typeface="+mj-lt"/>
              <a:buAutoNum type="romanLcPeriod"/>
            </a:pP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sebiji</a:t>
            </a:r>
            <a:r>
              <a:rPr lang="en-US" dirty="0"/>
              <a:t> bola </a:t>
            </a:r>
            <a:r>
              <a:rPr lang="en-US" dirty="0" err="1"/>
              <a:t>biru</a:t>
            </a:r>
            <a:r>
              <a:rPr lang="en-US" dirty="0"/>
              <a:t>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844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Penyelesaian</a:t>
            </a:r>
            <a:r>
              <a:rPr lang="en-US" dirty="0"/>
              <a:t>: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0872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err="1"/>
              <a:t>Katakan</a:t>
            </a:r>
            <a:r>
              <a:rPr lang="en-US" dirty="0"/>
              <a:t> M </a:t>
            </a:r>
            <a:r>
              <a:rPr lang="en-US" dirty="0" err="1"/>
              <a:t>mewakili</a:t>
            </a:r>
            <a:r>
              <a:rPr lang="en-US" dirty="0"/>
              <a:t> bola </a:t>
            </a:r>
            <a:r>
              <a:rPr lang="en-US" dirty="0" err="1"/>
              <a:t>merah</a:t>
            </a:r>
            <a:r>
              <a:rPr lang="en-US" dirty="0"/>
              <a:t>, B </a:t>
            </a:r>
            <a:r>
              <a:rPr lang="en-US" dirty="0" err="1"/>
              <a:t>mewakili</a:t>
            </a:r>
            <a:r>
              <a:rPr lang="en-US" dirty="0"/>
              <a:t> bola </a:t>
            </a:r>
            <a:r>
              <a:rPr lang="en-US" dirty="0" err="1"/>
              <a:t>biru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H </a:t>
            </a:r>
            <a:r>
              <a:rPr lang="en-US" dirty="0" err="1"/>
              <a:t>mewakili</a:t>
            </a:r>
            <a:r>
              <a:rPr lang="en-US" dirty="0"/>
              <a:t> bola </a:t>
            </a:r>
            <a:r>
              <a:rPr lang="en-US" dirty="0" err="1"/>
              <a:t>hijau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MY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64904"/>
            <a:ext cx="504056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339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lvl="0" indent="0">
                  <a:buNone/>
                </a:pPr>
                <a:r>
                  <a:rPr lang="en-US" dirty="0" smtClean="0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mendapat</a:t>
                </a:r>
                <a:r>
                  <a:rPr lang="en-US" dirty="0"/>
                  <a:t> bola </a:t>
                </a:r>
                <a:r>
                  <a:rPr lang="en-US" dirty="0" err="1"/>
                  <a:t>merah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bola </a:t>
                </a:r>
                <a:r>
                  <a:rPr lang="en-US" dirty="0" err="1"/>
                  <a:t>hijau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kali </a:t>
                </a:r>
                <a:r>
                  <a:rPr lang="en-US" dirty="0" err="1"/>
                  <a:t>pertama</a:t>
                </a:r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MY" i="1"/>
                        </m:ctrlPr>
                      </m:dPr>
                      <m:e>
                        <m:r>
                          <a:rPr lang="en-US" i="1"/>
                          <m:t>𝑀𝑀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𝑀𝐵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𝑀𝐻</m:t>
                        </m:r>
                      </m:e>
                    </m:d>
                    <m:r>
                      <a:rPr lang="en-US" i="1"/>
                      <m:t> </m:t>
                    </m:r>
                    <m:r>
                      <a:rPr lang="en-US" i="1"/>
                      <m:t>𝑈</m:t>
                    </m:r>
                    <m:r>
                      <a:rPr lang="en-US" i="1"/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MY" i="1"/>
                        </m:ctrlPr>
                      </m:dPr>
                      <m:e>
                        <m:r>
                          <a:rPr lang="en-US" i="1"/>
                          <m:t>𝐻𝑀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𝐻𝐵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𝐻𝐻</m:t>
                        </m:r>
                      </m:e>
                    </m:d>
                  </m:oMath>
                </a14:m>
                <a:endParaRPr lang="en-MY" dirty="0"/>
              </a:p>
              <a:p>
                <a:pPr marL="114300" indent="0">
                  <a:buNone/>
                </a:pP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MY" i="1"/>
                        </m:ctrlPr>
                      </m:dPr>
                      <m:e>
                        <m:r>
                          <a:rPr lang="en-US" i="1"/>
                          <m:t>(</m:t>
                        </m:r>
                        <m:r>
                          <a:rPr lang="en-US" i="1"/>
                          <m:t>𝑀𝑀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𝑀𝐵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𝑀𝐻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𝐻𝑀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𝐻𝐵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𝐻𝐻</m:t>
                        </m:r>
                        <m:r>
                          <a:rPr lang="en-US" i="1"/>
                          <m:t>)</m:t>
                        </m:r>
                      </m:e>
                    </m:d>
                  </m:oMath>
                </a14:m>
                <a:endParaRPr lang="en-MY" dirty="0" smtClean="0"/>
              </a:p>
              <a:p>
                <a:pPr marL="114300" indent="0">
                  <a:buNone/>
                </a:pP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bahawa</a:t>
                </a:r>
                <a:r>
                  <a:rPr lang="en-US" dirty="0"/>
                  <a:t> bola </a:t>
                </a:r>
                <a:r>
                  <a:rPr lang="en-US" dirty="0" err="1"/>
                  <a:t>merah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bola </a:t>
                </a:r>
                <a:r>
                  <a:rPr lang="en-US" dirty="0" err="1"/>
                  <a:t>hijau</a:t>
                </a:r>
                <a:r>
                  <a:rPr lang="en-US" dirty="0"/>
                  <a:t> </a:t>
                </a:r>
                <a:r>
                  <a:rPr lang="en-US" dirty="0" err="1"/>
                  <a:t>terpilih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kali  </a:t>
                </a:r>
                <a:r>
                  <a:rPr lang="en-US" dirty="0" err="1" smtClean="0"/>
                  <a:t>pertama</a:t>
                </a: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 smtClean="0"/>
                  <a:t> </a:t>
                </a:r>
                <a:r>
                  <a:rPr lang="en-US" dirty="0"/>
                  <a:t>=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6</m:t>
                        </m:r>
                      </m:num>
                      <m:den>
                        <m:r>
                          <a:rPr lang="en-US" i="1"/>
                          <m:t>9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/>
                  <a:t>=</a:t>
                </a:r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2</m:t>
                        </m:r>
                      </m:num>
                      <m:den>
                        <m:r>
                          <a:rPr lang="en-US" i="1"/>
                          <m:t>3</m:t>
                        </m:r>
                      </m:den>
                    </m:f>
                  </m:oMath>
                </a14:m>
                <a:endParaRPr lang="en-MY" dirty="0"/>
              </a:p>
              <a:p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 r="-14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1983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lvl="0" indent="0">
                  <a:buNone/>
                </a:pPr>
                <a:r>
                  <a:rPr lang="en-US" dirty="0" smtClean="0"/>
                  <a:t>Peristiwa</a:t>
                </a:r>
                <a:r>
                  <a:rPr lang="en-US" dirty="0"/>
                  <a:t> </a:t>
                </a:r>
                <a:r>
                  <a:rPr lang="en-US" dirty="0" err="1"/>
                  <a:t>mendapat</a:t>
                </a:r>
                <a:r>
                  <a:rPr lang="en-US" dirty="0"/>
                  <a:t> </a:t>
                </a:r>
                <a:r>
                  <a:rPr lang="en-US" dirty="0" err="1"/>
                  <a:t>sebiji</a:t>
                </a:r>
                <a:r>
                  <a:rPr lang="en-US" dirty="0"/>
                  <a:t> bola </a:t>
                </a:r>
                <a:r>
                  <a:rPr lang="en-US" dirty="0" err="1"/>
                  <a:t>merah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sebiji</a:t>
                </a:r>
                <a:r>
                  <a:rPr lang="en-US" dirty="0"/>
                  <a:t> bola </a:t>
                </a:r>
                <a:r>
                  <a:rPr lang="en-US" dirty="0" err="1"/>
                  <a:t>biru</a:t>
                </a:r>
                <a:r>
                  <a:rPr lang="en-US" dirty="0"/>
                  <a:t> </a:t>
                </a:r>
                <a:r>
                  <a:rPr lang="en-US" dirty="0" err="1"/>
                  <a:t>ialah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marL="11430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MY" i="1"/>
                          </m:ctrlPr>
                        </m:dPr>
                        <m:e>
                          <m:r>
                            <a:rPr lang="en-US" i="1"/>
                            <m:t>𝑀𝐵</m:t>
                          </m:r>
                          <m:r>
                            <a:rPr lang="en-US" i="1"/>
                            <m:t>,</m:t>
                          </m:r>
                          <m:r>
                            <a:rPr lang="en-US" i="1"/>
                            <m:t>𝑀𝐻</m:t>
                          </m:r>
                          <m:r>
                            <a:rPr lang="en-US" i="1"/>
                            <m:t>,</m:t>
                          </m:r>
                          <m:r>
                            <a:rPr lang="en-US" i="1"/>
                            <m:t>𝐵𝑀</m:t>
                          </m:r>
                          <m:r>
                            <a:rPr lang="en-US" i="1"/>
                            <m:t>,</m:t>
                          </m:r>
                          <m:r>
                            <a:rPr lang="en-US" i="1"/>
                            <m:t>𝐻𝑀</m:t>
                          </m:r>
                        </m:e>
                      </m:d>
                      <m:r>
                        <a:rPr lang="en-US" i="1"/>
                        <m:t>  ∩</m:t>
                      </m:r>
                      <m:d>
                        <m:dPr>
                          <m:begChr m:val="{"/>
                          <m:endChr m:val="}"/>
                          <m:ctrlPr>
                            <a:rPr lang="en-MY" i="1"/>
                          </m:ctrlPr>
                        </m:dPr>
                        <m:e>
                          <m:r>
                            <a:rPr lang="en-US" i="1"/>
                            <m:t>𝑀𝐵</m:t>
                          </m:r>
                          <m:r>
                            <a:rPr lang="en-US" i="1"/>
                            <m:t>,</m:t>
                          </m:r>
                          <m:r>
                            <a:rPr lang="en-US" i="1"/>
                            <m:t>𝐵𝑀</m:t>
                          </m:r>
                          <m:r>
                            <a:rPr lang="en-US" i="1"/>
                            <m:t>,</m:t>
                          </m:r>
                          <m:r>
                            <a:rPr lang="en-US" i="1"/>
                            <m:t>𝐵𝐻</m:t>
                          </m:r>
                          <m:r>
                            <a:rPr lang="en-US" i="1"/>
                            <m:t>,</m:t>
                          </m:r>
                          <m:r>
                            <a:rPr lang="en-US" i="1"/>
                            <m:t>𝐻𝐵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114300" lvl="0" indent="0">
                  <a:buNone/>
                </a:pPr>
                <a:r>
                  <a:rPr lang="en-US" dirty="0" smtClean="0"/>
                  <a:t>              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MY" i="1"/>
                        </m:ctrlPr>
                      </m:dPr>
                      <m:e>
                        <m:r>
                          <a:rPr lang="en-US" i="1"/>
                          <m:t>𝑀𝐵</m:t>
                        </m:r>
                        <m:r>
                          <a:rPr lang="en-US" i="1"/>
                          <m:t>,</m:t>
                        </m:r>
                        <m:r>
                          <a:rPr lang="en-US" i="1"/>
                          <m:t>𝐵𝑀</m:t>
                        </m:r>
                      </m:e>
                    </m:d>
                  </m:oMath>
                </a14:m>
                <a:endParaRPr lang="en-MY" dirty="0" smtClean="0"/>
              </a:p>
              <a:p>
                <a:pPr marL="114300" lvl="0" indent="0">
                  <a:buNone/>
                </a:pPr>
                <a:endParaRPr lang="en-MY" dirty="0"/>
              </a:p>
              <a:p>
                <a:pPr marL="114300" indent="0">
                  <a:buNone/>
                </a:pPr>
                <a:r>
                  <a:rPr lang="en-US" dirty="0" err="1"/>
                  <a:t>Kebarangkalian</a:t>
                </a:r>
                <a:r>
                  <a:rPr lang="en-US" dirty="0"/>
                  <a:t> </a:t>
                </a:r>
                <a:r>
                  <a:rPr lang="en-US" dirty="0" err="1"/>
                  <a:t>bahawa</a:t>
                </a:r>
                <a:r>
                  <a:rPr lang="en-US" dirty="0"/>
                  <a:t> </a:t>
                </a:r>
                <a:r>
                  <a:rPr lang="en-US" dirty="0" err="1"/>
                  <a:t>sebiji</a:t>
                </a:r>
                <a:r>
                  <a:rPr lang="en-US" dirty="0"/>
                  <a:t> bola </a:t>
                </a:r>
                <a:r>
                  <a:rPr lang="en-US" dirty="0" err="1"/>
                  <a:t>merah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sebiji</a:t>
                </a:r>
                <a:r>
                  <a:rPr lang="en-US" dirty="0"/>
                  <a:t> bola </a:t>
                </a:r>
                <a:r>
                  <a:rPr lang="en-US" dirty="0" err="1"/>
                  <a:t>biru</a:t>
                </a:r>
                <a:r>
                  <a:rPr lang="en-US" dirty="0"/>
                  <a:t> </a:t>
                </a:r>
                <a:r>
                  <a:rPr lang="en-US" dirty="0" err="1" smtClean="0"/>
                  <a:t>terpilih</a:t>
                </a:r>
                <a:endParaRPr lang="en-US" dirty="0" smtClean="0"/>
              </a:p>
              <a:p>
                <a:pPr marL="11430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MY" i="1"/>
                        </m:ctrlPr>
                      </m:fPr>
                      <m:num>
                        <m:r>
                          <a:rPr lang="en-US" i="1"/>
                          <m:t>2</m:t>
                        </m:r>
                      </m:num>
                      <m:den>
                        <m:r>
                          <a:rPr lang="en-US" i="1"/>
                          <m:t>9</m:t>
                        </m:r>
                      </m:den>
                    </m:f>
                  </m:oMath>
                </a14:m>
                <a:endParaRPr lang="en-MY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 r="-741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58535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Contoh</a:t>
            </a:r>
            <a:r>
              <a:rPr lang="en-US" b="1" dirty="0"/>
              <a:t> 2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/>
              <a:t>Sekeping</a:t>
            </a:r>
            <a:r>
              <a:rPr lang="en-US" dirty="0"/>
              <a:t> </a:t>
            </a:r>
            <a:r>
              <a:rPr lang="en-US" dirty="0" err="1"/>
              <a:t>duit</a:t>
            </a:r>
            <a:r>
              <a:rPr lang="en-US" dirty="0"/>
              <a:t> </a:t>
            </a:r>
            <a:r>
              <a:rPr lang="en-US" dirty="0" err="1"/>
              <a:t>syilling</a:t>
            </a:r>
            <a:r>
              <a:rPr lang="en-US" dirty="0"/>
              <a:t> </a:t>
            </a:r>
            <a:r>
              <a:rPr lang="en-US" dirty="0" err="1"/>
              <a:t>dilambungkan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Head </a:t>
            </a:r>
            <a:r>
              <a:rPr lang="en-US" dirty="0" err="1"/>
              <a:t>dan</a:t>
            </a:r>
            <a:r>
              <a:rPr lang="en-US" dirty="0"/>
              <a:t> Tail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  <a:endParaRPr lang="en-MY" dirty="0"/>
          </a:p>
          <a:p>
            <a:pPr marL="114300" indent="0">
              <a:buNone/>
            </a:pPr>
            <a:r>
              <a:rPr lang="en-US" dirty="0" err="1"/>
              <a:t>Duit</a:t>
            </a:r>
            <a:r>
              <a:rPr lang="en-US" dirty="0"/>
              <a:t> </a:t>
            </a:r>
            <a:r>
              <a:rPr lang="en-US" dirty="0" err="1"/>
              <a:t>syilling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dilambungkan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kali.</a:t>
            </a:r>
            <a:endParaRPr lang="en-MY" dirty="0"/>
          </a:p>
          <a:p>
            <a:pPr marL="114300" lvl="0" indent="0">
              <a:buNone/>
            </a:pPr>
            <a:r>
              <a:rPr lang="en-US" dirty="0" err="1"/>
              <a:t>Senaraikan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kesudahan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rajah </a:t>
            </a:r>
            <a:r>
              <a:rPr lang="en-US" dirty="0" err="1"/>
              <a:t>pokok</a:t>
            </a:r>
            <a:r>
              <a:rPr lang="en-US" dirty="0"/>
              <a:t>. </a:t>
            </a:r>
            <a:r>
              <a:rPr lang="en-US" dirty="0" err="1"/>
              <a:t>Carikan</a:t>
            </a:r>
            <a:r>
              <a:rPr lang="en-US" dirty="0"/>
              <a:t> </a:t>
            </a:r>
            <a:r>
              <a:rPr lang="en-US" dirty="0" err="1"/>
              <a:t>kebarangkalian</a:t>
            </a:r>
            <a:r>
              <a:rPr lang="en-US" dirty="0"/>
              <a:t> </a:t>
            </a:r>
            <a:r>
              <a:rPr lang="en-US" dirty="0" err="1"/>
              <a:t>bahawa</a:t>
            </a:r>
            <a:r>
              <a:rPr lang="en-US" dirty="0"/>
              <a:t> </a:t>
            </a:r>
            <a:r>
              <a:rPr lang="en-US" dirty="0" err="1"/>
              <a:t>duit</a:t>
            </a:r>
            <a:r>
              <a:rPr lang="en-US" dirty="0"/>
              <a:t> </a:t>
            </a:r>
            <a:r>
              <a:rPr lang="en-US" dirty="0" err="1"/>
              <a:t>syilling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endParaRPr lang="en-MY" dirty="0"/>
          </a:p>
          <a:p>
            <a:pPr marL="628650" lvl="0" indent="-514350">
              <a:buClrTx/>
              <a:buFont typeface="+mj-lt"/>
              <a:buAutoNum type="romanLcPeriod"/>
            </a:pPr>
            <a:r>
              <a:rPr lang="en-US" dirty="0" err="1"/>
              <a:t>menunjukkan</a:t>
            </a:r>
            <a:r>
              <a:rPr lang="en-US" dirty="0"/>
              <a:t> 3 head</a:t>
            </a:r>
            <a:endParaRPr lang="en-MY" dirty="0"/>
          </a:p>
          <a:p>
            <a:pPr marL="628650" lvl="0" indent="-514350">
              <a:buClrTx/>
              <a:buFont typeface="+mj-lt"/>
              <a:buAutoNum type="romanLcPeriod"/>
            </a:pPr>
            <a:r>
              <a:rPr lang="en-US" dirty="0" err="1"/>
              <a:t>menunjukkan</a:t>
            </a:r>
            <a:r>
              <a:rPr lang="en-US" dirty="0"/>
              <a:t> 2 head and 1 tail,</a:t>
            </a:r>
            <a:endParaRPr lang="en-MY" dirty="0"/>
          </a:p>
          <a:p>
            <a:pPr marL="628650" lvl="0" indent="-514350">
              <a:buClrTx/>
              <a:buFont typeface="+mj-lt"/>
              <a:buAutoNum type="romanL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 head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792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Penyelesaian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207173"/>
              </p:ext>
            </p:extLst>
          </p:nvPr>
        </p:nvGraphicFramePr>
        <p:xfrm>
          <a:off x="251520" y="981757"/>
          <a:ext cx="7776864" cy="453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r:id="rId3" imgW="6924239" imgH="5570891" progId="SmartDraw.2">
                  <p:embed/>
                </p:oleObj>
              </mc:Choice>
              <mc:Fallback>
                <p:oleObj r:id="rId3" imgW="6924239" imgH="5570891" progId="SmartDraw.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981757"/>
                        <a:ext cx="7776864" cy="4535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070" y="594928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Katakan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	  H 	: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peristiwa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menunjukkan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Head,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     	  T 	: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peristiwa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menunjukkan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Tail,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	  HHH	: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peristiwa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menunjukkan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3 heads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dalam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tiga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lambungan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iaitu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            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177880"/>
            <a:ext cx="685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57200" y="638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358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57350"/>
            <a:ext cx="4852737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21" y="2124671"/>
            <a:ext cx="3859871" cy="77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87" y="2907456"/>
            <a:ext cx="2886446" cy="78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92" y="3924485"/>
            <a:ext cx="7375824" cy="39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20" y="4428541"/>
            <a:ext cx="6901540" cy="66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242" y="5217950"/>
            <a:ext cx="3777906" cy="57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58" y="5940709"/>
            <a:ext cx="2675246" cy="63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85800" y="638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85800" y="981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685800" y="1323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685800" y="1657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685800" y="2000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68580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685800" y="2686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622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60466"/>
            <a:ext cx="4197228" cy="4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79843"/>
            <a:ext cx="3440382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35" y="3268666"/>
            <a:ext cx="2600367" cy="74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85800" y="790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85800" y="1133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SimSun" pitchFamily="2" charset="-122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85800" y="1476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E61F2-69BD-4626-B44E-AEC6766D8AC3}" type="slidenum">
              <a:rPr lang="en-MY" smtClean="0"/>
              <a:t>29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2797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55</TotalTime>
  <Words>1180</Words>
  <Application>Microsoft Office PowerPoint</Application>
  <PresentationFormat>On-screen Show (4:3)</PresentationFormat>
  <Paragraphs>204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Apothecary</vt:lpstr>
      <vt:lpstr>SmartDraw.2</vt:lpstr>
      <vt:lpstr>kebarangkalian</vt:lpstr>
      <vt:lpstr>Pengenalan </vt:lpstr>
      <vt:lpstr>1.4.1 Takrif kebarangkalian </vt:lpstr>
      <vt:lpstr>Kebarangkalian suatu peristiwa </vt:lpstr>
      <vt:lpstr>PowerPoint Presentation</vt:lpstr>
      <vt:lpstr>Contoh 1 </vt:lpstr>
      <vt:lpstr>1.4.2 Peristiwa </vt:lpstr>
      <vt:lpstr>PowerPoint Presentation</vt:lpstr>
      <vt:lpstr>PowerPoint Presentation</vt:lpstr>
      <vt:lpstr>PowerPoint Presentation</vt:lpstr>
      <vt:lpstr>1.5 Kebarangkalian bagi gabungan dua atau lebih peristiwa </vt:lpstr>
      <vt:lpstr>Hukum Pendaraban</vt:lpstr>
      <vt:lpstr>Contoh</vt:lpstr>
      <vt:lpstr>PowerPoint Presentation</vt:lpstr>
      <vt:lpstr>1.5.2 Peristiwa-peristiwa  saling eksklusif (Mutually exclusive events) </vt:lpstr>
      <vt:lpstr>Hukum Penambahan</vt:lpstr>
      <vt:lpstr>Contoh  1</vt:lpstr>
      <vt:lpstr>Penyelesaian: </vt:lpstr>
      <vt:lpstr>PowerPoint Presentation</vt:lpstr>
      <vt:lpstr>1.6 Kebarangkalian Bersyarat</vt:lpstr>
      <vt:lpstr>1.7 Gambarajah Pokok </vt:lpstr>
      <vt:lpstr>Contoh 1:</vt:lpstr>
      <vt:lpstr>Penyelesaian: </vt:lpstr>
      <vt:lpstr>PowerPoint Presentation</vt:lpstr>
      <vt:lpstr>PowerPoint Presentation</vt:lpstr>
      <vt:lpstr>Contoh 2</vt:lpstr>
      <vt:lpstr>Penyelesaian 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kebarangkalian</dc:title>
  <dc:creator>Rozaili</dc:creator>
  <cp:lastModifiedBy>Rozaili</cp:lastModifiedBy>
  <cp:revision>7</cp:revision>
  <dcterms:created xsi:type="dcterms:W3CDTF">2012-08-30T03:00:31Z</dcterms:created>
  <dcterms:modified xsi:type="dcterms:W3CDTF">2012-08-30T03:56:03Z</dcterms:modified>
</cp:coreProperties>
</file>